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notesSlides/notesSlide37.xml" ContentType="application/vnd.openxmlformats-officedocument.presentationml.notesSlide+xml"/>
  <Override PartName="/ppt/tags/tag22.xml" ContentType="application/vnd.openxmlformats-officedocument.presentationml.tags+xml"/>
  <Override PartName="/ppt/notesSlides/notesSlide38.xml" ContentType="application/vnd.openxmlformats-officedocument.presentationml.notesSlide+xml"/>
  <Override PartName="/ppt/tags/tag2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tags/tag2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6.xml" ContentType="application/vnd.openxmlformats-officedocument.presentationml.tags+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tags/tag31.xml" ContentType="application/vnd.openxmlformats-officedocument.presentationml.tags+xml"/>
  <Override PartName="/ppt/notesSlides/notesSlide50.xml" ContentType="application/vnd.openxmlformats-officedocument.presentationml.notesSlide+xml"/>
  <Override PartName="/ppt/tags/tag32.xml" ContentType="application/vnd.openxmlformats-officedocument.presentationml.tags+xml"/>
  <Override PartName="/ppt/notesSlides/notesSlide51.xml" ContentType="application/vnd.openxmlformats-officedocument.presentationml.notesSlide+xml"/>
  <Override PartName="/ppt/tags/tag33.xml" ContentType="application/vnd.openxmlformats-officedocument.presentationml.tags+xml"/>
  <Override PartName="/ppt/notesSlides/notesSlide52.xml" ContentType="application/vnd.openxmlformats-officedocument.presentationml.notesSlide+xml"/>
  <Override PartName="/ppt/tags/tag34.xml" ContentType="application/vnd.openxmlformats-officedocument.presentationml.tags+xml"/>
  <Override PartName="/ppt/notesSlides/notesSlide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7" r:id="rId2"/>
    <p:sldId id="1116" r:id="rId3"/>
    <p:sldId id="1164" r:id="rId4"/>
    <p:sldId id="1206" r:id="rId5"/>
    <p:sldId id="1128" r:id="rId6"/>
    <p:sldId id="1207" r:id="rId7"/>
    <p:sldId id="1208" r:id="rId8"/>
    <p:sldId id="1209" r:id="rId9"/>
    <p:sldId id="1210" r:id="rId10"/>
    <p:sldId id="1211" r:id="rId11"/>
    <p:sldId id="1212" r:id="rId12"/>
    <p:sldId id="1214" r:id="rId13"/>
    <p:sldId id="1216" r:id="rId14"/>
    <p:sldId id="1213" r:id="rId15"/>
    <p:sldId id="1215" r:id="rId16"/>
    <p:sldId id="1218" r:id="rId17"/>
    <p:sldId id="1217" r:id="rId18"/>
    <p:sldId id="1220" r:id="rId19"/>
    <p:sldId id="1221" r:id="rId20"/>
    <p:sldId id="1222" r:id="rId21"/>
    <p:sldId id="1223" r:id="rId22"/>
    <p:sldId id="1224" r:id="rId23"/>
    <p:sldId id="1226" r:id="rId24"/>
    <p:sldId id="1091" r:id="rId25"/>
    <p:sldId id="4659" r:id="rId26"/>
    <p:sldId id="4658" r:id="rId27"/>
    <p:sldId id="4657" r:id="rId28"/>
    <p:sldId id="4662" r:id="rId29"/>
    <p:sldId id="1198" r:id="rId30"/>
    <p:sldId id="4664" r:id="rId31"/>
    <p:sldId id="1187" r:id="rId32"/>
    <p:sldId id="1200" r:id="rId33"/>
    <p:sldId id="1201" r:id="rId34"/>
    <p:sldId id="4665" r:id="rId35"/>
    <p:sldId id="1202" r:id="rId36"/>
    <p:sldId id="4652" r:id="rId37"/>
    <p:sldId id="4653" r:id="rId38"/>
    <p:sldId id="4654" r:id="rId39"/>
    <p:sldId id="4655" r:id="rId40"/>
    <p:sldId id="4660" r:id="rId41"/>
    <p:sldId id="4668" r:id="rId42"/>
    <p:sldId id="4669" r:id="rId43"/>
    <p:sldId id="4661" r:id="rId44"/>
    <p:sldId id="4663" r:id="rId45"/>
    <p:sldId id="4666" r:id="rId46"/>
    <p:sldId id="4667" r:id="rId47"/>
    <p:sldId id="4670" r:id="rId48"/>
    <p:sldId id="4672" r:id="rId49"/>
    <p:sldId id="4673" r:id="rId50"/>
    <p:sldId id="4674" r:id="rId51"/>
    <p:sldId id="4671" r:id="rId52"/>
    <p:sldId id="4675" r:id="rId53"/>
    <p:sldId id="119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9C2706-7B56-0DA1-D36B-5058A166FD8E}" name="Yaglikci  Abdullah Giray" initials="YAG" userId="S::yaglikca@ethz.ch::9d4a6345-5013-481a-aed7-5910ce0bef1f" providerId="AD"/>
  <p188:author id="{25D29E55-6E1B-8098-0CC8-6F8A5879E72E}" name="lois.orosa.nogueira@gmail.com" initials="lo" userId="S::urn:spo:guest#lois.orosa.nogueira@gmail.com::"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ggqd_e6b7e@idethz.onmicrosoft.com" initials="g" lastIdx="3" clrIdx="3">
    <p:extLst>
      <p:ext uri="{19B8F6BF-5375-455C-9EA6-DF929625EA0E}">
        <p15:presenceInfo xmlns:p15="http://schemas.microsoft.com/office/powerpoint/2012/main" userId="S::ggqd_e6b7e@ethz.ch::93ad1454-b441-4862-aa2c-ecbd07735b47" providerId="AD"/>
      </p:ext>
    </p:extLst>
  </p:cmAuthor>
  <p:cmAuthor id="5" name="Patel  Minesh Hamenbhai" initials="PH" lastIdx="2" clrIdx="4">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05436E"/>
    <a:srgbClr val="F59613"/>
    <a:srgbClr val="C05F60"/>
    <a:srgbClr val="E78485"/>
    <a:srgbClr val="337EBD"/>
    <a:srgbClr val="D62F5D"/>
    <a:srgbClr val="C86207"/>
    <a:srgbClr val="FF5984"/>
    <a:srgbClr val="F69C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75"/>
    <p:restoredTop sz="71570"/>
  </p:normalViewPr>
  <p:slideViewPr>
    <p:cSldViewPr snapToGrid="0" snapToObjects="1">
      <p:cViewPr varScale="1">
        <p:scale>
          <a:sx n="106" d="100"/>
          <a:sy n="106" d="100"/>
        </p:scale>
        <p:origin x="2064" y="176"/>
      </p:cViewPr>
      <p:guideLst>
        <p:guide orient="horz" pos="2160"/>
        <p:guide pos="2880"/>
      </p:guideLst>
    </p:cSldViewPr>
  </p:slideViewPr>
  <p:outlineViewPr>
    <p:cViewPr>
      <p:scale>
        <a:sx n="33" d="100"/>
        <a:sy n="33" d="100"/>
      </p:scale>
      <p:origin x="0" y="-4576"/>
    </p:cViewPr>
  </p:outlineViewPr>
  <p:notesTextViewPr>
    <p:cViewPr>
      <p:scale>
        <a:sx n="95" d="100"/>
        <a:sy n="95" d="100"/>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5/3/23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3040534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284755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128315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2233387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Our goal in this work is to ...</a:t>
            </a:r>
          </a:p>
        </p:txBody>
      </p:sp>
      <p:sp>
        <p:nvSpPr>
          <p:cNvPr id="4" name="Slide Number Placeholder 3"/>
          <p:cNvSpPr>
            <a:spLocks noGrp="1"/>
          </p:cNvSpPr>
          <p:nvPr>
            <p:ph type="sldNum" sz="quarter" idx="10"/>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27539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44AB11-ED51-4041-ABF3-98774B656127}" type="slidenum">
              <a:rPr lang="en-CH" smtClean="0"/>
              <a:t>15</a:t>
            </a:fld>
            <a:endParaRPr lang="en-CH"/>
          </a:p>
        </p:txBody>
      </p:sp>
    </p:spTree>
    <p:extLst>
      <p:ext uri="{BB962C8B-B14F-4D97-AF65-F5344CB8AC3E}">
        <p14:creationId xmlns:p14="http://schemas.microsoft.com/office/powerpoint/2010/main" val="339243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I will briefly show how SimHash works to generate the same hash value for similar set of items</a:t>
            </a:r>
          </a:p>
          <a:p>
            <a:r>
              <a:rPr lang="en-US" b="0" baseline="0" dirty="0"/>
              <a:t>[CLICK] This is an example input that a SimHash can take as a set of items. Here the entire sentence is the set and the items of this set are</a:t>
            </a:r>
          </a:p>
          <a:p>
            <a:r>
              <a:rPr lang="en-US" b="0" baseline="0" dirty="0"/>
              <a:t>[CLICK] the words in the sentence. SimHash can generate a single hash value for the entire set</a:t>
            </a:r>
          </a:p>
          <a:p>
            <a:r>
              <a:rPr lang="en-US" b="0" baseline="0" dirty="0"/>
              <a:t>[CLICK] using the hash values of items. The hash values can be generated using a low collision hash function. Here we show the hash values in their binary form.</a:t>
            </a:r>
          </a:p>
          <a:p>
            <a:r>
              <a:rPr lang="en-US" b="0" baseline="0" dirty="0"/>
              <a:t>[CLICK] Then, to generate a single hash value, SimHash calculates the net difference of 1s and 0s at every bit position</a:t>
            </a:r>
          </a:p>
          <a:p>
            <a:r>
              <a:rPr lang="en-US" b="0" baseline="0" dirty="0"/>
              <a:t>[CLICK] and stores this difference result in a counter vector. Here we have the net difference result for each position.</a:t>
            </a:r>
          </a:p>
          <a:p>
            <a:r>
              <a:rPr lang="en-US" b="0" baseline="0" dirty="0"/>
              <a:t>[CLICK] The leftmost value shows the difference result of the most significant bit. 0 shows there are equal number of 1s and 0s</a:t>
            </a:r>
          </a:p>
          <a:p>
            <a:r>
              <a:rPr lang="en-US" b="0" baseline="0" dirty="0"/>
              <a:t>[CLICK] The rightmost is for the least significant bit. Positive values show that there are more 1s than 0s at that particular position</a:t>
            </a:r>
          </a:p>
          <a:p>
            <a:r>
              <a:rPr lang="en-US" b="0" baseline="0" dirty="0"/>
              <a:t>[CLICK] And here the negative values show there are more 0 bits than 1s</a:t>
            </a:r>
          </a:p>
          <a:p>
            <a:r>
              <a:rPr lang="en-US" b="0" baseline="0" dirty="0"/>
              <a:t>[CLICK] Then the result of this majority voting can be translated into a hash value again where each bit position is set to 1 if the corresponding position in the vector is greater than 0, meaning there are more 1s than 0s at that particular bit position in the entire set</a:t>
            </a:r>
          </a:p>
          <a:p>
            <a:r>
              <a:rPr lang="en-US" b="0" baseline="0" dirty="0"/>
              <a:t>[CLICK] By simply looking at each position in this binary, we can directly tell the majority voting result of each bit position</a:t>
            </a:r>
          </a:p>
          <a:p>
            <a:endParaRPr lang="en-US" b="0" baseline="0" dirty="0"/>
          </a:p>
          <a:p>
            <a:r>
              <a:rPr lang="en-US" b="0" baseline="0" dirty="0"/>
              <a:t>One important property of SimHash is when there are two highly similar sets where only a few item differs from this set, it can still generate the same hash value because the majority voting result is likely to stay the same for two similar sets although the results in the counter vector changes.</a:t>
            </a:r>
          </a:p>
          <a:p>
            <a:endParaRPr lang="en-US" b="0" baseline="0" dirty="0"/>
          </a:p>
          <a:p>
            <a:r>
              <a:rPr lang="en-US" b="0" baseline="0" dirty="0"/>
              <a:t>Let’s go over this using an example.</a:t>
            </a:r>
          </a:p>
          <a:p>
            <a:endParaRPr lang="en-US" b="0" baseline="0" dirty="0"/>
          </a:p>
          <a:p>
            <a:r>
              <a:rPr lang="en-US" b="0" baseline="0" dirty="0"/>
              <a:t>[CLICK] Here we change a single item in the set</a:t>
            </a:r>
          </a:p>
          <a:p>
            <a:r>
              <a:rPr lang="en-US" b="0" baseline="0" dirty="0"/>
              <a:t>[CLICK] and thus its hash value also changes</a:t>
            </a:r>
          </a:p>
          <a:p>
            <a:r>
              <a:rPr lang="en-US" b="0" baseline="0" dirty="0"/>
              <a:t>[CLICK] also the net difference result in the counter vector</a:t>
            </a:r>
          </a:p>
          <a:p>
            <a:endParaRPr lang="en-US" b="0" baseline="0" dirty="0"/>
          </a:p>
          <a:p>
            <a:r>
              <a:rPr lang="en-US" b="0" baseline="0" dirty="0"/>
              <a:t>However, the majority result of 1 and 0bits are still the same at every position so we can generate the same hash value.</a:t>
            </a:r>
          </a:p>
          <a:p>
            <a:endParaRPr lang="en-US" b="0" baseline="0" dirty="0"/>
          </a:p>
          <a:p>
            <a:r>
              <a:rPr lang="en-US" b="0" baseline="0" dirty="0"/>
              <a:t>[CLICK] Now the challenge is to use this nice property effectively and accurately by converting seeds into set of items.</a:t>
            </a:r>
          </a:p>
          <a:p>
            <a:endParaRPr lang="en-US" b="0" baseline="0" dirty="0"/>
          </a:p>
          <a:p>
            <a:r>
              <a:rPr lang="en-US" b="0" baseline="0" dirty="0"/>
              <a:t>[CLICK]</a:t>
            </a:r>
          </a:p>
        </p:txBody>
      </p:sp>
      <p:sp>
        <p:nvSpPr>
          <p:cNvPr id="4" name="Slide Number Placeholder 3"/>
          <p:cNvSpPr>
            <a:spLocks noGrp="1"/>
          </p:cNvSpPr>
          <p:nvPr>
            <p:ph type="sldNum" sz="quarter" idx="10"/>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383803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3521683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71346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75851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Segoe UI Symbol" panose="020B0502040204020203" pitchFamily="34" charset="0"/>
                <a:cs typeface="Segoe UI Historic" panose="020B0502040204020203" pitchFamily="34" charset="0"/>
              </a:rPr>
              <a:t>High throughput sequencing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a typeface="Segoe UI Symbol" panose="020B0502040204020203" pitchFamily="34" charset="0"/>
                <a:cs typeface="Segoe UI Historic" panose="020B0502040204020203" pitchFamily="34" charset="0"/>
              </a:rPr>
              <a:t>[CLICK]</a:t>
            </a:r>
            <a:r>
              <a:rPr lang="en-US" sz="1200" dirty="0">
                <a:ea typeface="Segoe UI Symbol" panose="020B0502040204020203" pitchFamily="34" charset="0"/>
                <a:cs typeface="Segoe UI Historic" panose="020B0502040204020203" pitchFamily="34" charset="0"/>
              </a:rPr>
              <a:t> known as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ea typeface="Segoe UI Symbol" panose="020B0502040204020203" pitchFamily="34" charset="0"/>
                <a:cs typeface="Segoe UI Historic" panose="020B0502040204020203" pitchFamily="34" charset="0"/>
              </a:rPr>
              <a:t>[CLICK]</a:t>
            </a:r>
            <a:r>
              <a:rPr lang="en-US" sz="1200" dirty="0">
                <a:ea typeface="Segoe UI Symbol" panose="020B0502040204020203" pitchFamily="34" charset="0"/>
                <a:cs typeface="Segoe UI Historic" panose="020B0502040204020203" pitchFamily="34" charset="0"/>
              </a:rPr>
              <a:t> The challenge is to perform accurate and efficient genome analysis from these small random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Segoe UI Symbol"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a typeface="Segoe UI Symbol" panose="020B0502040204020203" pitchFamily="34" charset="0"/>
                <a:cs typeface="Segoe UI Historic" panose="020B0502040204020203" pitchFamily="34" charset="0"/>
              </a:rPr>
              <a:t>[CLICK]</a:t>
            </a:r>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3718239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159750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47558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1120657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2810245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Drosophila </a:t>
            </a:r>
            <a:r>
              <a:rPr lang="en-US" dirty="0" err="1"/>
              <a:t>ananassae</a:t>
            </a:r>
            <a:endParaRPr lang="en-CH" dirty="0"/>
          </a:p>
        </p:txBody>
      </p:sp>
      <p:sp>
        <p:nvSpPr>
          <p:cNvPr id="4" name="Slide Number Placeholder 3"/>
          <p:cNvSpPr>
            <a:spLocks noGrp="1"/>
          </p:cNvSpPr>
          <p:nvPr>
            <p:ph type="sldNum" sz="quarter" idx="5"/>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3598019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Drosophila </a:t>
            </a:r>
            <a:r>
              <a:rPr lang="en-US" dirty="0" err="1"/>
              <a:t>ananassae</a:t>
            </a:r>
            <a:endParaRPr lang="en-CH" dirty="0"/>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345076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Drosophila </a:t>
            </a:r>
            <a:r>
              <a:rPr lang="en-US" dirty="0" err="1"/>
              <a:t>ananassae</a:t>
            </a:r>
            <a:endParaRPr lang="en-CH" dirty="0"/>
          </a:p>
        </p:txBody>
      </p:sp>
      <p:sp>
        <p:nvSpPr>
          <p:cNvPr id="4" name="Slide Number Placeholder 3"/>
          <p:cNvSpPr>
            <a:spLocks noGrp="1"/>
          </p:cNvSpPr>
          <p:nvPr>
            <p:ph type="sldNum" sz="quarter" idx="5"/>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3999761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291055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3757088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372733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We commonly use these reads to identify genomic sequence similarities in two ways.</a:t>
            </a:r>
          </a:p>
          <a:p>
            <a:r>
              <a:rPr lang="en-US" b="0" baseline="0" dirty="0"/>
              <a:t>First, we can map these reads to a previously constructed representative sequence of a species, called a reference genome.</a:t>
            </a:r>
          </a:p>
          <a:p>
            <a:r>
              <a:rPr lang="en-US" b="1" baseline="0" dirty="0"/>
              <a:t>[CLICK]</a:t>
            </a:r>
            <a:r>
              <a:rPr lang="en-US" b="0" baseline="0" dirty="0"/>
              <a:t> Mapping reads to a reference genome helps us identify the potential matching locations of reads in the genome</a:t>
            </a:r>
          </a:p>
          <a:p>
            <a:r>
              <a:rPr lang="en-US" b="1" baseline="0" dirty="0"/>
              <a:t>[CLICK]</a:t>
            </a:r>
            <a:r>
              <a:rPr lang="en-US" b="0" baseline="0" dirty="0"/>
              <a:t> As well as identifying the exact differences and similarities between a read and a reference genome</a:t>
            </a:r>
          </a:p>
          <a:p>
            <a:r>
              <a:rPr lang="en-US" b="1" baseline="0" dirty="0"/>
              <a:t>[CLICK]</a:t>
            </a:r>
            <a:r>
              <a:rPr lang="en-US" b="0" baseline="0" dirty="0"/>
              <a:t> </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237296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2159089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391544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4002174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2986515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34</a:t>
            </a:fld>
            <a:endParaRPr lang="en-US"/>
          </a:p>
        </p:txBody>
      </p:sp>
    </p:spTree>
    <p:extLst>
      <p:ext uri="{BB962C8B-B14F-4D97-AF65-F5344CB8AC3E}">
        <p14:creationId xmlns:p14="http://schemas.microsoft.com/office/powerpoint/2010/main" val="3768240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1132752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3583972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78911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632326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196979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second option is to overlap reads to each other</a:t>
            </a:r>
          </a:p>
          <a:p>
            <a:endParaRPr lang="en-US" b="1" baseline="0" dirty="0"/>
          </a:p>
          <a:p>
            <a:r>
              <a:rPr lang="en-US" b="1" baseline="0" dirty="0"/>
              <a:t>[CLICK]</a:t>
            </a:r>
            <a:r>
              <a:rPr lang="en-US" b="0" baseline="0" dirty="0"/>
              <a:t> Overlapping reads identifies</a:t>
            </a:r>
          </a:p>
          <a:p>
            <a:r>
              <a:rPr lang="en-US" b="1" baseline="0" dirty="0"/>
              <a:t>[CLICK]</a:t>
            </a:r>
            <a:r>
              <a:rPr lang="en-US" b="0" baseline="0" dirty="0"/>
              <a:t> matching regions between reads</a:t>
            </a:r>
          </a:p>
          <a:p>
            <a:r>
              <a:rPr lang="en-US" b="1" baseline="0" dirty="0"/>
              <a:t>[CLICK]</a:t>
            </a:r>
            <a:r>
              <a:rPr lang="en-US" b="0" baseline="0" dirty="0"/>
              <a:t> which then can be used to construct de novo assemblies from these overlaps.</a:t>
            </a:r>
          </a:p>
          <a:p>
            <a:r>
              <a:rPr lang="en-US" b="1" baseline="0" dirty="0"/>
              <a:t>[CLICK]</a:t>
            </a:r>
            <a:r>
              <a:rPr lang="en-US" b="0" baseline="0" dirty="0"/>
              <a:t> These similarities must be identified efficiently and accurately to facilitate a practical genome analysis</a:t>
            </a:r>
          </a:p>
          <a:p>
            <a:r>
              <a:rPr lang="en-US" b="1" baseline="0" dirty="0"/>
              <a:t>[CLICK]</a:t>
            </a:r>
            <a:r>
              <a:rPr lang="en-US" b="0" baseline="0" dirty="0"/>
              <a:t> </a:t>
            </a:r>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1524924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Drosophila </a:t>
            </a:r>
            <a:r>
              <a:rPr lang="en-US" dirty="0" err="1"/>
              <a:t>ananassae</a:t>
            </a:r>
            <a:endParaRPr lang="en-CH" dirty="0"/>
          </a:p>
        </p:txBody>
      </p:sp>
      <p:sp>
        <p:nvSpPr>
          <p:cNvPr id="4" name="Slide Number Placeholder 3"/>
          <p:cNvSpPr>
            <a:spLocks noGrp="1"/>
          </p:cNvSpPr>
          <p:nvPr>
            <p:ph type="sldNum" sz="quarter" idx="5"/>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910046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948047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2884517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1691037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Corbel" panose="020B0503020204020204" pitchFamily="34"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4106821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4563456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46</a:t>
            </a:fld>
            <a:endParaRPr lang="en-US"/>
          </a:p>
        </p:txBody>
      </p:sp>
    </p:spTree>
    <p:extLst>
      <p:ext uri="{BB962C8B-B14F-4D97-AF65-F5344CB8AC3E}">
        <p14:creationId xmlns:p14="http://schemas.microsoft.com/office/powerpoint/2010/main" val="380644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47</a:t>
            </a:fld>
            <a:endParaRPr lang="en-US"/>
          </a:p>
        </p:txBody>
      </p:sp>
    </p:spTree>
    <p:extLst>
      <p:ext uri="{BB962C8B-B14F-4D97-AF65-F5344CB8AC3E}">
        <p14:creationId xmlns:p14="http://schemas.microsoft.com/office/powerpoint/2010/main" val="38056821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48</a:t>
            </a:fld>
            <a:endParaRPr lang="en-US"/>
          </a:p>
        </p:txBody>
      </p:sp>
    </p:spTree>
    <p:extLst>
      <p:ext uri="{BB962C8B-B14F-4D97-AF65-F5344CB8AC3E}">
        <p14:creationId xmlns:p14="http://schemas.microsoft.com/office/powerpoint/2010/main" val="3775290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49</a:t>
            </a:fld>
            <a:endParaRPr lang="en-US"/>
          </a:p>
        </p:txBody>
      </p:sp>
    </p:spTree>
    <p:extLst>
      <p:ext uri="{BB962C8B-B14F-4D97-AF65-F5344CB8AC3E}">
        <p14:creationId xmlns:p14="http://schemas.microsoft.com/office/powerpoint/2010/main" val="367456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example, mapping reads to reference genome usually requires expensive computation on a large number of reads</a:t>
            </a:r>
          </a:p>
          <a:p>
            <a:r>
              <a:rPr lang="en-GB" b="1" dirty="0"/>
              <a:t>[CLICK]  </a:t>
            </a:r>
            <a:r>
              <a:rPr lang="en-GB" b="0" dirty="0"/>
              <a:t>and a potentially</a:t>
            </a:r>
            <a:r>
              <a:rPr lang="en-GB" b="1" dirty="0"/>
              <a:t> </a:t>
            </a:r>
            <a:r>
              <a:rPr lang="en-GB" dirty="0"/>
              <a:t>very large search space. For example a human reference genome contains more than 3 billion characters.</a:t>
            </a:r>
          </a:p>
          <a:p>
            <a:r>
              <a:rPr lang="en-GB" b="1" dirty="0"/>
              <a:t>[CLICK] </a:t>
            </a:r>
            <a:r>
              <a:rPr lang="en-GB" dirty="0"/>
              <a:t>Indexing the sequences enables practical search over a large database of sequences. And hash tables are commonly used data structures for indexing.</a:t>
            </a:r>
          </a:p>
          <a:p>
            <a:r>
              <a:rPr lang="en-GB" b="1" dirty="0"/>
              <a:t>[CLICK] </a:t>
            </a:r>
            <a:r>
              <a:rPr lang="en-GB" dirty="0"/>
              <a:t>This index can contain some </a:t>
            </a:r>
            <a:r>
              <a:rPr lang="en-GB" dirty="0" err="1"/>
              <a:t>subsequences</a:t>
            </a:r>
            <a:r>
              <a:rPr lang="en-GB" dirty="0"/>
              <a:t> (e.g., k-</a:t>
            </a:r>
            <a:r>
              <a:rPr lang="en-GB" dirty="0" err="1"/>
              <a:t>mers</a:t>
            </a:r>
            <a:r>
              <a:rPr lang="en-GB" dirty="0"/>
              <a:t>) extracted from the reference genome, </a:t>
            </a:r>
            <a:r>
              <a:rPr lang="en-GB" b="1" dirty="0"/>
              <a:t>[CLICK] </a:t>
            </a:r>
            <a:r>
              <a:rPr lang="en-GB" dirty="0"/>
              <a:t>and the list of locations of these 𝑘-</a:t>
            </a:r>
            <a:r>
              <a:rPr lang="en-GB" dirty="0" err="1"/>
              <a:t>mers</a:t>
            </a:r>
            <a:r>
              <a:rPr lang="en-GB" dirty="0"/>
              <a:t> in the reference genome.</a:t>
            </a:r>
          </a:p>
          <a:p>
            <a:endParaRPr lang="en-GB" dirty="0"/>
          </a:p>
          <a:p>
            <a:r>
              <a:rPr lang="en-GB" dirty="0"/>
              <a:t>Identifying the sequence similarities using hash tables involves several heuristics</a:t>
            </a:r>
          </a:p>
          <a:p>
            <a:r>
              <a:rPr lang="en-GB" b="1" dirty="0"/>
              <a:t>[CLICK] </a:t>
            </a:r>
            <a:r>
              <a:rPr lang="en-GB" dirty="0"/>
              <a:t>The seeding step quickly finds matching k-</a:t>
            </a:r>
            <a:r>
              <a:rPr lang="en-GB" dirty="0" err="1"/>
              <a:t>mers</a:t>
            </a:r>
            <a:r>
              <a:rPr lang="en-GB" dirty="0"/>
              <a:t> </a:t>
            </a:r>
            <a:r>
              <a:rPr lang="en-GB" b="1" dirty="0"/>
              <a:t>[CLICK]</a:t>
            </a:r>
            <a:r>
              <a:rPr lang="en-GB" dirty="0"/>
              <a:t> between a read </a:t>
            </a:r>
            <a:r>
              <a:rPr lang="en-GB" b="1" dirty="0"/>
              <a:t>[CLICK] </a:t>
            </a:r>
            <a:r>
              <a:rPr lang="en-GB" dirty="0"/>
              <a:t>and the reference genome </a:t>
            </a:r>
            <a:r>
              <a:rPr lang="en-GB" b="1" dirty="0"/>
              <a:t>[CLICK]</a:t>
            </a:r>
            <a:r>
              <a:rPr lang="en-GB" dirty="0"/>
              <a:t>, which determines the regions in the reference genome potentially similar to the read</a:t>
            </a:r>
          </a:p>
          <a:p>
            <a:endParaRPr lang="en-GB" dirty="0"/>
          </a:p>
          <a:p>
            <a:r>
              <a:rPr lang="en-GB" b="1" dirty="0"/>
              <a:t>[CLICK] C</a:t>
            </a:r>
            <a:r>
              <a:rPr lang="en-GB" dirty="0"/>
              <a:t>haining or seed filtering techniques enable further reducing the search space from all seed matches to a fewer regions,</a:t>
            </a:r>
          </a:p>
          <a:p>
            <a:r>
              <a:rPr lang="en-GB" dirty="0"/>
              <a:t>[CLICK] by pruning the regions that are unlikely to be similar</a:t>
            </a:r>
          </a:p>
          <a:p>
            <a:endParaRPr lang="en-GB" dirty="0"/>
          </a:p>
          <a:p>
            <a:r>
              <a:rPr lang="en-GB" b="1" dirty="0"/>
              <a:t>[CLICK] For the remaining regions, computationally costly sequence alignment is commonly performed to identify</a:t>
            </a:r>
          </a:p>
          <a:p>
            <a:r>
              <a:rPr lang="en-GB" b="1" dirty="0"/>
              <a:t>[CLICK] exact differences and similarities between a read and a reference genome</a:t>
            </a:r>
            <a:endParaRPr lang="en-GB" dirty="0"/>
          </a:p>
        </p:txBody>
      </p:sp>
      <p:sp>
        <p:nvSpPr>
          <p:cNvPr id="4" name="Slide Number Placeholder 3"/>
          <p:cNvSpPr>
            <a:spLocks noGrp="1"/>
          </p:cNvSpPr>
          <p:nvPr>
            <p:ph type="sldNum" sz="quarter" idx="5"/>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3591483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50</a:t>
            </a:fld>
            <a:endParaRPr lang="en-US"/>
          </a:p>
        </p:txBody>
      </p:sp>
    </p:spTree>
    <p:extLst>
      <p:ext uri="{BB962C8B-B14F-4D97-AF65-F5344CB8AC3E}">
        <p14:creationId xmlns:p14="http://schemas.microsoft.com/office/powerpoint/2010/main" val="3208963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31990190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52</a:t>
            </a:fld>
            <a:endParaRPr lang="en-US"/>
          </a:p>
        </p:txBody>
      </p:sp>
    </p:spTree>
    <p:extLst>
      <p:ext uri="{BB962C8B-B14F-4D97-AF65-F5344CB8AC3E}">
        <p14:creationId xmlns:p14="http://schemas.microsoft.com/office/powerpoint/2010/main" val="1295952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53</a:t>
            </a:fld>
            <a:endParaRPr lang="en-US"/>
          </a:p>
        </p:txBody>
      </p:sp>
    </p:spTree>
    <p:extLst>
      <p:ext uri="{BB962C8B-B14F-4D97-AF65-F5344CB8AC3E}">
        <p14:creationId xmlns:p14="http://schemas.microsoft.com/office/powerpoint/2010/main" val="256507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look more into identifying seed matches using hash tables between a pair of sequences. Here the first and second sequences can be regions from a reference genome and a read, respectively.</a:t>
            </a:r>
          </a:p>
          <a:p>
            <a:endParaRPr lang="en-US" b="0" baseline="0" dirty="0"/>
          </a:p>
          <a:p>
            <a:r>
              <a:rPr lang="en-US" b="0" baseline="0" dirty="0"/>
              <a:t>[CLICK] There are several sketching techniques that extract some subsequences from these sequences to find seed matches between sequences. We will call these selected subsequences seeds.</a:t>
            </a:r>
          </a:p>
          <a:p>
            <a:r>
              <a:rPr lang="en-US" b="0" baseline="0" dirty="0"/>
              <a:t>[CLICK] to efficiently identify seed matches, these seeds are hashed using a low collision hash function and</a:t>
            </a:r>
          </a:p>
          <a:p>
            <a:r>
              <a:rPr lang="en-US" b="0" baseline="0" dirty="0"/>
              <a:t>[CLICK] stored in a hash table</a:t>
            </a:r>
          </a:p>
          <a:p>
            <a:endParaRPr lang="en-US" b="0" baseline="0" dirty="0"/>
          </a:p>
          <a:p>
            <a:r>
              <a:rPr lang="en-US" b="0" baseline="0" dirty="0"/>
              <a:t>[CLICK] To find matching regions between these two sequence pairs, we find the seeds from the second sequence</a:t>
            </a:r>
          </a:p>
          <a:p>
            <a:r>
              <a:rPr lang="en-US" b="0" baseline="0" dirty="0"/>
              <a:t>[CLICK] hash them</a:t>
            </a:r>
          </a:p>
          <a:p>
            <a:r>
              <a:rPr lang="en-US" b="0" baseline="0" dirty="0"/>
              <a:t>[CLICK] and query the hash table using these hash values</a:t>
            </a:r>
          </a:p>
          <a:p>
            <a:endParaRPr lang="en-US" b="0" baseline="0" dirty="0"/>
          </a:p>
          <a:p>
            <a:r>
              <a:rPr lang="en-US" b="0" baseline="0" dirty="0"/>
              <a:t>[CLICK] This method can quickly tell us if there is a seed match or</a:t>
            </a:r>
          </a:p>
          <a:p>
            <a:r>
              <a:rPr lang="en-US" b="0" baseline="0" dirty="0"/>
              <a:t>[CLICK] not with a single lookup of hash values</a:t>
            </a:r>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194214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1049751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151026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2489993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9560" y="95697"/>
            <a:ext cx="8798061" cy="770467"/>
          </a:xfrm>
          <a:prstGeom prst="rect">
            <a:avLst/>
          </a:prstGeom>
        </p:spPr>
        <p:txBody>
          <a:bodyPr anchor="ctr"/>
          <a:lstStyle>
            <a:lvl1pPr>
              <a:lnSpc>
                <a:spcPct val="100000"/>
              </a:lnSpc>
              <a:spcAft>
                <a:spcPts val="600"/>
              </a:spcAft>
              <a:defRPr sz="3600" b="1">
                <a:solidFill>
                  <a:srgbClr val="0062A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a:xfrm>
            <a:off x="189560" y="978194"/>
            <a:ext cx="8798061" cy="5377521"/>
          </a:xfrm>
          <a:prstGeom prst="rect">
            <a:avLst/>
          </a:prstGeom>
        </p:spPr>
        <p:txBody>
          <a:bodyPr/>
          <a:lstStyle>
            <a:lvl1pPr marL="187200" indent="-187200">
              <a:buClr>
                <a:schemeClr val="tx1"/>
              </a:buClr>
              <a:tabLst/>
              <a:defRPr sz="2800">
                <a:latin typeface="Corbel" panose="020B0503020204020204" pitchFamily="34" charset="0"/>
              </a:defRPr>
            </a:lvl1pPr>
            <a:lvl2pPr marL="311150" indent="-187200">
              <a:buFont typeface="Cambria" panose="02040503050406030204" pitchFamily="18" charset="0"/>
              <a:buChar char="-"/>
              <a:tabLst/>
              <a:defRPr sz="2400">
                <a:latin typeface="Corbel" panose="020B0503020204020204" pitchFamily="34" charset="0"/>
              </a:defRPr>
            </a:lvl2pPr>
            <a:lvl3pPr marL="533400" indent="-187200">
              <a:buClr>
                <a:schemeClr val="tx1"/>
              </a:buClr>
              <a:tabLst/>
              <a:defRPr sz="2400">
                <a:latin typeface="Corbel" panose="020B0503020204020204" pitchFamily="34" charset="0"/>
              </a:defRPr>
            </a:lvl3pPr>
            <a:lvl4pPr indent="-187200">
              <a:defRPr sz="2400">
                <a:latin typeface="Corbel" panose="020B0503020204020204" pitchFamily="34" charset="0"/>
              </a:defRPr>
            </a:lvl4pPr>
            <a:lvl5pPr indent="-187200">
              <a:defRPr sz="2400">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latin typeface="+mn-lt"/>
              </a:rPr>
              <a:pPr/>
              <a:t>‹#›</a:t>
            </a:fld>
            <a:endParaRPr lang="en-US" dirty="0">
              <a:latin typeface="+mn-lt"/>
            </a:endParaRP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github.com/CMU-SAFARI/AirLift" TargetMode="External"/><Relationship Id="rId5" Type="http://schemas.openxmlformats.org/officeDocument/2006/relationships/image" Target="../media/image4.tiff"/><Relationship Id="rId10" Type="http://schemas.openxmlformats.org/officeDocument/2006/relationships/image" Target="../media/image8.emf"/><Relationship Id="rId4" Type="http://schemas.openxmlformats.org/officeDocument/2006/relationships/image" Target="../media/image3.png"/><Relationship Id="rId9" Type="http://schemas.openxmlformats.org/officeDocument/2006/relationships/hyperlink" Target="https://academic.oup.com/nargab/article/5/1/lqad004/6993940"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9.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8.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11.emf"/><Relationship Id="rId5" Type="http://schemas.openxmlformats.org/officeDocument/2006/relationships/image" Target="../media/image16.emf"/><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5.emf"/><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CMU-SAFARI/BLEND" TargetMode="External"/><Relationship Id="rId3" Type="http://schemas.openxmlformats.org/officeDocument/2006/relationships/hyperlink" Target="https://arxiv.org/pdf/2112.08687.pdf" TargetMode="External"/><Relationship Id="rId7" Type="http://schemas.openxmlformats.org/officeDocument/2006/relationships/hyperlink" Target="https://doi.org/10.1101/2022.11.23.51769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arxiv.org/abs/2112.08687" TargetMode="External"/><Relationship Id="rId11" Type="http://schemas.openxmlformats.org/officeDocument/2006/relationships/hyperlink" Target="https://academic.oup.com/nargab/article/5/1/lqad004/6993940" TargetMode="External"/><Relationship Id="rId5" Type="http://schemas.openxmlformats.org/officeDocument/2006/relationships/hyperlink" Target="https://doi.org/10.1093/bioinformatics/btac554" TargetMode="External"/><Relationship Id="rId10" Type="http://schemas.openxmlformats.org/officeDocument/2006/relationships/image" Target="../media/image7.emf"/><Relationship Id="rId4" Type="http://schemas.openxmlformats.org/officeDocument/2006/relationships/hyperlink" Target="https://academic.oup.com/nargab" TargetMode="External"/><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MU-SAFARI/BLEN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github.com/CMU-SAFARI/AirLift" TargetMode="External"/><Relationship Id="rId5" Type="http://schemas.openxmlformats.org/officeDocument/2006/relationships/image" Target="../media/image8.emf"/><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github.com/CMU-SAFARI/AirLift" TargetMode="External"/><Relationship Id="rId5" Type="http://schemas.openxmlformats.org/officeDocument/2006/relationships/image" Target="../media/image4.tiff"/><Relationship Id="rId10" Type="http://schemas.openxmlformats.org/officeDocument/2006/relationships/image" Target="../media/image8.emf"/><Relationship Id="rId4" Type="http://schemas.openxmlformats.org/officeDocument/2006/relationships/image" Target="../media/image3.png"/><Relationship Id="rId9" Type="http://schemas.openxmlformats.org/officeDocument/2006/relationships/hyperlink" Target="https://academic.oup.com/nargab/article/5/1/lqad004/6993940"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4.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2.emf"/><Relationship Id="rId4" Type="http://schemas.openxmlformats.org/officeDocument/2006/relationships/image" Target="../media/image1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em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316615"/>
          </a:xfrm>
          <a:prstGeom prst="rect">
            <a:avLst/>
          </a:prstGeom>
          <a:solidFill>
            <a:srgbClr val="06436E"/>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2797016"/>
          </a:xfrm>
          <a:prstGeom prst="rect">
            <a:avLst/>
          </a:prstGeom>
          <a:solidFill>
            <a:srgbClr val="06436E"/>
          </a:solidFill>
        </p:spPr>
        <p:txBody>
          <a:bodyPr anchor="ctr">
            <a:noAutofit/>
          </a:bodyPr>
          <a:lstStyle/>
          <a:p>
            <a:pPr algn="ctr">
              <a:lnSpc>
                <a:spcPct val="100000"/>
              </a:lnSpc>
              <a:spcAft>
                <a:spcPts val="400"/>
              </a:spcAft>
            </a:pPr>
            <a:r>
              <a:rPr lang="en-US" sz="7200" b="1" dirty="0">
                <a:solidFill>
                  <a:srgbClr val="F5D8B0"/>
                </a:solidFill>
                <a:latin typeface="Garamond" panose="02020404030301010803" pitchFamily="18" charset="0"/>
                <a:ea typeface="Tahoma" panose="020B0604030504040204" pitchFamily="34" charset="0"/>
                <a:cs typeface="Tahoma" panose="020B0604030504040204" pitchFamily="34" charset="0"/>
              </a:rPr>
              <a:t>BLEND</a:t>
            </a:r>
            <a:r>
              <a:rPr lang="en-US" sz="6600" b="1" dirty="0">
                <a:solidFill>
                  <a:srgbClr val="FFFFFF"/>
                </a:solidFill>
                <a:latin typeface="Garamond" panose="02020404030301010803" pitchFamily="18" charset="0"/>
                <a:ea typeface="Tahoma" panose="020B0604030504040204" pitchFamily="34" charset="0"/>
                <a:cs typeface="Tahoma" panose="020B0604030504040204" pitchFamily="34" charset="0"/>
              </a:rPr>
              <a:t> </a:t>
            </a:r>
            <a:b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br>
            <a: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t>A Fast, Memory-efficient and Accurate Mechanism </a:t>
            </a:r>
            <a:b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br>
            <a: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t>to Find Fuzzy Seed Matches in Genome Analysis</a:t>
            </a:r>
            <a:endParaRPr lang="en-US" sz="3100" dirty="0">
              <a:solidFill>
                <a:schemeClr val="accent4">
                  <a:lumMod val="20000"/>
                  <a:lumOff val="80000"/>
                </a:schemeClr>
              </a:solidFill>
              <a:latin typeface="Garamond" panose="02020404030301010803" pitchFamily="18" charset="0"/>
              <a:ea typeface="Tahoma" panose="020B0604030504040204" pitchFamily="34" charset="0"/>
              <a:cs typeface="Tahoma" panose="020B0604030504040204" pitchFamily="34" charset="0"/>
            </a:endParaRPr>
          </a:p>
        </p:txBody>
      </p:sp>
      <p:sp>
        <p:nvSpPr>
          <p:cNvPr id="103" name="Subtitle 2"/>
          <p:cNvSpPr>
            <a:spLocks noGrp="1"/>
          </p:cNvSpPr>
          <p:nvPr>
            <p:ph type="subTitle" idx="4294967295"/>
          </p:nvPr>
        </p:nvSpPr>
        <p:spPr>
          <a:xfrm>
            <a:off x="0" y="2596784"/>
            <a:ext cx="9144000" cy="1705872"/>
          </a:xfrm>
          <a:prstGeom prst="rect">
            <a:avLst/>
          </a:prstGeom>
        </p:spPr>
        <p:txBody>
          <a:bodyPr anchor="ctr">
            <a:noAutofit/>
          </a:bodyPr>
          <a:lstStyle/>
          <a:p>
            <a:pPr marL="0" indent="0" algn="ctr">
              <a:lnSpc>
                <a:spcPct val="100000"/>
              </a:lnSpc>
              <a:spcBef>
                <a:spcPts val="500"/>
              </a:spcBef>
              <a:buNone/>
            </a:pPr>
            <a:r>
              <a:rPr lang="en-GB" sz="1800" b="1" dirty="0">
                <a:latin typeface="Tahoma" panose="020B0604030504040204" pitchFamily="34" charset="0"/>
                <a:ea typeface="Tahoma" panose="020B0604030504040204" pitchFamily="34" charset="0"/>
                <a:cs typeface="Tahoma" panose="020B0604030504040204" pitchFamily="34" charset="0"/>
              </a:rPr>
              <a:t>Can Firtina</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Jisung</a:t>
            </a:r>
            <a:r>
              <a:rPr lang="en-GB" sz="1800" dirty="0">
                <a:latin typeface="Tahoma" panose="020B0604030504040204" pitchFamily="34" charset="0"/>
                <a:ea typeface="Tahoma" panose="020B0604030504040204" pitchFamily="34" charset="0"/>
                <a:cs typeface="Tahoma" panose="020B0604030504040204" pitchFamily="34" charset="0"/>
              </a:rPr>
              <a:t> Park, Mohammed </a:t>
            </a:r>
            <a:r>
              <a:rPr lang="en-GB" sz="1800" dirty="0" err="1">
                <a:latin typeface="Tahoma" panose="020B0604030504040204" pitchFamily="34" charset="0"/>
                <a:ea typeface="Tahoma" panose="020B0604030504040204" pitchFamily="34" charset="0"/>
                <a:cs typeface="Tahoma" panose="020B0604030504040204" pitchFamily="34" charset="0"/>
              </a:rPr>
              <a:t>Alser</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Jeremie</a:t>
            </a:r>
            <a:r>
              <a:rPr lang="en-GB" sz="1800" dirty="0">
                <a:latin typeface="Tahoma" panose="020B0604030504040204" pitchFamily="34" charset="0"/>
                <a:ea typeface="Tahoma" panose="020B0604030504040204" pitchFamily="34" charset="0"/>
                <a:cs typeface="Tahoma" panose="020B0604030504040204" pitchFamily="34" charset="0"/>
              </a:rPr>
              <a:t> S. Kim, </a:t>
            </a:r>
            <a:r>
              <a:rPr lang="en-GB" sz="1800" dirty="0" err="1">
                <a:latin typeface="Tahoma" panose="020B0604030504040204" pitchFamily="34" charset="0"/>
                <a:ea typeface="Tahoma" panose="020B0604030504040204" pitchFamily="34" charset="0"/>
                <a:cs typeface="Tahoma" panose="020B0604030504040204" pitchFamily="34" charset="0"/>
              </a:rPr>
              <a:t>Damla</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Senol</a:t>
            </a:r>
            <a:r>
              <a:rPr lang="en-GB" sz="1800" dirty="0">
                <a:latin typeface="Tahoma" panose="020B0604030504040204" pitchFamily="34" charset="0"/>
                <a:ea typeface="Tahoma" panose="020B0604030504040204" pitchFamily="34" charset="0"/>
                <a:cs typeface="Tahoma" panose="020B0604030504040204" pitchFamily="34" charset="0"/>
              </a:rPr>
              <a:t> Cali, </a:t>
            </a:r>
          </a:p>
          <a:p>
            <a:pPr marL="0" indent="0" algn="ctr">
              <a:lnSpc>
                <a:spcPct val="100000"/>
              </a:lnSpc>
              <a:spcBef>
                <a:spcPts val="500"/>
              </a:spcBef>
              <a:buNone/>
            </a:pPr>
            <a:r>
              <a:rPr lang="en-GB" sz="1800" dirty="0">
                <a:latin typeface="Tahoma" panose="020B0604030504040204" pitchFamily="34" charset="0"/>
                <a:ea typeface="Tahoma" panose="020B0604030504040204" pitchFamily="34" charset="0"/>
                <a:cs typeface="Tahoma" panose="020B0604030504040204" pitchFamily="34" charset="0"/>
              </a:rPr>
              <a:t>Taha </a:t>
            </a:r>
            <a:r>
              <a:rPr lang="en-GB" sz="1800" dirty="0" err="1">
                <a:latin typeface="Tahoma" panose="020B0604030504040204" pitchFamily="34" charset="0"/>
                <a:ea typeface="Tahoma" panose="020B0604030504040204" pitchFamily="34" charset="0"/>
                <a:cs typeface="Tahoma" panose="020B0604030504040204" pitchFamily="34" charset="0"/>
              </a:rPr>
              <a:t>Shahroodi</a:t>
            </a:r>
            <a:r>
              <a:rPr lang="en-GB" sz="1800" dirty="0">
                <a:latin typeface="Tahoma" panose="020B0604030504040204" pitchFamily="34" charset="0"/>
                <a:ea typeface="Tahoma" panose="020B0604030504040204" pitchFamily="34" charset="0"/>
                <a:cs typeface="Tahoma" panose="020B0604030504040204" pitchFamily="34" charset="0"/>
              </a:rPr>
              <a:t>, Nika Mansouri </a:t>
            </a:r>
            <a:r>
              <a:rPr lang="en-GB" sz="1800" dirty="0" err="1">
                <a:latin typeface="Tahoma" panose="020B0604030504040204" pitchFamily="34" charset="0"/>
                <a:ea typeface="Tahoma" panose="020B0604030504040204" pitchFamily="34" charset="0"/>
                <a:cs typeface="Tahoma" panose="020B0604030504040204" pitchFamily="34" charset="0"/>
              </a:rPr>
              <a:t>Ghiasi</a:t>
            </a:r>
            <a:r>
              <a:rPr lang="en-GB" sz="1800" dirty="0">
                <a:latin typeface="Tahoma" panose="020B0604030504040204" pitchFamily="34" charset="0"/>
                <a:ea typeface="Tahoma" panose="020B0604030504040204" pitchFamily="34" charset="0"/>
                <a:cs typeface="Tahoma" panose="020B0604030504040204" pitchFamily="34" charset="0"/>
              </a:rPr>
              <a:t>, Gagandeep Singh, </a:t>
            </a:r>
          </a:p>
          <a:p>
            <a:pPr marL="0" indent="0" algn="ctr">
              <a:lnSpc>
                <a:spcPct val="100000"/>
              </a:lnSpc>
              <a:spcBef>
                <a:spcPts val="500"/>
              </a:spcBef>
              <a:buNone/>
            </a:pPr>
            <a:r>
              <a:rPr lang="en-GB" sz="1800" dirty="0">
                <a:latin typeface="Tahoma" panose="020B0604030504040204" pitchFamily="34" charset="0"/>
                <a:ea typeface="Tahoma" panose="020B0604030504040204" pitchFamily="34" charset="0"/>
                <a:cs typeface="Tahoma" panose="020B0604030504040204" pitchFamily="34" charset="0"/>
              </a:rPr>
              <a:t>Konstantinos </a:t>
            </a:r>
            <a:r>
              <a:rPr lang="en-GB" sz="1800" dirty="0" err="1">
                <a:latin typeface="Tahoma" panose="020B0604030504040204" pitchFamily="34" charset="0"/>
                <a:ea typeface="Tahoma" panose="020B0604030504040204" pitchFamily="34" charset="0"/>
                <a:cs typeface="Tahoma" panose="020B0604030504040204" pitchFamily="34" charset="0"/>
              </a:rPr>
              <a:t>Kanellopoulos</a:t>
            </a:r>
            <a:r>
              <a:rPr lang="en-GB" sz="1800" dirty="0">
                <a:latin typeface="Tahoma" panose="020B0604030504040204" pitchFamily="34" charset="0"/>
                <a:ea typeface="Tahoma" panose="020B0604030504040204" pitchFamily="34" charset="0"/>
                <a:cs typeface="Tahoma" panose="020B0604030504040204" pitchFamily="34" charset="0"/>
              </a:rPr>
              <a:t>, Can </a:t>
            </a:r>
            <a:r>
              <a:rPr lang="en-GB" sz="1800" dirty="0" err="1">
                <a:latin typeface="Tahoma" panose="020B0604030504040204" pitchFamily="34" charset="0"/>
                <a:ea typeface="Tahoma" panose="020B0604030504040204" pitchFamily="34" charset="0"/>
                <a:cs typeface="Tahoma" panose="020B0604030504040204" pitchFamily="34" charset="0"/>
              </a:rPr>
              <a:t>Alkan</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Onur</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Mutlu</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17EB59B2-7CB7-949E-EF8A-0F52667FDFF0}"/>
              </a:ext>
            </a:extLst>
          </p:cNvPr>
          <p:cNvPicPr>
            <a:picLocks noChangeAspect="1"/>
          </p:cNvPicPr>
          <p:nvPr/>
        </p:nvPicPr>
        <p:blipFill>
          <a:blip r:embed="rId3"/>
          <a:stretch>
            <a:fillRect/>
          </a:stretch>
        </p:blipFill>
        <p:spPr>
          <a:xfrm>
            <a:off x="4506421" y="6051267"/>
            <a:ext cx="3336192" cy="761170"/>
          </a:xfrm>
          <a:prstGeom prst="rect">
            <a:avLst/>
          </a:prstGeom>
        </p:spPr>
      </p:pic>
      <p:grpSp>
        <p:nvGrpSpPr>
          <p:cNvPr id="15" name="Group 14">
            <a:extLst>
              <a:ext uri="{FF2B5EF4-FFF2-40B4-BE49-F238E27FC236}">
                <a16:creationId xmlns:a16="http://schemas.microsoft.com/office/drawing/2014/main" id="{7C3668B9-2CD0-96F5-16FD-680C4C391C30}"/>
              </a:ext>
            </a:extLst>
          </p:cNvPr>
          <p:cNvGrpSpPr/>
          <p:nvPr/>
        </p:nvGrpSpPr>
        <p:grpSpPr>
          <a:xfrm>
            <a:off x="322190" y="5505127"/>
            <a:ext cx="8319767" cy="466786"/>
            <a:chOff x="322190" y="5783957"/>
            <a:chExt cx="8319767" cy="466786"/>
          </a:xfrm>
        </p:grpSpPr>
        <p:pic>
          <p:nvPicPr>
            <p:cNvPr id="7" name="Picture 6">
              <a:extLst>
                <a:ext uri="{FF2B5EF4-FFF2-40B4-BE49-F238E27FC236}">
                  <a16:creationId xmlns:a16="http://schemas.microsoft.com/office/drawing/2014/main" id="{F63567B8-7041-AA61-4869-E3FFF91A27C2}"/>
                </a:ext>
              </a:extLst>
            </p:cNvPr>
            <p:cNvPicPr>
              <a:picLocks noChangeAspect="1"/>
            </p:cNvPicPr>
            <p:nvPr/>
          </p:nvPicPr>
          <p:blipFill rotWithShape="1">
            <a:blip r:embed="rId4"/>
            <a:srcRect l="15553" t="31836" r="15247" b="32270"/>
            <a:stretch/>
          </p:blipFill>
          <p:spPr>
            <a:xfrm>
              <a:off x="3233311" y="5809649"/>
              <a:ext cx="2190541" cy="415402"/>
            </a:xfrm>
            <a:prstGeom prst="rect">
              <a:avLst/>
            </a:prstGeom>
          </p:spPr>
        </p:pic>
        <p:pic>
          <p:nvPicPr>
            <p:cNvPr id="9" name="Picture 8">
              <a:extLst>
                <a:ext uri="{FF2B5EF4-FFF2-40B4-BE49-F238E27FC236}">
                  <a16:creationId xmlns:a16="http://schemas.microsoft.com/office/drawing/2014/main" id="{24F73AE7-DC07-F41E-57C3-48B212569290}"/>
                </a:ext>
              </a:extLst>
            </p:cNvPr>
            <p:cNvPicPr>
              <a:picLocks noChangeAspect="1"/>
            </p:cNvPicPr>
            <p:nvPr/>
          </p:nvPicPr>
          <p:blipFill>
            <a:blip r:embed="rId5"/>
            <a:stretch>
              <a:fillRect/>
            </a:stretch>
          </p:blipFill>
          <p:spPr>
            <a:xfrm>
              <a:off x="6128858" y="5783957"/>
              <a:ext cx="2513099" cy="466786"/>
            </a:xfrm>
            <a:prstGeom prst="rect">
              <a:avLst/>
            </a:prstGeom>
          </p:spPr>
        </p:pic>
        <p:pic>
          <p:nvPicPr>
            <p:cNvPr id="13" name="Graphic 12">
              <a:extLst>
                <a:ext uri="{FF2B5EF4-FFF2-40B4-BE49-F238E27FC236}">
                  <a16:creationId xmlns:a16="http://schemas.microsoft.com/office/drawing/2014/main" id="{E099C6AE-CFF9-1AAE-7731-87EDC77BCA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190" y="5834463"/>
              <a:ext cx="1901305" cy="365775"/>
            </a:xfrm>
            <a:prstGeom prst="rect">
              <a:avLst/>
            </a:prstGeom>
          </p:spPr>
        </p:pic>
      </p:grpSp>
      <p:grpSp>
        <p:nvGrpSpPr>
          <p:cNvPr id="94" name="Group 93">
            <a:extLst>
              <a:ext uri="{FF2B5EF4-FFF2-40B4-BE49-F238E27FC236}">
                <a16:creationId xmlns:a16="http://schemas.microsoft.com/office/drawing/2014/main" id="{3179E7EE-71CF-5292-D8E8-800D78DACD17}"/>
              </a:ext>
            </a:extLst>
          </p:cNvPr>
          <p:cNvGrpSpPr/>
          <p:nvPr/>
        </p:nvGrpSpPr>
        <p:grpSpPr>
          <a:xfrm>
            <a:off x="1272842" y="3888897"/>
            <a:ext cx="2138027" cy="1605771"/>
            <a:chOff x="1272842" y="3888897"/>
            <a:chExt cx="2138027" cy="1605771"/>
          </a:xfrm>
        </p:grpSpPr>
        <p:pic>
          <p:nvPicPr>
            <p:cNvPr id="5" name="Picture 4">
              <a:extLst>
                <a:ext uri="{FF2B5EF4-FFF2-40B4-BE49-F238E27FC236}">
                  <a16:creationId xmlns:a16="http://schemas.microsoft.com/office/drawing/2014/main" id="{9F5C665D-8E97-5815-935F-EA9A2E615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80293" y="3888897"/>
              <a:ext cx="1323124" cy="1323124"/>
            </a:xfrm>
            <a:prstGeom prst="rect">
              <a:avLst/>
            </a:prstGeom>
          </p:spPr>
        </p:pic>
        <p:sp>
          <p:nvSpPr>
            <p:cNvPr id="6" name="Subtitle 2">
              <a:extLst>
                <a:ext uri="{FF2B5EF4-FFF2-40B4-BE49-F238E27FC236}">
                  <a16:creationId xmlns:a16="http://schemas.microsoft.com/office/drawing/2014/main" id="{DB2EEB9D-CD0D-2FF2-D031-EBA3AD7F7B37}"/>
                </a:ext>
              </a:extLst>
            </p:cNvPr>
            <p:cNvSpPr txBox="1">
              <a:spLocks/>
            </p:cNvSpPr>
            <p:nvPr/>
          </p:nvSpPr>
          <p:spPr>
            <a:xfrm>
              <a:off x="1272842" y="5121816"/>
              <a:ext cx="2138027"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9"/>
                </a:rPr>
                <a:t>Paper (NARGAB)</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95" name="Group 94">
            <a:extLst>
              <a:ext uri="{FF2B5EF4-FFF2-40B4-BE49-F238E27FC236}">
                <a16:creationId xmlns:a16="http://schemas.microsoft.com/office/drawing/2014/main" id="{FE38F9AA-BD74-1998-92A0-BEB4D8F06EC5}"/>
              </a:ext>
            </a:extLst>
          </p:cNvPr>
          <p:cNvGrpSpPr/>
          <p:nvPr/>
        </p:nvGrpSpPr>
        <p:grpSpPr>
          <a:xfrm>
            <a:off x="5779800" y="3887568"/>
            <a:ext cx="1748098" cy="1618980"/>
            <a:chOff x="5779800" y="3887568"/>
            <a:chExt cx="1748098" cy="1618980"/>
          </a:xfrm>
        </p:grpSpPr>
        <p:pic>
          <p:nvPicPr>
            <p:cNvPr id="10" name="Picture 9">
              <a:extLst>
                <a:ext uri="{FF2B5EF4-FFF2-40B4-BE49-F238E27FC236}">
                  <a16:creationId xmlns:a16="http://schemas.microsoft.com/office/drawing/2014/main" id="{45E84D34-A227-83B0-75F7-5E4BEE36E23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992985" y="3887568"/>
              <a:ext cx="1321728" cy="1321728"/>
            </a:xfrm>
            <a:prstGeom prst="rect">
              <a:avLst/>
            </a:prstGeom>
          </p:spPr>
        </p:pic>
        <p:sp>
          <p:nvSpPr>
            <p:cNvPr id="11" name="Subtitle 2">
              <a:extLst>
                <a:ext uri="{FF2B5EF4-FFF2-40B4-BE49-F238E27FC236}">
                  <a16:creationId xmlns:a16="http://schemas.microsoft.com/office/drawing/2014/main" id="{4F3D5973-3AF7-8EC8-1B7C-B68FF73FDFEE}"/>
                </a:ext>
              </a:extLst>
            </p:cNvPr>
            <p:cNvSpPr txBox="1">
              <a:spLocks/>
            </p:cNvSpPr>
            <p:nvPr/>
          </p:nvSpPr>
          <p:spPr>
            <a:xfrm>
              <a:off x="5779800" y="5133696"/>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11"/>
                </a:rPr>
                <a:t>Source Code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aphic 11">
            <a:extLst>
              <a:ext uri="{FF2B5EF4-FFF2-40B4-BE49-F238E27FC236}">
                <a16:creationId xmlns:a16="http://schemas.microsoft.com/office/drawing/2014/main" id="{AD19BDEE-E42A-5651-924A-583755EF0588}"/>
              </a:ext>
            </a:extLst>
          </p:cNvPr>
          <p:cNvGrpSpPr>
            <a:grpSpLocks noChangeAspect="1"/>
          </p:cNvGrpSpPr>
          <p:nvPr/>
        </p:nvGrpSpPr>
        <p:grpSpPr>
          <a:xfrm>
            <a:off x="2223495" y="5977569"/>
            <a:ext cx="1517653" cy="861671"/>
            <a:chOff x="10409076" y="2925362"/>
            <a:chExt cx="2825396" cy="1604165"/>
          </a:xfrm>
        </p:grpSpPr>
        <p:sp>
          <p:nvSpPr>
            <p:cNvPr id="57" name="Freeform: Shape 29">
              <a:extLst>
                <a:ext uri="{FF2B5EF4-FFF2-40B4-BE49-F238E27FC236}">
                  <a16:creationId xmlns:a16="http://schemas.microsoft.com/office/drawing/2014/main" id="{CC8FAA6A-FD12-D3E2-EC9F-E277B135FA7A}"/>
                </a:ext>
              </a:extLst>
            </p:cNvPr>
            <p:cNvSpPr/>
            <p:nvPr/>
          </p:nvSpPr>
          <p:spPr>
            <a:xfrm flipV="1">
              <a:off x="10946032" y="3447738"/>
              <a:ext cx="499248" cy="533267"/>
            </a:xfrm>
            <a:custGeom>
              <a:avLst/>
              <a:gdLst>
                <a:gd name="connsiteX0" fmla="*/ 354024 w 499248"/>
                <a:gd name="connsiteY0" fmla="*/ 532902 h 533267"/>
                <a:gd name="connsiteX1" fmla="*/ 354024 w 499248"/>
                <a:gd name="connsiteY1" fmla="*/ 209493 h 533267"/>
                <a:gd name="connsiteX2" fmla="*/ 249128 w 499248"/>
                <a:gd name="connsiteY2" fmla="*/ 100940 h 533267"/>
                <a:gd name="connsiteX3" fmla="*/ 144184 w 499248"/>
                <a:gd name="connsiteY3" fmla="*/ 209493 h 533267"/>
                <a:gd name="connsiteX4" fmla="*/ 144184 w 499248"/>
                <a:gd name="connsiteY4" fmla="*/ 532902 h 533267"/>
                <a:gd name="connsiteX5" fmla="*/ -521 w 499248"/>
                <a:gd name="connsiteY5" fmla="*/ 532902 h 533267"/>
                <a:gd name="connsiteX6" fmla="*/ -521 w 499248"/>
                <a:gd name="connsiteY6" fmla="*/ 202223 h 533267"/>
                <a:gd name="connsiteX7" fmla="*/ 249128 w 499248"/>
                <a:gd name="connsiteY7" fmla="*/ -365 h 533267"/>
                <a:gd name="connsiteX8" fmla="*/ 498727 w 499248"/>
                <a:gd name="connsiteY8" fmla="*/ 202223 h 533267"/>
                <a:gd name="connsiteX9" fmla="*/ 498727 w 499248"/>
                <a:gd name="connsiteY9" fmla="*/ 532902 h 533267"/>
                <a:gd name="connsiteX10" fmla="*/ 354024 w 499248"/>
                <a:gd name="connsiteY10" fmla="*/ 532902 h 533267"/>
                <a:gd name="connsiteX11" fmla="*/ 354024 w 499248"/>
                <a:gd name="connsiteY11" fmla="*/ 532902 h 53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9248" h="533267">
                  <a:moveTo>
                    <a:pt x="354024" y="532902"/>
                  </a:moveTo>
                  <a:lnTo>
                    <a:pt x="354024" y="209493"/>
                  </a:lnTo>
                  <a:cubicBezTo>
                    <a:pt x="351856" y="142901"/>
                    <a:pt x="317115" y="100940"/>
                    <a:pt x="249128" y="100940"/>
                  </a:cubicBezTo>
                  <a:cubicBezTo>
                    <a:pt x="181093" y="100940"/>
                    <a:pt x="146360" y="142901"/>
                    <a:pt x="144184" y="209493"/>
                  </a:cubicBezTo>
                  <a:lnTo>
                    <a:pt x="144184" y="532902"/>
                  </a:lnTo>
                  <a:lnTo>
                    <a:pt x="-521" y="532902"/>
                  </a:lnTo>
                  <a:lnTo>
                    <a:pt x="-521" y="202223"/>
                  </a:lnTo>
                  <a:cubicBezTo>
                    <a:pt x="942" y="56813"/>
                    <a:pt x="117409" y="-365"/>
                    <a:pt x="249128" y="-365"/>
                  </a:cubicBezTo>
                  <a:cubicBezTo>
                    <a:pt x="380791" y="-365"/>
                    <a:pt x="497282" y="56813"/>
                    <a:pt x="498727" y="202223"/>
                  </a:cubicBezTo>
                  <a:lnTo>
                    <a:pt x="498727" y="532902"/>
                  </a:lnTo>
                  <a:lnTo>
                    <a:pt x="354024" y="532902"/>
                  </a:lnTo>
                  <a:lnTo>
                    <a:pt x="354024" y="532902"/>
                  </a:lnTo>
                </a:path>
              </a:pathLst>
            </a:custGeom>
            <a:solidFill>
              <a:srgbClr val="00ADEF"/>
            </a:solidFill>
            <a:ln w="2176" cap="flat">
              <a:noFill/>
              <a:prstDash val="solid"/>
              <a:miter/>
            </a:ln>
          </p:spPr>
          <p:txBody>
            <a:bodyPr rtlCol="0" anchor="ctr"/>
            <a:lstStyle/>
            <a:p>
              <a:endParaRPr lang="en-GB" sz="5261" dirty="0"/>
            </a:p>
          </p:txBody>
        </p:sp>
        <p:sp>
          <p:nvSpPr>
            <p:cNvPr id="58" name="Freeform: Shape 30">
              <a:extLst>
                <a:ext uri="{FF2B5EF4-FFF2-40B4-BE49-F238E27FC236}">
                  <a16:creationId xmlns:a16="http://schemas.microsoft.com/office/drawing/2014/main" id="{F034F955-B35C-D6B6-8F73-750BD27E8976}"/>
                </a:ext>
              </a:extLst>
            </p:cNvPr>
            <p:cNvSpPr/>
            <p:nvPr/>
          </p:nvSpPr>
          <p:spPr>
            <a:xfrm flipV="1">
              <a:off x="11590036" y="3447738"/>
              <a:ext cx="426196" cy="522383"/>
            </a:xfrm>
            <a:custGeom>
              <a:avLst/>
              <a:gdLst>
                <a:gd name="connsiteX0" fmla="*/ 71610 w 426196"/>
                <a:gd name="connsiteY0" fmla="*/ 459795 h 522383"/>
                <a:gd name="connsiteX1" fmla="*/ 177262 w 426196"/>
                <a:gd name="connsiteY1" fmla="*/ 459795 h 522383"/>
                <a:gd name="connsiteX2" fmla="*/ 309714 w 426196"/>
                <a:gd name="connsiteY2" fmla="*/ 400464 h 522383"/>
                <a:gd name="connsiteX3" fmla="*/ 349464 w 426196"/>
                <a:gd name="connsiteY3" fmla="*/ 260811 h 522383"/>
                <a:gd name="connsiteX4" fmla="*/ 309714 w 426196"/>
                <a:gd name="connsiteY4" fmla="*/ 121174 h 522383"/>
                <a:gd name="connsiteX5" fmla="*/ 177262 w 426196"/>
                <a:gd name="connsiteY5" fmla="*/ 61828 h 522383"/>
                <a:gd name="connsiteX6" fmla="*/ 71610 w 426196"/>
                <a:gd name="connsiteY6" fmla="*/ 61828 h 522383"/>
                <a:gd name="connsiteX7" fmla="*/ 71610 w 426196"/>
                <a:gd name="connsiteY7" fmla="*/ 459795 h 522383"/>
                <a:gd name="connsiteX8" fmla="*/ -763 w 426196"/>
                <a:gd name="connsiteY8" fmla="*/ -368 h 522383"/>
                <a:gd name="connsiteX9" fmla="*/ 172935 w 426196"/>
                <a:gd name="connsiteY9" fmla="*/ -368 h 522383"/>
                <a:gd name="connsiteX10" fmla="*/ 314729 w 426196"/>
                <a:gd name="connsiteY10" fmla="*/ 31431 h 522383"/>
                <a:gd name="connsiteX11" fmla="*/ 425433 w 426196"/>
                <a:gd name="connsiteY11" fmla="*/ 260811 h 522383"/>
                <a:gd name="connsiteX12" fmla="*/ 314729 w 426196"/>
                <a:gd name="connsiteY12" fmla="*/ 490183 h 522383"/>
                <a:gd name="connsiteX13" fmla="*/ 172935 w 426196"/>
                <a:gd name="connsiteY13" fmla="*/ 522016 h 522383"/>
                <a:gd name="connsiteX14" fmla="*/ -763 w 426196"/>
                <a:gd name="connsiteY14" fmla="*/ 522016 h 522383"/>
                <a:gd name="connsiteX15" fmla="*/ -763 w 426196"/>
                <a:gd name="connsiteY15" fmla="*/ -368 h 522383"/>
                <a:gd name="connsiteX16" fmla="*/ -763 w 426196"/>
                <a:gd name="connsiteY16" fmla="*/ -368 h 5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196" h="522383">
                  <a:moveTo>
                    <a:pt x="71610" y="459795"/>
                  </a:moveTo>
                  <a:lnTo>
                    <a:pt x="177262" y="459795"/>
                  </a:lnTo>
                  <a:cubicBezTo>
                    <a:pt x="250366" y="459795"/>
                    <a:pt x="289393" y="430112"/>
                    <a:pt x="309714" y="400464"/>
                  </a:cubicBezTo>
                  <a:cubicBezTo>
                    <a:pt x="340790" y="355588"/>
                    <a:pt x="349464" y="309283"/>
                    <a:pt x="349464" y="260811"/>
                  </a:cubicBezTo>
                  <a:cubicBezTo>
                    <a:pt x="349464" y="212338"/>
                    <a:pt x="340790" y="166043"/>
                    <a:pt x="309714" y="121174"/>
                  </a:cubicBezTo>
                  <a:cubicBezTo>
                    <a:pt x="289393" y="91502"/>
                    <a:pt x="250366" y="61828"/>
                    <a:pt x="177262" y="61828"/>
                  </a:cubicBezTo>
                  <a:lnTo>
                    <a:pt x="71610" y="61828"/>
                  </a:lnTo>
                  <a:lnTo>
                    <a:pt x="71610" y="459795"/>
                  </a:lnTo>
                  <a:close/>
                  <a:moveTo>
                    <a:pt x="-763" y="-368"/>
                  </a:moveTo>
                  <a:lnTo>
                    <a:pt x="172935" y="-368"/>
                  </a:lnTo>
                  <a:cubicBezTo>
                    <a:pt x="221400" y="1034"/>
                    <a:pt x="272770" y="4691"/>
                    <a:pt x="314729" y="31431"/>
                  </a:cubicBezTo>
                  <a:cubicBezTo>
                    <a:pt x="390742" y="79937"/>
                    <a:pt x="425433" y="161705"/>
                    <a:pt x="425433" y="260811"/>
                  </a:cubicBezTo>
                  <a:cubicBezTo>
                    <a:pt x="425433" y="359942"/>
                    <a:pt x="390742" y="441692"/>
                    <a:pt x="314729" y="490183"/>
                  </a:cubicBezTo>
                  <a:cubicBezTo>
                    <a:pt x="272770" y="516940"/>
                    <a:pt x="221400" y="520571"/>
                    <a:pt x="172935" y="522016"/>
                  </a:cubicBezTo>
                  <a:lnTo>
                    <a:pt x="-763" y="522016"/>
                  </a:lnTo>
                  <a:lnTo>
                    <a:pt x="-763" y="-368"/>
                  </a:lnTo>
                  <a:lnTo>
                    <a:pt x="-763" y="-368"/>
                  </a:lnTo>
                </a:path>
              </a:pathLst>
            </a:custGeom>
            <a:solidFill>
              <a:srgbClr val="231F20"/>
            </a:solidFill>
            <a:ln w="2176" cap="flat">
              <a:noFill/>
              <a:prstDash val="solid"/>
              <a:miter/>
            </a:ln>
          </p:spPr>
          <p:txBody>
            <a:bodyPr rtlCol="0" anchor="ctr"/>
            <a:lstStyle/>
            <a:p>
              <a:endParaRPr lang="en-GB" sz="5261" dirty="0"/>
            </a:p>
          </p:txBody>
        </p:sp>
        <p:sp>
          <p:nvSpPr>
            <p:cNvPr id="59" name="Freeform: Shape 31">
              <a:extLst>
                <a:ext uri="{FF2B5EF4-FFF2-40B4-BE49-F238E27FC236}">
                  <a16:creationId xmlns:a16="http://schemas.microsoft.com/office/drawing/2014/main" id="{2D9CCB09-F5BA-82DD-5A2A-1CA79375C952}"/>
                </a:ext>
              </a:extLst>
            </p:cNvPr>
            <p:cNvSpPr/>
            <p:nvPr/>
          </p:nvSpPr>
          <p:spPr>
            <a:xfrm flipV="1">
              <a:off x="12082684" y="3596057"/>
              <a:ext cx="328497" cy="384948"/>
            </a:xfrm>
            <a:custGeom>
              <a:avLst/>
              <a:gdLst>
                <a:gd name="connsiteX0" fmla="*/ 327558 w 328497"/>
                <a:gd name="connsiteY0" fmla="*/ 179135 h 384948"/>
                <a:gd name="connsiteX1" fmla="*/ 327558 w 328497"/>
                <a:gd name="connsiteY1" fmla="*/ 213145 h 384948"/>
                <a:gd name="connsiteX2" fmla="*/ 167662 w 328497"/>
                <a:gd name="connsiteY2" fmla="*/ 384623 h 384948"/>
                <a:gd name="connsiteX3" fmla="*/ -940 w 328497"/>
                <a:gd name="connsiteY3" fmla="*/ 189252 h 384948"/>
                <a:gd name="connsiteX4" fmla="*/ 161873 w 328497"/>
                <a:gd name="connsiteY4" fmla="*/ -326 h 384948"/>
                <a:gd name="connsiteX5" fmla="*/ 323205 w 328497"/>
                <a:gd name="connsiteY5" fmla="*/ 123426 h 384948"/>
                <a:gd name="connsiteX6" fmla="*/ 250897 w 328497"/>
                <a:gd name="connsiteY6" fmla="*/ 123426 h 384948"/>
                <a:gd name="connsiteX7" fmla="*/ 162591 w 328497"/>
                <a:gd name="connsiteY7" fmla="*/ 49582 h 384948"/>
                <a:gd name="connsiteX8" fmla="*/ 71412 w 328497"/>
                <a:gd name="connsiteY8" fmla="*/ 179135 h 384948"/>
                <a:gd name="connsiteX9" fmla="*/ 327558 w 328497"/>
                <a:gd name="connsiteY9" fmla="*/ 179135 h 384948"/>
                <a:gd name="connsiteX10" fmla="*/ 71412 w 328497"/>
                <a:gd name="connsiteY10" fmla="*/ 226875 h 384948"/>
                <a:gd name="connsiteX11" fmla="*/ 162591 w 328497"/>
                <a:gd name="connsiteY11" fmla="*/ 334671 h 384948"/>
                <a:gd name="connsiteX12" fmla="*/ 255185 w 328497"/>
                <a:gd name="connsiteY12" fmla="*/ 226875 h 384948"/>
                <a:gd name="connsiteX13" fmla="*/ 71412 w 328497"/>
                <a:gd name="connsiteY13" fmla="*/ 226875 h 384948"/>
                <a:gd name="connsiteX14" fmla="*/ 71412 w 328497"/>
                <a:gd name="connsiteY14" fmla="*/ 226875 h 38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8497" h="384948">
                  <a:moveTo>
                    <a:pt x="327558" y="179135"/>
                  </a:moveTo>
                  <a:lnTo>
                    <a:pt x="327558" y="213145"/>
                  </a:lnTo>
                  <a:cubicBezTo>
                    <a:pt x="327558" y="313704"/>
                    <a:pt x="276189" y="382429"/>
                    <a:pt x="167662" y="384623"/>
                  </a:cubicBezTo>
                  <a:cubicBezTo>
                    <a:pt x="52627" y="384623"/>
                    <a:pt x="-940" y="295618"/>
                    <a:pt x="-940" y="189252"/>
                  </a:cubicBezTo>
                  <a:cubicBezTo>
                    <a:pt x="-940" y="82147"/>
                    <a:pt x="45401" y="-326"/>
                    <a:pt x="161873" y="-326"/>
                  </a:cubicBezTo>
                  <a:cubicBezTo>
                    <a:pt x="248677" y="-326"/>
                    <a:pt x="312365" y="40910"/>
                    <a:pt x="323205" y="123426"/>
                  </a:cubicBezTo>
                  <a:lnTo>
                    <a:pt x="250897" y="123426"/>
                  </a:lnTo>
                  <a:cubicBezTo>
                    <a:pt x="242909" y="70584"/>
                    <a:pt x="216158" y="49582"/>
                    <a:pt x="162591" y="49582"/>
                  </a:cubicBezTo>
                  <a:cubicBezTo>
                    <a:pt x="92416" y="49582"/>
                    <a:pt x="66384" y="115477"/>
                    <a:pt x="71412" y="179135"/>
                  </a:cubicBezTo>
                  <a:lnTo>
                    <a:pt x="327558" y="179135"/>
                  </a:lnTo>
                  <a:close/>
                  <a:moveTo>
                    <a:pt x="71412" y="226875"/>
                  </a:moveTo>
                  <a:cubicBezTo>
                    <a:pt x="71412" y="286180"/>
                    <a:pt x="105411" y="334671"/>
                    <a:pt x="162591" y="334671"/>
                  </a:cubicBezTo>
                  <a:cubicBezTo>
                    <a:pt x="229174" y="334671"/>
                    <a:pt x="256687" y="287625"/>
                    <a:pt x="255185" y="226875"/>
                  </a:cubicBezTo>
                  <a:lnTo>
                    <a:pt x="71412" y="226875"/>
                  </a:lnTo>
                  <a:lnTo>
                    <a:pt x="71412" y="226875"/>
                  </a:lnTo>
                </a:path>
              </a:pathLst>
            </a:custGeom>
            <a:solidFill>
              <a:srgbClr val="231F20"/>
            </a:solidFill>
            <a:ln w="2176" cap="flat">
              <a:noFill/>
              <a:prstDash val="solid"/>
              <a:miter/>
            </a:ln>
          </p:spPr>
          <p:txBody>
            <a:bodyPr rtlCol="0" anchor="ctr"/>
            <a:lstStyle/>
            <a:p>
              <a:endParaRPr lang="en-GB" sz="5261" dirty="0"/>
            </a:p>
          </p:txBody>
        </p:sp>
        <p:sp>
          <p:nvSpPr>
            <p:cNvPr id="60" name="Freeform: Shape 32">
              <a:extLst>
                <a:ext uri="{FF2B5EF4-FFF2-40B4-BE49-F238E27FC236}">
                  <a16:creationId xmlns:a16="http://schemas.microsoft.com/office/drawing/2014/main" id="{50863F1F-B56B-31DA-5F15-202B97D1F766}"/>
                </a:ext>
              </a:extLst>
            </p:cNvPr>
            <p:cNvSpPr/>
            <p:nvPr/>
          </p:nvSpPr>
          <p:spPr>
            <a:xfrm flipV="1">
              <a:off x="12494591" y="3447738"/>
              <a:ext cx="68738" cy="522383"/>
            </a:xfrm>
            <a:custGeom>
              <a:avLst/>
              <a:gdLst>
                <a:gd name="connsiteX0" fmla="*/ 67686 w 68738"/>
                <a:gd name="connsiteY0" fmla="*/ -368 h 522383"/>
                <a:gd name="connsiteX1" fmla="*/ 67686 w 68738"/>
                <a:gd name="connsiteY1" fmla="*/ 522016 h 522383"/>
                <a:gd name="connsiteX2" fmla="*/ -1052 w 68738"/>
                <a:gd name="connsiteY2" fmla="*/ 522016 h 522383"/>
                <a:gd name="connsiteX3" fmla="*/ -1052 w 68738"/>
                <a:gd name="connsiteY3" fmla="*/ -368 h 522383"/>
                <a:gd name="connsiteX4" fmla="*/ 67686 w 68738"/>
                <a:gd name="connsiteY4" fmla="*/ -368 h 522383"/>
                <a:gd name="connsiteX5" fmla="*/ 67686 w 68738"/>
                <a:gd name="connsiteY5" fmla="*/ -368 h 5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38" h="522383">
                  <a:moveTo>
                    <a:pt x="67686" y="-368"/>
                  </a:moveTo>
                  <a:lnTo>
                    <a:pt x="67686" y="522016"/>
                  </a:lnTo>
                  <a:lnTo>
                    <a:pt x="-1052" y="522016"/>
                  </a:lnTo>
                  <a:lnTo>
                    <a:pt x="-1052" y="-368"/>
                  </a:lnTo>
                  <a:lnTo>
                    <a:pt x="67686" y="-368"/>
                  </a:lnTo>
                  <a:lnTo>
                    <a:pt x="67686" y="-368"/>
                  </a:lnTo>
                </a:path>
              </a:pathLst>
            </a:custGeom>
            <a:solidFill>
              <a:srgbClr val="231F20"/>
            </a:solidFill>
            <a:ln w="2176" cap="flat">
              <a:noFill/>
              <a:prstDash val="solid"/>
              <a:miter/>
            </a:ln>
          </p:spPr>
          <p:txBody>
            <a:bodyPr rtlCol="0" anchor="ctr"/>
            <a:lstStyle/>
            <a:p>
              <a:endParaRPr lang="en-GB" sz="5261" dirty="0"/>
            </a:p>
          </p:txBody>
        </p:sp>
        <p:sp>
          <p:nvSpPr>
            <p:cNvPr id="61" name="Freeform: Shape 33">
              <a:extLst>
                <a:ext uri="{FF2B5EF4-FFF2-40B4-BE49-F238E27FC236}">
                  <a16:creationId xmlns:a16="http://schemas.microsoft.com/office/drawing/2014/main" id="{F5735F23-4C1C-B2B2-2ABA-BFA4291F301A}"/>
                </a:ext>
              </a:extLst>
            </p:cNvPr>
            <p:cNvSpPr/>
            <p:nvPr/>
          </p:nvSpPr>
          <p:spPr>
            <a:xfrm flipV="1">
              <a:off x="12640730" y="3436881"/>
              <a:ext cx="233705" cy="533240"/>
            </a:xfrm>
            <a:custGeom>
              <a:avLst/>
              <a:gdLst>
                <a:gd name="connsiteX0" fmla="*/ 138466 w 233705"/>
                <a:gd name="connsiteY0" fmla="*/ -370 h 533240"/>
                <a:gd name="connsiteX1" fmla="*/ 138466 w 233705"/>
                <a:gd name="connsiteY1" fmla="*/ 315061 h 533240"/>
                <a:gd name="connsiteX2" fmla="*/ 222397 w 233705"/>
                <a:gd name="connsiteY2" fmla="*/ 315061 h 533240"/>
                <a:gd name="connsiteX3" fmla="*/ 222397 w 233705"/>
                <a:gd name="connsiteY3" fmla="*/ 362821 h 533240"/>
                <a:gd name="connsiteX4" fmla="*/ 138466 w 233705"/>
                <a:gd name="connsiteY4" fmla="*/ 362821 h 533240"/>
                <a:gd name="connsiteX5" fmla="*/ 138466 w 233705"/>
                <a:gd name="connsiteY5" fmla="*/ 420706 h 533240"/>
                <a:gd name="connsiteX6" fmla="*/ 197823 w 233705"/>
                <a:gd name="connsiteY6" fmla="*/ 470632 h 533240"/>
                <a:gd name="connsiteX7" fmla="*/ 232562 w 233705"/>
                <a:gd name="connsiteY7" fmla="*/ 468455 h 533240"/>
                <a:gd name="connsiteX8" fmla="*/ 232562 w 233705"/>
                <a:gd name="connsiteY8" fmla="*/ 525627 h 533240"/>
                <a:gd name="connsiteX9" fmla="*/ 183327 w 233705"/>
                <a:gd name="connsiteY9" fmla="*/ 532870 h 533240"/>
                <a:gd name="connsiteX10" fmla="*/ 69728 w 233705"/>
                <a:gd name="connsiteY10" fmla="*/ 432286 h 533240"/>
                <a:gd name="connsiteX11" fmla="*/ 69728 w 233705"/>
                <a:gd name="connsiteY11" fmla="*/ 362821 h 533240"/>
                <a:gd name="connsiteX12" fmla="*/ -1143 w 233705"/>
                <a:gd name="connsiteY12" fmla="*/ 362821 h 533240"/>
                <a:gd name="connsiteX13" fmla="*/ -1143 w 233705"/>
                <a:gd name="connsiteY13" fmla="*/ 315061 h 533240"/>
                <a:gd name="connsiteX14" fmla="*/ 69728 w 233705"/>
                <a:gd name="connsiteY14" fmla="*/ 315061 h 533240"/>
                <a:gd name="connsiteX15" fmla="*/ 69728 w 233705"/>
                <a:gd name="connsiteY15" fmla="*/ -370 h 533240"/>
                <a:gd name="connsiteX16" fmla="*/ 138466 w 233705"/>
                <a:gd name="connsiteY16" fmla="*/ -370 h 533240"/>
                <a:gd name="connsiteX17" fmla="*/ 138466 w 233705"/>
                <a:gd name="connsiteY17" fmla="*/ -370 h 53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705" h="533240">
                  <a:moveTo>
                    <a:pt x="138466" y="-370"/>
                  </a:moveTo>
                  <a:lnTo>
                    <a:pt x="138466" y="315061"/>
                  </a:lnTo>
                  <a:lnTo>
                    <a:pt x="222397" y="315061"/>
                  </a:lnTo>
                  <a:lnTo>
                    <a:pt x="222397" y="362821"/>
                  </a:lnTo>
                  <a:lnTo>
                    <a:pt x="138466" y="362821"/>
                  </a:lnTo>
                  <a:lnTo>
                    <a:pt x="138466" y="420706"/>
                  </a:lnTo>
                  <a:cubicBezTo>
                    <a:pt x="136311" y="460515"/>
                    <a:pt x="158752" y="470632"/>
                    <a:pt x="197823" y="470632"/>
                  </a:cubicBezTo>
                  <a:cubicBezTo>
                    <a:pt x="209381" y="470632"/>
                    <a:pt x="220983" y="469186"/>
                    <a:pt x="232562" y="468455"/>
                  </a:cubicBezTo>
                  <a:lnTo>
                    <a:pt x="232562" y="525627"/>
                  </a:lnTo>
                  <a:cubicBezTo>
                    <a:pt x="215889" y="528526"/>
                    <a:pt x="200000" y="532870"/>
                    <a:pt x="183327" y="532870"/>
                  </a:cubicBezTo>
                  <a:cubicBezTo>
                    <a:pt x="132024" y="532870"/>
                    <a:pt x="71905" y="511877"/>
                    <a:pt x="69728" y="432286"/>
                  </a:cubicBezTo>
                  <a:lnTo>
                    <a:pt x="69728" y="362821"/>
                  </a:lnTo>
                  <a:lnTo>
                    <a:pt x="-1143" y="362821"/>
                  </a:lnTo>
                  <a:lnTo>
                    <a:pt x="-1143" y="315061"/>
                  </a:lnTo>
                  <a:lnTo>
                    <a:pt x="69728" y="315061"/>
                  </a:lnTo>
                  <a:lnTo>
                    <a:pt x="69728" y="-370"/>
                  </a:lnTo>
                  <a:lnTo>
                    <a:pt x="138466" y="-370"/>
                  </a:lnTo>
                  <a:lnTo>
                    <a:pt x="138466" y="-370"/>
                  </a:lnTo>
                </a:path>
              </a:pathLst>
            </a:custGeom>
            <a:solidFill>
              <a:srgbClr val="231F20"/>
            </a:solidFill>
            <a:ln w="2176" cap="flat">
              <a:noFill/>
              <a:prstDash val="solid"/>
              <a:miter/>
            </a:ln>
          </p:spPr>
          <p:txBody>
            <a:bodyPr rtlCol="0" anchor="ctr"/>
            <a:lstStyle/>
            <a:p>
              <a:endParaRPr lang="en-GB" sz="5261" dirty="0"/>
            </a:p>
          </p:txBody>
        </p:sp>
        <p:sp>
          <p:nvSpPr>
            <p:cNvPr id="62" name="Freeform: Shape 34">
              <a:extLst>
                <a:ext uri="{FF2B5EF4-FFF2-40B4-BE49-F238E27FC236}">
                  <a16:creationId xmlns:a16="http://schemas.microsoft.com/office/drawing/2014/main" id="{DD394E3C-29AC-F444-C6E2-0C46C8025313}"/>
                </a:ext>
              </a:extLst>
            </p:cNvPr>
            <p:cNvSpPr/>
            <p:nvPr/>
          </p:nvSpPr>
          <p:spPr>
            <a:xfrm flipV="1">
              <a:off x="12903798" y="3507792"/>
              <a:ext cx="214855" cy="473213"/>
            </a:xfrm>
            <a:custGeom>
              <a:avLst/>
              <a:gdLst>
                <a:gd name="connsiteX0" fmla="*/ -1244 w 214855"/>
                <a:gd name="connsiteY0" fmla="*/ 373793 h 473213"/>
                <a:gd name="connsiteX1" fmla="*/ -1244 w 214855"/>
                <a:gd name="connsiteY1" fmla="*/ 326035 h 473213"/>
                <a:gd name="connsiteX2" fmla="*/ 60964 w 214855"/>
                <a:gd name="connsiteY2" fmla="*/ 326035 h 473213"/>
                <a:gd name="connsiteX3" fmla="*/ 60964 w 214855"/>
                <a:gd name="connsiteY3" fmla="*/ 94452 h 473213"/>
                <a:gd name="connsiteX4" fmla="*/ 76897 w 214855"/>
                <a:gd name="connsiteY4" fmla="*/ 27155 h 473213"/>
                <a:gd name="connsiteX5" fmla="*/ 117426 w 214855"/>
                <a:gd name="connsiteY5" fmla="*/ 3264 h 473213"/>
                <a:gd name="connsiteX6" fmla="*/ 163745 w 214855"/>
                <a:gd name="connsiteY6" fmla="*/ -349 h 473213"/>
                <a:gd name="connsiteX7" fmla="*/ 210782 w 214855"/>
                <a:gd name="connsiteY7" fmla="*/ 3987 h 473213"/>
                <a:gd name="connsiteX8" fmla="*/ 210782 w 214855"/>
                <a:gd name="connsiteY8" fmla="*/ 56829 h 473213"/>
                <a:gd name="connsiteX9" fmla="*/ 174563 w 214855"/>
                <a:gd name="connsiteY9" fmla="*/ 52493 h 473213"/>
                <a:gd name="connsiteX10" fmla="*/ 129746 w 214855"/>
                <a:gd name="connsiteY10" fmla="*/ 90839 h 473213"/>
                <a:gd name="connsiteX11" fmla="*/ 129746 w 214855"/>
                <a:gd name="connsiteY11" fmla="*/ 326035 h 473213"/>
                <a:gd name="connsiteX12" fmla="*/ 213612 w 214855"/>
                <a:gd name="connsiteY12" fmla="*/ 326035 h 473213"/>
                <a:gd name="connsiteX13" fmla="*/ 213612 w 214855"/>
                <a:gd name="connsiteY13" fmla="*/ 373793 h 473213"/>
                <a:gd name="connsiteX14" fmla="*/ 129746 w 214855"/>
                <a:gd name="connsiteY14" fmla="*/ 373725 h 473213"/>
                <a:gd name="connsiteX15" fmla="*/ 129746 w 214855"/>
                <a:gd name="connsiteY15" fmla="*/ 472864 h 473213"/>
                <a:gd name="connsiteX16" fmla="*/ 60964 w 214855"/>
                <a:gd name="connsiteY16" fmla="*/ 451166 h 473213"/>
                <a:gd name="connsiteX17" fmla="*/ 60964 w 214855"/>
                <a:gd name="connsiteY17" fmla="*/ 373725 h 473213"/>
                <a:gd name="connsiteX18" fmla="*/ -1244 w 214855"/>
                <a:gd name="connsiteY18" fmla="*/ 373793 h 47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855" h="473213">
                  <a:moveTo>
                    <a:pt x="-1244" y="373793"/>
                  </a:moveTo>
                  <a:lnTo>
                    <a:pt x="-1244" y="326035"/>
                  </a:lnTo>
                  <a:lnTo>
                    <a:pt x="60964" y="326035"/>
                  </a:lnTo>
                  <a:lnTo>
                    <a:pt x="60964" y="94452"/>
                  </a:lnTo>
                  <a:cubicBezTo>
                    <a:pt x="60964" y="45946"/>
                    <a:pt x="64621" y="44500"/>
                    <a:pt x="76897" y="27155"/>
                  </a:cubicBezTo>
                  <a:cubicBezTo>
                    <a:pt x="88499" y="11257"/>
                    <a:pt x="106565" y="5473"/>
                    <a:pt x="117426" y="3264"/>
                  </a:cubicBezTo>
                  <a:cubicBezTo>
                    <a:pt x="134077" y="373"/>
                    <a:pt x="147094" y="-349"/>
                    <a:pt x="163745" y="-349"/>
                  </a:cubicBezTo>
                  <a:cubicBezTo>
                    <a:pt x="179656" y="-349"/>
                    <a:pt x="194827" y="3264"/>
                    <a:pt x="210782" y="3987"/>
                  </a:cubicBezTo>
                  <a:lnTo>
                    <a:pt x="210782" y="56829"/>
                  </a:lnTo>
                  <a:cubicBezTo>
                    <a:pt x="199899" y="53895"/>
                    <a:pt x="185446" y="52493"/>
                    <a:pt x="174563" y="52493"/>
                  </a:cubicBezTo>
                  <a:cubicBezTo>
                    <a:pt x="149945" y="52493"/>
                    <a:pt x="129746" y="64778"/>
                    <a:pt x="129746" y="90839"/>
                  </a:cubicBezTo>
                  <a:lnTo>
                    <a:pt x="129746" y="326035"/>
                  </a:lnTo>
                  <a:lnTo>
                    <a:pt x="213612" y="326035"/>
                  </a:lnTo>
                  <a:lnTo>
                    <a:pt x="213612" y="373793"/>
                  </a:lnTo>
                  <a:lnTo>
                    <a:pt x="129746" y="373725"/>
                  </a:lnTo>
                  <a:lnTo>
                    <a:pt x="129746" y="472864"/>
                  </a:lnTo>
                  <a:lnTo>
                    <a:pt x="60964" y="451166"/>
                  </a:lnTo>
                  <a:lnTo>
                    <a:pt x="60964" y="373725"/>
                  </a:lnTo>
                  <a:lnTo>
                    <a:pt x="-1244" y="373793"/>
                  </a:lnTo>
                </a:path>
              </a:pathLst>
            </a:custGeom>
            <a:solidFill>
              <a:srgbClr val="231F20"/>
            </a:solidFill>
            <a:ln w="2176" cap="flat">
              <a:noFill/>
              <a:prstDash val="solid"/>
              <a:miter/>
            </a:ln>
          </p:spPr>
          <p:txBody>
            <a:bodyPr rtlCol="0" anchor="ctr"/>
            <a:lstStyle/>
            <a:p>
              <a:endParaRPr lang="en-GB" sz="5261" dirty="0"/>
            </a:p>
          </p:txBody>
        </p:sp>
        <p:sp>
          <p:nvSpPr>
            <p:cNvPr id="63" name="Freeform: Shape 35">
              <a:extLst>
                <a:ext uri="{FF2B5EF4-FFF2-40B4-BE49-F238E27FC236}">
                  <a16:creationId xmlns:a16="http://schemas.microsoft.com/office/drawing/2014/main" id="{FC8B7537-5575-040E-D0FC-36AD93FEDBF0}"/>
                </a:ext>
              </a:extLst>
            </p:cNvPr>
            <p:cNvSpPr/>
            <p:nvPr/>
          </p:nvSpPr>
          <p:spPr>
            <a:xfrm flipV="1">
              <a:off x="10409076" y="3447799"/>
              <a:ext cx="468128" cy="522366"/>
            </a:xfrm>
            <a:custGeom>
              <a:avLst/>
              <a:gdLst>
                <a:gd name="connsiteX0" fmla="*/ 159597 w 468128"/>
                <a:gd name="connsiteY0" fmla="*/ -368 h 522366"/>
                <a:gd name="connsiteX1" fmla="*/ 304308 w 468128"/>
                <a:gd name="connsiteY1" fmla="*/ -368 h 522366"/>
                <a:gd name="connsiteX2" fmla="*/ 304308 w 468128"/>
                <a:gd name="connsiteY2" fmla="*/ 420709 h 522366"/>
                <a:gd name="connsiteX3" fmla="*/ 467828 w 468128"/>
                <a:gd name="connsiteY3" fmla="*/ 420709 h 522366"/>
                <a:gd name="connsiteX4" fmla="*/ 467828 w 468128"/>
                <a:gd name="connsiteY4" fmla="*/ 521999 h 522366"/>
                <a:gd name="connsiteX5" fmla="*/ -301 w 468128"/>
                <a:gd name="connsiteY5" fmla="*/ 521999 h 522366"/>
                <a:gd name="connsiteX6" fmla="*/ -301 w 468128"/>
                <a:gd name="connsiteY6" fmla="*/ 420709 h 522366"/>
                <a:gd name="connsiteX7" fmla="*/ 159597 w 468128"/>
                <a:gd name="connsiteY7" fmla="*/ 420709 h 522366"/>
                <a:gd name="connsiteX8" fmla="*/ 159597 w 468128"/>
                <a:gd name="connsiteY8" fmla="*/ -368 h 522366"/>
                <a:gd name="connsiteX9" fmla="*/ 159597 w 468128"/>
                <a:gd name="connsiteY9" fmla="*/ -368 h 52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128" h="522366">
                  <a:moveTo>
                    <a:pt x="159597" y="-368"/>
                  </a:moveTo>
                  <a:lnTo>
                    <a:pt x="304308" y="-368"/>
                  </a:lnTo>
                  <a:lnTo>
                    <a:pt x="304308" y="420709"/>
                  </a:lnTo>
                  <a:lnTo>
                    <a:pt x="467828" y="420709"/>
                  </a:lnTo>
                  <a:lnTo>
                    <a:pt x="467828" y="521999"/>
                  </a:lnTo>
                  <a:lnTo>
                    <a:pt x="-301" y="521999"/>
                  </a:lnTo>
                  <a:lnTo>
                    <a:pt x="-301" y="420709"/>
                  </a:lnTo>
                  <a:lnTo>
                    <a:pt x="159597" y="420709"/>
                  </a:lnTo>
                  <a:lnTo>
                    <a:pt x="159597" y="-368"/>
                  </a:lnTo>
                  <a:lnTo>
                    <a:pt x="159597" y="-368"/>
                  </a:lnTo>
                </a:path>
              </a:pathLst>
            </a:custGeom>
            <a:solidFill>
              <a:srgbClr val="231F20"/>
            </a:solidFill>
            <a:ln w="2176" cap="flat">
              <a:noFill/>
              <a:prstDash val="solid"/>
              <a:miter/>
            </a:ln>
          </p:spPr>
          <p:txBody>
            <a:bodyPr rtlCol="0" anchor="ctr"/>
            <a:lstStyle/>
            <a:p>
              <a:endParaRPr lang="en-GB" sz="5261" dirty="0"/>
            </a:p>
          </p:txBody>
        </p:sp>
        <p:sp>
          <p:nvSpPr>
            <p:cNvPr id="64" name="Freeform: Shape 36">
              <a:extLst>
                <a:ext uri="{FF2B5EF4-FFF2-40B4-BE49-F238E27FC236}">
                  <a16:creationId xmlns:a16="http://schemas.microsoft.com/office/drawing/2014/main" id="{257CBA66-1385-26A4-CD37-ED0884277B46}"/>
                </a:ext>
              </a:extLst>
            </p:cNvPr>
            <p:cNvSpPr/>
            <p:nvPr/>
          </p:nvSpPr>
          <p:spPr>
            <a:xfrm flipV="1">
              <a:off x="10549957" y="2925362"/>
              <a:ext cx="493965" cy="490070"/>
            </a:xfrm>
            <a:custGeom>
              <a:avLst/>
              <a:gdLst>
                <a:gd name="connsiteX0" fmla="*/ 368377 w 493965"/>
                <a:gd name="connsiteY0" fmla="*/ 221151 h 490070"/>
                <a:gd name="connsiteX1" fmla="*/ 296770 w 493965"/>
                <a:gd name="connsiteY1" fmla="*/ 266094 h 490070"/>
                <a:gd name="connsiteX2" fmla="*/ 489258 w 493965"/>
                <a:gd name="connsiteY2" fmla="*/ 461268 h 490070"/>
                <a:gd name="connsiteX3" fmla="*/ 487948 w 493965"/>
                <a:gd name="connsiteY3" fmla="*/ 489412 h 490070"/>
                <a:gd name="connsiteX4" fmla="*/ 474932 w 493965"/>
                <a:gd name="connsiteY4" fmla="*/ 469422 h 490070"/>
                <a:gd name="connsiteX5" fmla="*/ 197639 w 493965"/>
                <a:gd name="connsiteY5" fmla="*/ 359180 h 490070"/>
                <a:gd name="connsiteX6" fmla="*/ 5525 w 493965"/>
                <a:gd name="connsiteY6" fmla="*/ 69814 h 490070"/>
                <a:gd name="connsiteX7" fmla="*/ 17838 w 493965"/>
                <a:gd name="connsiteY7" fmla="*/ 32345 h 490070"/>
                <a:gd name="connsiteX8" fmla="*/ 23722 w 493965"/>
                <a:gd name="connsiteY8" fmla="*/ 70308 h 490070"/>
                <a:gd name="connsiteX9" fmla="*/ 192063 w 493965"/>
                <a:gd name="connsiteY9" fmla="*/ 279171 h 490070"/>
                <a:gd name="connsiteX10" fmla="*/ 207697 w 493965"/>
                <a:gd name="connsiteY10" fmla="*/ 293966 h 490070"/>
                <a:gd name="connsiteX11" fmla="*/ 206363 w 493965"/>
                <a:gd name="connsiteY11" fmla="*/ 279868 h 490070"/>
                <a:gd name="connsiteX12" fmla="*/ 149821 w 493965"/>
                <a:gd name="connsiteY12" fmla="*/ 143090 h 490070"/>
                <a:gd name="connsiteX13" fmla="*/ 256188 w 493965"/>
                <a:gd name="connsiteY13" fmla="*/ 164023 h 490070"/>
                <a:gd name="connsiteX14" fmla="*/ 268014 w 493965"/>
                <a:gd name="connsiteY14" fmla="*/ 178399 h 490070"/>
                <a:gd name="connsiteX15" fmla="*/ 268941 w 493965"/>
                <a:gd name="connsiteY15" fmla="*/ 156709 h 490070"/>
                <a:gd name="connsiteX16" fmla="*/ 198286 w 493965"/>
                <a:gd name="connsiteY16" fmla="*/ 23630 h 490070"/>
                <a:gd name="connsiteX17" fmla="*/ 163681 w 493965"/>
                <a:gd name="connsiteY17" fmla="*/ 1149 h 490070"/>
                <a:gd name="connsiteX18" fmla="*/ 182259 w 493965"/>
                <a:gd name="connsiteY18" fmla="*/ -117 h 490070"/>
                <a:gd name="connsiteX19" fmla="*/ 432768 w 493965"/>
                <a:gd name="connsiteY19" fmla="*/ 244965 h 490070"/>
                <a:gd name="connsiteX20" fmla="*/ 433456 w 493965"/>
                <a:gd name="connsiteY20" fmla="*/ 260041 h 490070"/>
                <a:gd name="connsiteX21" fmla="*/ 418992 w 493965"/>
                <a:gd name="connsiteY21" fmla="*/ 251597 h 490070"/>
                <a:gd name="connsiteX22" fmla="*/ 368377 w 493965"/>
                <a:gd name="connsiteY22" fmla="*/ 221151 h 49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965" h="490070">
                  <a:moveTo>
                    <a:pt x="368377" y="221151"/>
                  </a:moveTo>
                  <a:cubicBezTo>
                    <a:pt x="333117" y="210191"/>
                    <a:pt x="296694" y="218907"/>
                    <a:pt x="296770" y="266094"/>
                  </a:cubicBezTo>
                  <a:cubicBezTo>
                    <a:pt x="296898" y="338069"/>
                    <a:pt x="465833" y="398377"/>
                    <a:pt x="489258" y="461268"/>
                  </a:cubicBezTo>
                  <a:cubicBezTo>
                    <a:pt x="495089" y="476923"/>
                    <a:pt x="495431" y="489828"/>
                    <a:pt x="487948" y="489412"/>
                  </a:cubicBezTo>
                  <a:cubicBezTo>
                    <a:pt x="482524" y="489132"/>
                    <a:pt x="486801" y="481285"/>
                    <a:pt x="474932" y="469422"/>
                  </a:cubicBezTo>
                  <a:cubicBezTo>
                    <a:pt x="404896" y="399395"/>
                    <a:pt x="287639" y="399506"/>
                    <a:pt x="197639" y="359180"/>
                  </a:cubicBezTo>
                  <a:cubicBezTo>
                    <a:pt x="138674" y="332753"/>
                    <a:pt x="-34283" y="251299"/>
                    <a:pt x="5525" y="69814"/>
                  </a:cubicBezTo>
                  <a:cubicBezTo>
                    <a:pt x="7421" y="61185"/>
                    <a:pt x="12584" y="32345"/>
                    <a:pt x="17838" y="32345"/>
                  </a:cubicBezTo>
                  <a:cubicBezTo>
                    <a:pt x="24044" y="32345"/>
                    <a:pt x="23968" y="49486"/>
                    <a:pt x="23722" y="70308"/>
                  </a:cubicBezTo>
                  <a:cubicBezTo>
                    <a:pt x="22411" y="178399"/>
                    <a:pt x="150417" y="208568"/>
                    <a:pt x="192063" y="279171"/>
                  </a:cubicBezTo>
                  <a:cubicBezTo>
                    <a:pt x="197045" y="287623"/>
                    <a:pt x="205673" y="299449"/>
                    <a:pt x="207697" y="293966"/>
                  </a:cubicBezTo>
                  <a:cubicBezTo>
                    <a:pt x="208683" y="291295"/>
                    <a:pt x="208046" y="287368"/>
                    <a:pt x="206363" y="279868"/>
                  </a:cubicBezTo>
                  <a:cubicBezTo>
                    <a:pt x="193329" y="221821"/>
                    <a:pt x="132647" y="184590"/>
                    <a:pt x="149821" y="143090"/>
                  </a:cubicBezTo>
                  <a:cubicBezTo>
                    <a:pt x="172116" y="89268"/>
                    <a:pt x="236479" y="129416"/>
                    <a:pt x="256188" y="164023"/>
                  </a:cubicBezTo>
                  <a:cubicBezTo>
                    <a:pt x="261528" y="173569"/>
                    <a:pt x="264495" y="179599"/>
                    <a:pt x="268014" y="178399"/>
                  </a:cubicBezTo>
                  <a:cubicBezTo>
                    <a:pt x="270685" y="177498"/>
                    <a:pt x="270615" y="166574"/>
                    <a:pt x="268941" y="156709"/>
                  </a:cubicBezTo>
                  <a:cubicBezTo>
                    <a:pt x="258380" y="94242"/>
                    <a:pt x="244012" y="59187"/>
                    <a:pt x="198286" y="23630"/>
                  </a:cubicBezTo>
                  <a:cubicBezTo>
                    <a:pt x="183661" y="12252"/>
                    <a:pt x="160689" y="9897"/>
                    <a:pt x="163681" y="1149"/>
                  </a:cubicBezTo>
                  <a:cubicBezTo>
                    <a:pt x="164472" y="-1129"/>
                    <a:pt x="174384" y="-857"/>
                    <a:pt x="182259" y="-117"/>
                  </a:cubicBezTo>
                  <a:cubicBezTo>
                    <a:pt x="304014" y="7729"/>
                    <a:pt x="405763" y="151218"/>
                    <a:pt x="432768" y="244965"/>
                  </a:cubicBezTo>
                  <a:cubicBezTo>
                    <a:pt x="435606" y="251556"/>
                    <a:pt x="436414" y="257762"/>
                    <a:pt x="433456" y="260041"/>
                  </a:cubicBezTo>
                  <a:cubicBezTo>
                    <a:pt x="429723" y="262905"/>
                    <a:pt x="424425" y="256366"/>
                    <a:pt x="418992" y="251597"/>
                  </a:cubicBezTo>
                  <a:cubicBezTo>
                    <a:pt x="405101" y="239397"/>
                    <a:pt x="386003" y="226634"/>
                    <a:pt x="368377" y="221151"/>
                  </a:cubicBezTo>
                </a:path>
              </a:pathLst>
            </a:custGeom>
            <a:solidFill>
              <a:srgbClr val="231F20"/>
            </a:solidFill>
            <a:ln w="2176" cap="flat">
              <a:noFill/>
              <a:prstDash val="solid"/>
              <a:miter/>
            </a:ln>
          </p:spPr>
          <p:txBody>
            <a:bodyPr rtlCol="0" anchor="ctr"/>
            <a:lstStyle/>
            <a:p>
              <a:endParaRPr lang="en-GB" sz="5261" dirty="0"/>
            </a:p>
          </p:txBody>
        </p:sp>
        <p:sp>
          <p:nvSpPr>
            <p:cNvPr id="65" name="Freeform: Shape 37">
              <a:extLst>
                <a:ext uri="{FF2B5EF4-FFF2-40B4-BE49-F238E27FC236}">
                  <a16:creationId xmlns:a16="http://schemas.microsoft.com/office/drawing/2014/main" id="{C7F85CD0-AD99-3C15-8332-02006484B0AB}"/>
                </a:ext>
              </a:extLst>
            </p:cNvPr>
            <p:cNvSpPr/>
            <p:nvPr/>
          </p:nvSpPr>
          <p:spPr>
            <a:xfrm flipV="1">
              <a:off x="10409076" y="4360260"/>
              <a:ext cx="112632" cy="132323"/>
            </a:xfrm>
            <a:custGeom>
              <a:avLst/>
              <a:gdLst>
                <a:gd name="connsiteX0" fmla="*/ -230 w 112632"/>
                <a:gd name="connsiteY0" fmla="*/ 132329 h 132323"/>
                <a:gd name="connsiteX1" fmla="*/ -230 w 112632"/>
                <a:gd name="connsiteY1" fmla="*/ 6 h 132323"/>
                <a:gd name="connsiteX2" fmla="*/ 38753 w 112632"/>
                <a:gd name="connsiteY2" fmla="*/ 6 h 132323"/>
                <a:gd name="connsiteX3" fmla="*/ 63802 w 112632"/>
                <a:gd name="connsiteY3" fmla="*/ 1961 h 132323"/>
                <a:gd name="connsiteX4" fmla="*/ 85176 w 112632"/>
                <a:gd name="connsiteY4" fmla="*/ 10506 h 132323"/>
                <a:gd name="connsiteX5" fmla="*/ 104673 w 112632"/>
                <a:gd name="connsiteY5" fmla="*/ 32910 h 132323"/>
                <a:gd name="connsiteX6" fmla="*/ 112402 w 112632"/>
                <a:gd name="connsiteY6" fmla="*/ 66053 h 132323"/>
                <a:gd name="connsiteX7" fmla="*/ 105182 w 112632"/>
                <a:gd name="connsiteY7" fmla="*/ 99469 h 132323"/>
                <a:gd name="connsiteX8" fmla="*/ 85533 w 112632"/>
                <a:gd name="connsiteY8" fmla="*/ 121940 h 132323"/>
                <a:gd name="connsiteX9" fmla="*/ 63776 w 112632"/>
                <a:gd name="connsiteY9" fmla="*/ 130545 h 132323"/>
                <a:gd name="connsiteX10" fmla="*/ 38396 w 112632"/>
                <a:gd name="connsiteY10" fmla="*/ 132329 h 132323"/>
                <a:gd name="connsiteX11" fmla="*/ -230 w 112632"/>
                <a:gd name="connsiteY11" fmla="*/ 132329 h 132323"/>
                <a:gd name="connsiteX12" fmla="*/ 29145 w 112632"/>
                <a:gd name="connsiteY12" fmla="*/ 23906 h 132323"/>
                <a:gd name="connsiteX13" fmla="*/ 29145 w 112632"/>
                <a:gd name="connsiteY13" fmla="*/ 110156 h 132323"/>
                <a:gd name="connsiteX14" fmla="*/ 31372 w 112632"/>
                <a:gd name="connsiteY14" fmla="*/ 110156 h 132323"/>
                <a:gd name="connsiteX15" fmla="*/ 48785 w 112632"/>
                <a:gd name="connsiteY15" fmla="*/ 109799 h 132323"/>
                <a:gd name="connsiteX16" fmla="*/ 63343 w 112632"/>
                <a:gd name="connsiteY16" fmla="*/ 105420 h 132323"/>
                <a:gd name="connsiteX17" fmla="*/ 77523 w 112632"/>
                <a:gd name="connsiteY17" fmla="*/ 89818 h 132323"/>
                <a:gd name="connsiteX18" fmla="*/ 82073 w 112632"/>
                <a:gd name="connsiteY18" fmla="*/ 66266 h 132323"/>
                <a:gd name="connsiteX19" fmla="*/ 77754 w 112632"/>
                <a:gd name="connsiteY19" fmla="*/ 42952 h 132323"/>
                <a:gd name="connsiteX20" fmla="*/ 64992 w 112632"/>
                <a:gd name="connsiteY20" fmla="*/ 27724 h 132323"/>
                <a:gd name="connsiteX21" fmla="*/ 49908 w 112632"/>
                <a:gd name="connsiteY21" fmla="*/ 22631 h 132323"/>
                <a:gd name="connsiteX22" fmla="*/ 31372 w 112632"/>
                <a:gd name="connsiteY22" fmla="*/ 22197 h 132323"/>
                <a:gd name="connsiteX23" fmla="*/ 29145 w 112632"/>
                <a:gd name="connsiteY23" fmla="*/ 22197 h 132323"/>
                <a:gd name="connsiteX24" fmla="*/ 29145 w 112632"/>
                <a:gd name="connsiteY24" fmla="*/ 23906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632" h="132323">
                  <a:moveTo>
                    <a:pt x="-230" y="132329"/>
                  </a:moveTo>
                  <a:cubicBezTo>
                    <a:pt x="-230" y="129056"/>
                    <a:pt x="-230" y="3305"/>
                    <a:pt x="-230" y="6"/>
                  </a:cubicBezTo>
                  <a:cubicBezTo>
                    <a:pt x="2771" y="6"/>
                    <a:pt x="38753" y="6"/>
                    <a:pt x="38753" y="6"/>
                  </a:cubicBezTo>
                  <a:cubicBezTo>
                    <a:pt x="47579" y="6"/>
                    <a:pt x="56014" y="686"/>
                    <a:pt x="63802" y="1961"/>
                  </a:cubicBezTo>
                  <a:cubicBezTo>
                    <a:pt x="71461" y="3220"/>
                    <a:pt x="78655" y="6111"/>
                    <a:pt x="85176" y="10506"/>
                  </a:cubicBezTo>
                  <a:cubicBezTo>
                    <a:pt x="92999" y="15676"/>
                    <a:pt x="99553" y="23218"/>
                    <a:pt x="104673" y="32910"/>
                  </a:cubicBezTo>
                  <a:cubicBezTo>
                    <a:pt x="109807" y="42603"/>
                    <a:pt x="112402" y="53742"/>
                    <a:pt x="112402" y="66053"/>
                  </a:cubicBezTo>
                  <a:cubicBezTo>
                    <a:pt x="112402" y="78824"/>
                    <a:pt x="109977" y="90072"/>
                    <a:pt x="105182" y="99469"/>
                  </a:cubicBezTo>
                  <a:cubicBezTo>
                    <a:pt x="100404" y="108863"/>
                    <a:pt x="93789" y="116431"/>
                    <a:pt x="85533" y="121940"/>
                  </a:cubicBezTo>
                  <a:cubicBezTo>
                    <a:pt x="78781" y="126463"/>
                    <a:pt x="71461" y="129354"/>
                    <a:pt x="63776" y="130545"/>
                  </a:cubicBezTo>
                  <a:cubicBezTo>
                    <a:pt x="55935" y="131735"/>
                    <a:pt x="47392" y="132329"/>
                    <a:pt x="38396" y="132329"/>
                  </a:cubicBezTo>
                  <a:cubicBezTo>
                    <a:pt x="38396" y="132329"/>
                    <a:pt x="2771" y="132329"/>
                    <a:pt x="-230" y="132329"/>
                  </a:cubicBezTo>
                  <a:close/>
                  <a:moveTo>
                    <a:pt x="29145" y="23906"/>
                  </a:moveTo>
                  <a:lnTo>
                    <a:pt x="29145" y="110156"/>
                  </a:lnTo>
                  <a:lnTo>
                    <a:pt x="31372" y="110156"/>
                  </a:lnTo>
                  <a:cubicBezTo>
                    <a:pt x="38089" y="110156"/>
                    <a:pt x="43940" y="110054"/>
                    <a:pt x="48785" y="109799"/>
                  </a:cubicBezTo>
                  <a:cubicBezTo>
                    <a:pt x="53844" y="109542"/>
                    <a:pt x="58741" y="108073"/>
                    <a:pt x="63343" y="105420"/>
                  </a:cubicBezTo>
                  <a:cubicBezTo>
                    <a:pt x="69703" y="101704"/>
                    <a:pt x="74454" y="96450"/>
                    <a:pt x="77523" y="89818"/>
                  </a:cubicBezTo>
                  <a:cubicBezTo>
                    <a:pt x="80534" y="83313"/>
                    <a:pt x="82073" y="75380"/>
                    <a:pt x="82073" y="66266"/>
                  </a:cubicBezTo>
                  <a:cubicBezTo>
                    <a:pt x="82073" y="57168"/>
                    <a:pt x="80610" y="49320"/>
                    <a:pt x="77754" y="42952"/>
                  </a:cubicBezTo>
                  <a:cubicBezTo>
                    <a:pt x="74855" y="36507"/>
                    <a:pt x="70552" y="31405"/>
                    <a:pt x="64992" y="27724"/>
                  </a:cubicBezTo>
                  <a:cubicBezTo>
                    <a:pt x="60247" y="24629"/>
                    <a:pt x="55180" y="22886"/>
                    <a:pt x="49908" y="22631"/>
                  </a:cubicBezTo>
                  <a:cubicBezTo>
                    <a:pt x="44943" y="22325"/>
                    <a:pt x="38710" y="22197"/>
                    <a:pt x="31372" y="22197"/>
                  </a:cubicBezTo>
                  <a:lnTo>
                    <a:pt x="29145" y="22197"/>
                  </a:lnTo>
                  <a:lnTo>
                    <a:pt x="29145" y="23906"/>
                  </a:lnTo>
                </a:path>
              </a:pathLst>
            </a:custGeom>
            <a:solidFill>
              <a:srgbClr val="231F20"/>
            </a:solidFill>
            <a:ln w="2176" cap="flat">
              <a:noFill/>
              <a:prstDash val="solid"/>
              <a:miter/>
            </a:ln>
          </p:spPr>
          <p:txBody>
            <a:bodyPr rtlCol="0" anchor="ctr"/>
            <a:lstStyle/>
            <a:p>
              <a:endParaRPr lang="en-GB" sz="5261" dirty="0"/>
            </a:p>
          </p:txBody>
        </p:sp>
        <p:sp>
          <p:nvSpPr>
            <p:cNvPr id="66" name="Freeform: Shape 38">
              <a:extLst>
                <a:ext uri="{FF2B5EF4-FFF2-40B4-BE49-F238E27FC236}">
                  <a16:creationId xmlns:a16="http://schemas.microsoft.com/office/drawing/2014/main" id="{4FBFB353-C19A-B183-C76F-E2ABEE74F3E0}"/>
                </a:ext>
              </a:extLst>
            </p:cNvPr>
            <p:cNvSpPr/>
            <p:nvPr/>
          </p:nvSpPr>
          <p:spPr>
            <a:xfrm flipV="1">
              <a:off x="10542114" y="4394823"/>
              <a:ext cx="94163" cy="100396"/>
            </a:xfrm>
            <a:custGeom>
              <a:avLst/>
              <a:gdLst>
                <a:gd name="connsiteX0" fmla="*/ 13035 w 94163"/>
                <a:gd name="connsiteY0" fmla="*/ 86613 h 100396"/>
                <a:gd name="connsiteX1" fmla="*/ -280 w 94163"/>
                <a:gd name="connsiteY1" fmla="*/ 49440 h 100396"/>
                <a:gd name="connsiteX2" fmla="*/ 13962 w 94163"/>
                <a:gd name="connsiteY2" fmla="*/ 12854 h 100396"/>
                <a:gd name="connsiteX3" fmla="*/ 55377 w 94163"/>
                <a:gd name="connsiteY3" fmla="*/ 16 h 100396"/>
                <a:gd name="connsiteX4" fmla="*/ 68021 w 94163"/>
                <a:gd name="connsiteY4" fmla="*/ 738 h 100396"/>
                <a:gd name="connsiteX5" fmla="*/ 78070 w 94163"/>
                <a:gd name="connsiteY5" fmla="*/ 2762 h 100396"/>
                <a:gd name="connsiteX6" fmla="*/ 86368 w 94163"/>
                <a:gd name="connsiteY6" fmla="*/ 5270 h 100396"/>
                <a:gd name="connsiteX7" fmla="*/ 92210 w 94163"/>
                <a:gd name="connsiteY7" fmla="*/ 7608 h 100396"/>
                <a:gd name="connsiteX8" fmla="*/ 92210 w 94163"/>
                <a:gd name="connsiteY8" fmla="*/ 30114 h 100396"/>
                <a:gd name="connsiteX9" fmla="*/ 91087 w 94163"/>
                <a:gd name="connsiteY9" fmla="*/ 30114 h 100396"/>
                <a:gd name="connsiteX10" fmla="*/ 86259 w 94163"/>
                <a:gd name="connsiteY10" fmla="*/ 26867 h 100396"/>
                <a:gd name="connsiteX11" fmla="*/ 79133 w 94163"/>
                <a:gd name="connsiteY11" fmla="*/ 23108 h 100396"/>
                <a:gd name="connsiteX12" fmla="*/ 69390 w 94163"/>
                <a:gd name="connsiteY12" fmla="*/ 19852 h 100396"/>
                <a:gd name="connsiteX13" fmla="*/ 58540 w 94163"/>
                <a:gd name="connsiteY13" fmla="*/ 18594 h 100396"/>
                <a:gd name="connsiteX14" fmla="*/ 46729 w 94163"/>
                <a:gd name="connsiteY14" fmla="*/ 19835 h 100396"/>
                <a:gd name="connsiteX15" fmla="*/ 36986 w 94163"/>
                <a:gd name="connsiteY15" fmla="*/ 24001 h 100396"/>
                <a:gd name="connsiteX16" fmla="*/ 29997 w 94163"/>
                <a:gd name="connsiteY16" fmla="*/ 31942 h 100396"/>
                <a:gd name="connsiteX17" fmla="*/ 26937 w 94163"/>
                <a:gd name="connsiteY17" fmla="*/ 44126 h 100396"/>
                <a:gd name="connsiteX18" fmla="*/ 26826 w 94163"/>
                <a:gd name="connsiteY18" fmla="*/ 45852 h 100396"/>
                <a:gd name="connsiteX19" fmla="*/ 93884 w 94163"/>
                <a:gd name="connsiteY19" fmla="*/ 45852 h 100396"/>
                <a:gd name="connsiteX20" fmla="*/ 93884 w 94163"/>
                <a:gd name="connsiteY20" fmla="*/ 55222 h 100396"/>
                <a:gd name="connsiteX21" fmla="*/ 82994 w 94163"/>
                <a:gd name="connsiteY21" fmla="*/ 88807 h 100396"/>
                <a:gd name="connsiteX22" fmla="*/ 50377 w 94163"/>
                <a:gd name="connsiteY22" fmla="*/ 100412 h 100396"/>
                <a:gd name="connsiteX23" fmla="*/ 13035 w 94163"/>
                <a:gd name="connsiteY23" fmla="*/ 86613 h 100396"/>
                <a:gd name="connsiteX24" fmla="*/ 48005 w 94163"/>
                <a:gd name="connsiteY24" fmla="*/ 84258 h 100396"/>
                <a:gd name="connsiteX25" fmla="*/ 62255 w 94163"/>
                <a:gd name="connsiteY25" fmla="*/ 78587 h 100396"/>
                <a:gd name="connsiteX26" fmla="*/ 67144 w 94163"/>
                <a:gd name="connsiteY26" fmla="*/ 62747 h 100396"/>
                <a:gd name="connsiteX27" fmla="*/ 67196 w 94163"/>
                <a:gd name="connsiteY27" fmla="*/ 61063 h 100396"/>
                <a:gd name="connsiteX28" fmla="*/ 26750 w 94163"/>
                <a:gd name="connsiteY28" fmla="*/ 61063 h 100396"/>
                <a:gd name="connsiteX29" fmla="*/ 26843 w 94163"/>
                <a:gd name="connsiteY29" fmla="*/ 62790 h 100396"/>
                <a:gd name="connsiteX30" fmla="*/ 32847 w 94163"/>
                <a:gd name="connsiteY30" fmla="*/ 78391 h 100396"/>
                <a:gd name="connsiteX31" fmla="*/ 48005 w 94163"/>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63" h="100396">
                  <a:moveTo>
                    <a:pt x="13035" y="86613"/>
                  </a:moveTo>
                  <a:cubicBezTo>
                    <a:pt x="4209" y="77431"/>
                    <a:pt x="-280" y="64932"/>
                    <a:pt x="-280" y="49440"/>
                  </a:cubicBezTo>
                  <a:cubicBezTo>
                    <a:pt x="-280" y="33643"/>
                    <a:pt x="4515" y="21340"/>
                    <a:pt x="13962" y="12854"/>
                  </a:cubicBezTo>
                  <a:cubicBezTo>
                    <a:pt x="23467" y="4352"/>
                    <a:pt x="37394" y="16"/>
                    <a:pt x="55377" y="16"/>
                  </a:cubicBezTo>
                  <a:cubicBezTo>
                    <a:pt x="60342" y="16"/>
                    <a:pt x="64586" y="271"/>
                    <a:pt x="68021" y="738"/>
                  </a:cubicBezTo>
                  <a:cubicBezTo>
                    <a:pt x="71430" y="1231"/>
                    <a:pt x="74823" y="1912"/>
                    <a:pt x="78070" y="2762"/>
                  </a:cubicBezTo>
                  <a:cubicBezTo>
                    <a:pt x="81608" y="3629"/>
                    <a:pt x="84396" y="4462"/>
                    <a:pt x="86368" y="5270"/>
                  </a:cubicBezTo>
                  <a:cubicBezTo>
                    <a:pt x="86368" y="5270"/>
                    <a:pt x="90706" y="7013"/>
                    <a:pt x="92210" y="7608"/>
                  </a:cubicBezTo>
                  <a:cubicBezTo>
                    <a:pt x="92210" y="9504"/>
                    <a:pt x="92210" y="27394"/>
                    <a:pt x="92210" y="30114"/>
                  </a:cubicBezTo>
                  <a:cubicBezTo>
                    <a:pt x="91648" y="30114"/>
                    <a:pt x="91376" y="30114"/>
                    <a:pt x="91087" y="30114"/>
                  </a:cubicBezTo>
                  <a:cubicBezTo>
                    <a:pt x="90279" y="29562"/>
                    <a:pt x="86259" y="26867"/>
                    <a:pt x="86259" y="26867"/>
                  </a:cubicBezTo>
                  <a:cubicBezTo>
                    <a:pt x="84089" y="25532"/>
                    <a:pt x="81684" y="24273"/>
                    <a:pt x="79133" y="23108"/>
                  </a:cubicBezTo>
                  <a:cubicBezTo>
                    <a:pt x="76199" y="21765"/>
                    <a:pt x="72918" y="20660"/>
                    <a:pt x="69390" y="19852"/>
                  </a:cubicBezTo>
                  <a:cubicBezTo>
                    <a:pt x="65853" y="19027"/>
                    <a:pt x="62196" y="18594"/>
                    <a:pt x="58540" y="18594"/>
                  </a:cubicBezTo>
                  <a:cubicBezTo>
                    <a:pt x="54280" y="18594"/>
                    <a:pt x="50310" y="19002"/>
                    <a:pt x="46729" y="19835"/>
                  </a:cubicBezTo>
                  <a:cubicBezTo>
                    <a:pt x="43031" y="20660"/>
                    <a:pt x="39757" y="22063"/>
                    <a:pt x="36986" y="24001"/>
                  </a:cubicBezTo>
                  <a:cubicBezTo>
                    <a:pt x="34105" y="25948"/>
                    <a:pt x="31758" y="28635"/>
                    <a:pt x="29997" y="31942"/>
                  </a:cubicBezTo>
                  <a:cubicBezTo>
                    <a:pt x="28280" y="35216"/>
                    <a:pt x="27233" y="39323"/>
                    <a:pt x="26937" y="44126"/>
                  </a:cubicBezTo>
                  <a:lnTo>
                    <a:pt x="26826" y="45852"/>
                  </a:lnTo>
                  <a:cubicBezTo>
                    <a:pt x="26826" y="45852"/>
                    <a:pt x="90773" y="45852"/>
                    <a:pt x="93884" y="45852"/>
                  </a:cubicBezTo>
                  <a:cubicBezTo>
                    <a:pt x="93884" y="48225"/>
                    <a:pt x="93884" y="55222"/>
                    <a:pt x="93884" y="55222"/>
                  </a:cubicBezTo>
                  <a:cubicBezTo>
                    <a:pt x="93884" y="69779"/>
                    <a:pt x="90220" y="81070"/>
                    <a:pt x="82994" y="88807"/>
                  </a:cubicBezTo>
                  <a:cubicBezTo>
                    <a:pt x="75800" y="96518"/>
                    <a:pt x="64815" y="100412"/>
                    <a:pt x="50377" y="100412"/>
                  </a:cubicBezTo>
                  <a:cubicBezTo>
                    <a:pt x="34409" y="100412"/>
                    <a:pt x="21852" y="95778"/>
                    <a:pt x="13035" y="86613"/>
                  </a:cubicBezTo>
                  <a:close/>
                  <a:moveTo>
                    <a:pt x="48005" y="84258"/>
                  </a:moveTo>
                  <a:cubicBezTo>
                    <a:pt x="54332" y="84258"/>
                    <a:pt x="59119" y="82345"/>
                    <a:pt x="62255" y="78587"/>
                  </a:cubicBezTo>
                  <a:cubicBezTo>
                    <a:pt x="65315" y="74906"/>
                    <a:pt x="66965" y="69566"/>
                    <a:pt x="67144" y="62747"/>
                  </a:cubicBezTo>
                  <a:lnTo>
                    <a:pt x="67196" y="61063"/>
                  </a:lnTo>
                  <a:lnTo>
                    <a:pt x="26750" y="61063"/>
                  </a:lnTo>
                  <a:lnTo>
                    <a:pt x="26843" y="62790"/>
                  </a:lnTo>
                  <a:cubicBezTo>
                    <a:pt x="27218" y="69294"/>
                    <a:pt x="29231" y="74540"/>
                    <a:pt x="32847" y="78391"/>
                  </a:cubicBezTo>
                  <a:cubicBezTo>
                    <a:pt x="36510" y="82277"/>
                    <a:pt x="41603" y="84258"/>
                    <a:pt x="48005" y="84258"/>
                  </a:cubicBezTo>
                </a:path>
              </a:pathLst>
            </a:custGeom>
            <a:solidFill>
              <a:srgbClr val="231F20"/>
            </a:solidFill>
            <a:ln w="2176" cap="flat">
              <a:noFill/>
              <a:prstDash val="solid"/>
              <a:miter/>
            </a:ln>
          </p:spPr>
          <p:txBody>
            <a:bodyPr rtlCol="0" anchor="ctr"/>
            <a:lstStyle/>
            <a:p>
              <a:endParaRPr lang="en-GB" sz="5261" dirty="0"/>
            </a:p>
          </p:txBody>
        </p:sp>
        <p:sp>
          <p:nvSpPr>
            <p:cNvPr id="67" name="Freeform: Shape 39">
              <a:extLst>
                <a:ext uri="{FF2B5EF4-FFF2-40B4-BE49-F238E27FC236}">
                  <a16:creationId xmlns:a16="http://schemas.microsoft.com/office/drawing/2014/main" id="{844B1A04-C6C6-81F4-95AD-40FAD32A3501}"/>
                </a:ext>
              </a:extLst>
            </p:cNvPr>
            <p:cNvSpPr/>
            <p:nvPr/>
          </p:nvSpPr>
          <p:spPr>
            <a:xfrm flipV="1">
              <a:off x="10661353" y="4360260"/>
              <a:ext cx="27207" cy="132323"/>
            </a:xfrm>
            <a:custGeom>
              <a:avLst/>
              <a:gdLst>
                <a:gd name="connsiteX0" fmla="*/ -314 w 27207"/>
                <a:gd name="connsiteY0" fmla="*/ 132329 h 132323"/>
                <a:gd name="connsiteX1" fmla="*/ -314 w 27207"/>
                <a:gd name="connsiteY1" fmla="*/ 6 h 132323"/>
                <a:gd name="connsiteX2" fmla="*/ 26894 w 27207"/>
                <a:gd name="connsiteY2" fmla="*/ 6 h 132323"/>
                <a:gd name="connsiteX3" fmla="*/ 26894 w 27207"/>
                <a:gd name="connsiteY3" fmla="*/ 132329 h 132323"/>
                <a:gd name="connsiteX4" fmla="*/ -314 w 27207"/>
                <a:gd name="connsiteY4" fmla="*/ 132329 h 13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7" h="132323">
                  <a:moveTo>
                    <a:pt x="-314" y="132329"/>
                  </a:moveTo>
                  <a:cubicBezTo>
                    <a:pt x="-314" y="129184"/>
                    <a:pt x="-314" y="3152"/>
                    <a:pt x="-314" y="6"/>
                  </a:cubicBezTo>
                  <a:cubicBezTo>
                    <a:pt x="2450" y="6"/>
                    <a:pt x="24138" y="6"/>
                    <a:pt x="26894" y="6"/>
                  </a:cubicBezTo>
                  <a:cubicBezTo>
                    <a:pt x="26894" y="3152"/>
                    <a:pt x="26894" y="129184"/>
                    <a:pt x="26894" y="132329"/>
                  </a:cubicBezTo>
                  <a:cubicBezTo>
                    <a:pt x="24138" y="132329"/>
                    <a:pt x="2450" y="132329"/>
                    <a:pt x="-314" y="132329"/>
                  </a:cubicBezTo>
                </a:path>
              </a:pathLst>
            </a:custGeom>
            <a:solidFill>
              <a:srgbClr val="231F20"/>
            </a:solidFill>
            <a:ln w="2176" cap="flat">
              <a:noFill/>
              <a:prstDash val="solid"/>
              <a:miter/>
            </a:ln>
          </p:spPr>
          <p:txBody>
            <a:bodyPr rtlCol="0" anchor="ctr"/>
            <a:lstStyle/>
            <a:p>
              <a:endParaRPr lang="en-GB" sz="5261" dirty="0"/>
            </a:p>
          </p:txBody>
        </p:sp>
        <p:sp>
          <p:nvSpPr>
            <p:cNvPr id="68" name="Freeform: Shape 40">
              <a:extLst>
                <a:ext uri="{FF2B5EF4-FFF2-40B4-BE49-F238E27FC236}">
                  <a16:creationId xmlns:a16="http://schemas.microsoft.com/office/drawing/2014/main" id="{F3770415-8621-1650-7004-639A17A882E7}"/>
                </a:ext>
              </a:extLst>
            </p:cNvPr>
            <p:cNvSpPr/>
            <p:nvPr/>
          </p:nvSpPr>
          <p:spPr>
            <a:xfrm flipV="1">
              <a:off x="10709826" y="4359307"/>
              <a:ext cx="69201" cy="133276"/>
            </a:xfrm>
            <a:custGeom>
              <a:avLst/>
              <a:gdLst>
                <a:gd name="connsiteX0" fmla="*/ 20794 w 69201"/>
                <a:gd name="connsiteY0" fmla="*/ 124763 h 133276"/>
                <a:gd name="connsiteX1" fmla="*/ 11893 w 69201"/>
                <a:gd name="connsiteY1" fmla="*/ 99001 h 133276"/>
                <a:gd name="connsiteX2" fmla="*/ 11893 w 69201"/>
                <a:gd name="connsiteY2" fmla="*/ 94665 h 133276"/>
                <a:gd name="connsiteX3" fmla="*/ -342 w 69201"/>
                <a:gd name="connsiteY3" fmla="*/ 94665 h 133276"/>
                <a:gd name="connsiteX4" fmla="*/ -342 w 69201"/>
                <a:gd name="connsiteY4" fmla="*/ 76579 h 133276"/>
                <a:gd name="connsiteX5" fmla="*/ 11893 w 69201"/>
                <a:gd name="connsiteY5" fmla="*/ 76579 h 133276"/>
                <a:gd name="connsiteX6" fmla="*/ 11893 w 69201"/>
                <a:gd name="connsiteY6" fmla="*/ 6 h 133276"/>
                <a:gd name="connsiteX7" fmla="*/ 39101 w 69201"/>
                <a:gd name="connsiteY7" fmla="*/ 6 h 133276"/>
                <a:gd name="connsiteX8" fmla="*/ 39101 w 69201"/>
                <a:gd name="connsiteY8" fmla="*/ 76579 h 133276"/>
                <a:gd name="connsiteX9" fmla="*/ 62389 w 69201"/>
                <a:gd name="connsiteY9" fmla="*/ 76579 h 133276"/>
                <a:gd name="connsiteX10" fmla="*/ 62389 w 69201"/>
                <a:gd name="connsiteY10" fmla="*/ 94665 h 133276"/>
                <a:gd name="connsiteX11" fmla="*/ 38139 w 69201"/>
                <a:gd name="connsiteY11" fmla="*/ 94665 h 133276"/>
                <a:gd name="connsiteX12" fmla="*/ 38139 w 69201"/>
                <a:gd name="connsiteY12" fmla="*/ 97061 h 133276"/>
                <a:gd name="connsiteX13" fmla="*/ 41966 w 69201"/>
                <a:gd name="connsiteY13" fmla="*/ 110861 h 133276"/>
                <a:gd name="connsiteX14" fmla="*/ 55698 w 69201"/>
                <a:gd name="connsiteY14" fmla="*/ 114705 h 133276"/>
                <a:gd name="connsiteX15" fmla="*/ 63053 w 69201"/>
                <a:gd name="connsiteY15" fmla="*/ 113863 h 133276"/>
                <a:gd name="connsiteX16" fmla="*/ 68323 w 69201"/>
                <a:gd name="connsiteY16" fmla="*/ 112561 h 133276"/>
                <a:gd name="connsiteX17" fmla="*/ 68860 w 69201"/>
                <a:gd name="connsiteY17" fmla="*/ 112561 h 133276"/>
                <a:gd name="connsiteX18" fmla="*/ 68860 w 69201"/>
                <a:gd name="connsiteY18" fmla="*/ 131776 h 133276"/>
                <a:gd name="connsiteX19" fmla="*/ 60417 w 69201"/>
                <a:gd name="connsiteY19" fmla="*/ 132823 h 133276"/>
                <a:gd name="connsiteX20" fmla="*/ 48174 w 69201"/>
                <a:gd name="connsiteY20" fmla="*/ 133283 h 133276"/>
                <a:gd name="connsiteX21" fmla="*/ 20794 w 69201"/>
                <a:gd name="connsiteY21" fmla="*/ 124763 h 13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01" h="133276">
                  <a:moveTo>
                    <a:pt x="20794" y="124763"/>
                  </a:moveTo>
                  <a:cubicBezTo>
                    <a:pt x="14886" y="119134"/>
                    <a:pt x="11893" y="110452"/>
                    <a:pt x="11893" y="99001"/>
                  </a:cubicBezTo>
                  <a:lnTo>
                    <a:pt x="11893" y="94665"/>
                  </a:lnTo>
                  <a:cubicBezTo>
                    <a:pt x="11893" y="94665"/>
                    <a:pt x="2107" y="94665"/>
                    <a:pt x="-342" y="94665"/>
                  </a:cubicBezTo>
                  <a:cubicBezTo>
                    <a:pt x="-342" y="92114"/>
                    <a:pt x="-342" y="79130"/>
                    <a:pt x="-342" y="76579"/>
                  </a:cubicBezTo>
                  <a:cubicBezTo>
                    <a:pt x="2107" y="76579"/>
                    <a:pt x="11893" y="76579"/>
                    <a:pt x="11893" y="76579"/>
                  </a:cubicBezTo>
                  <a:cubicBezTo>
                    <a:pt x="11893" y="76579"/>
                    <a:pt x="11893" y="3152"/>
                    <a:pt x="11893" y="6"/>
                  </a:cubicBezTo>
                  <a:cubicBezTo>
                    <a:pt x="14656" y="6"/>
                    <a:pt x="36346" y="6"/>
                    <a:pt x="39101" y="6"/>
                  </a:cubicBezTo>
                  <a:cubicBezTo>
                    <a:pt x="39101" y="3152"/>
                    <a:pt x="39101" y="76579"/>
                    <a:pt x="39101" y="76579"/>
                  </a:cubicBezTo>
                  <a:cubicBezTo>
                    <a:pt x="39101" y="76579"/>
                    <a:pt x="59557" y="76579"/>
                    <a:pt x="62389" y="76579"/>
                  </a:cubicBezTo>
                  <a:cubicBezTo>
                    <a:pt x="62389" y="79130"/>
                    <a:pt x="62389" y="92114"/>
                    <a:pt x="62389" y="94665"/>
                  </a:cubicBezTo>
                  <a:cubicBezTo>
                    <a:pt x="59540" y="94665"/>
                    <a:pt x="38139" y="94665"/>
                    <a:pt x="38139" y="94665"/>
                  </a:cubicBezTo>
                  <a:lnTo>
                    <a:pt x="38139" y="97061"/>
                  </a:lnTo>
                  <a:cubicBezTo>
                    <a:pt x="38139" y="103761"/>
                    <a:pt x="39397" y="108269"/>
                    <a:pt x="41966" y="110861"/>
                  </a:cubicBezTo>
                  <a:cubicBezTo>
                    <a:pt x="44552" y="113453"/>
                    <a:pt x="49031" y="114705"/>
                    <a:pt x="55698" y="114705"/>
                  </a:cubicBezTo>
                  <a:cubicBezTo>
                    <a:pt x="58001" y="114705"/>
                    <a:pt x="60485" y="114433"/>
                    <a:pt x="63053" y="113863"/>
                  </a:cubicBezTo>
                  <a:cubicBezTo>
                    <a:pt x="63053" y="113863"/>
                    <a:pt x="67234" y="112833"/>
                    <a:pt x="68323" y="112561"/>
                  </a:cubicBezTo>
                  <a:cubicBezTo>
                    <a:pt x="68408" y="112561"/>
                    <a:pt x="68638" y="112561"/>
                    <a:pt x="68860" y="112561"/>
                  </a:cubicBezTo>
                  <a:cubicBezTo>
                    <a:pt x="68860" y="115171"/>
                    <a:pt x="68860" y="129497"/>
                    <a:pt x="68860" y="131776"/>
                  </a:cubicBezTo>
                  <a:cubicBezTo>
                    <a:pt x="66412" y="132186"/>
                    <a:pt x="63639" y="132543"/>
                    <a:pt x="60417" y="132823"/>
                  </a:cubicBezTo>
                  <a:cubicBezTo>
                    <a:pt x="56641" y="133137"/>
                    <a:pt x="52527" y="133283"/>
                    <a:pt x="48174" y="133283"/>
                  </a:cubicBezTo>
                  <a:cubicBezTo>
                    <a:pt x="35945" y="133283"/>
                    <a:pt x="26738" y="130416"/>
                    <a:pt x="20794" y="124763"/>
                  </a:cubicBezTo>
                </a:path>
              </a:pathLst>
            </a:custGeom>
            <a:solidFill>
              <a:srgbClr val="231F20"/>
            </a:solidFill>
            <a:ln w="2176" cap="flat">
              <a:noFill/>
              <a:prstDash val="solid"/>
              <a:miter/>
            </a:ln>
          </p:spPr>
          <p:txBody>
            <a:bodyPr rtlCol="0" anchor="ctr"/>
            <a:lstStyle/>
            <a:p>
              <a:endParaRPr lang="en-GB" sz="5261" dirty="0"/>
            </a:p>
          </p:txBody>
        </p:sp>
        <p:sp>
          <p:nvSpPr>
            <p:cNvPr id="69" name="Freeform: Shape 41">
              <a:extLst>
                <a:ext uri="{FF2B5EF4-FFF2-40B4-BE49-F238E27FC236}">
                  <a16:creationId xmlns:a16="http://schemas.microsoft.com/office/drawing/2014/main" id="{01217529-FE44-B78E-A3FE-048DB2926EC1}"/>
                </a:ext>
              </a:extLst>
            </p:cNvPr>
            <p:cNvSpPr/>
            <p:nvPr/>
          </p:nvSpPr>
          <p:spPr>
            <a:xfrm flipV="1">
              <a:off x="10783771" y="4369868"/>
              <a:ext cx="68496" cy="124629"/>
            </a:xfrm>
            <a:custGeom>
              <a:avLst/>
              <a:gdLst>
                <a:gd name="connsiteX0" fmla="*/ 11390 w 68496"/>
                <a:gd name="connsiteY0" fmla="*/ 124638 h 124629"/>
                <a:gd name="connsiteX1" fmla="*/ 11390 w 68496"/>
                <a:gd name="connsiteY1" fmla="*/ 96581 h 124629"/>
                <a:gd name="connsiteX2" fmla="*/ -371 w 68496"/>
                <a:gd name="connsiteY2" fmla="*/ 96581 h 124629"/>
                <a:gd name="connsiteX3" fmla="*/ -371 w 68496"/>
                <a:gd name="connsiteY3" fmla="*/ 78495 h 124629"/>
                <a:gd name="connsiteX4" fmla="*/ 11390 w 68496"/>
                <a:gd name="connsiteY4" fmla="*/ 78495 h 124629"/>
                <a:gd name="connsiteX5" fmla="*/ 11390 w 68496"/>
                <a:gd name="connsiteY5" fmla="*/ 31128 h 124629"/>
                <a:gd name="connsiteX6" fmla="*/ 19365 w 68496"/>
                <a:gd name="connsiteY6" fmla="*/ 7262 h 124629"/>
                <a:gd name="connsiteX7" fmla="*/ 45476 w 68496"/>
                <a:gd name="connsiteY7" fmla="*/ 9 h 124629"/>
                <a:gd name="connsiteX8" fmla="*/ 58969 w 68496"/>
                <a:gd name="connsiteY8" fmla="*/ 732 h 124629"/>
                <a:gd name="connsiteX9" fmla="*/ 68126 w 68496"/>
                <a:gd name="connsiteY9" fmla="*/ 2500 h 124629"/>
                <a:gd name="connsiteX10" fmla="*/ 68126 w 68496"/>
                <a:gd name="connsiteY10" fmla="*/ 20993 h 124629"/>
                <a:gd name="connsiteX11" fmla="*/ 67420 w 68496"/>
                <a:gd name="connsiteY11" fmla="*/ 20993 h 124629"/>
                <a:gd name="connsiteX12" fmla="*/ 61961 w 68496"/>
                <a:gd name="connsiteY12" fmla="*/ 19165 h 124629"/>
                <a:gd name="connsiteX13" fmla="*/ 55125 w 68496"/>
                <a:gd name="connsiteY13" fmla="*/ 18102 h 124629"/>
                <a:gd name="connsiteX14" fmla="*/ 45236 w 68496"/>
                <a:gd name="connsiteY14" fmla="*/ 20100 h 124629"/>
                <a:gd name="connsiteX15" fmla="*/ 40213 w 68496"/>
                <a:gd name="connsiteY15" fmla="*/ 25755 h 124629"/>
                <a:gd name="connsiteX16" fmla="*/ 38691 w 68496"/>
                <a:gd name="connsiteY16" fmla="*/ 33194 h 124629"/>
                <a:gd name="connsiteX17" fmla="*/ 38597 w 68496"/>
                <a:gd name="connsiteY17" fmla="*/ 42207 h 124629"/>
                <a:gd name="connsiteX18" fmla="*/ 38597 w 68496"/>
                <a:gd name="connsiteY18" fmla="*/ 78495 h 124629"/>
                <a:gd name="connsiteX19" fmla="*/ 68126 w 68496"/>
                <a:gd name="connsiteY19" fmla="*/ 78495 h 124629"/>
                <a:gd name="connsiteX20" fmla="*/ 68126 w 68496"/>
                <a:gd name="connsiteY20" fmla="*/ 96581 h 124629"/>
                <a:gd name="connsiteX21" fmla="*/ 38597 w 68496"/>
                <a:gd name="connsiteY21" fmla="*/ 96581 h 124629"/>
                <a:gd name="connsiteX22" fmla="*/ 38597 w 68496"/>
                <a:gd name="connsiteY22" fmla="*/ 124638 h 124629"/>
                <a:gd name="connsiteX23" fmla="*/ 11390 w 68496"/>
                <a:gd name="connsiteY23" fmla="*/ 124638 h 1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96" h="124629">
                  <a:moveTo>
                    <a:pt x="11390" y="124638"/>
                  </a:moveTo>
                  <a:cubicBezTo>
                    <a:pt x="11390" y="121747"/>
                    <a:pt x="11390" y="96581"/>
                    <a:pt x="11390" y="96581"/>
                  </a:cubicBezTo>
                  <a:cubicBezTo>
                    <a:pt x="11390" y="96581"/>
                    <a:pt x="2061" y="96581"/>
                    <a:pt x="-371" y="96581"/>
                  </a:cubicBezTo>
                  <a:cubicBezTo>
                    <a:pt x="-371" y="94030"/>
                    <a:pt x="-371" y="81046"/>
                    <a:pt x="-371" y="78495"/>
                  </a:cubicBezTo>
                  <a:cubicBezTo>
                    <a:pt x="2061" y="78495"/>
                    <a:pt x="11390" y="78495"/>
                    <a:pt x="11390" y="78495"/>
                  </a:cubicBezTo>
                  <a:lnTo>
                    <a:pt x="11390" y="31128"/>
                  </a:lnTo>
                  <a:cubicBezTo>
                    <a:pt x="11390" y="20058"/>
                    <a:pt x="14076" y="12023"/>
                    <a:pt x="19365" y="7262"/>
                  </a:cubicBezTo>
                  <a:cubicBezTo>
                    <a:pt x="24704" y="2458"/>
                    <a:pt x="33487" y="9"/>
                    <a:pt x="45476" y="9"/>
                  </a:cubicBezTo>
                  <a:cubicBezTo>
                    <a:pt x="50780" y="9"/>
                    <a:pt x="55312" y="264"/>
                    <a:pt x="58969" y="732"/>
                  </a:cubicBezTo>
                  <a:cubicBezTo>
                    <a:pt x="62181" y="1157"/>
                    <a:pt x="65209" y="1795"/>
                    <a:pt x="68126" y="2500"/>
                  </a:cubicBezTo>
                  <a:cubicBezTo>
                    <a:pt x="68126" y="4668"/>
                    <a:pt x="68126" y="18383"/>
                    <a:pt x="68126" y="20993"/>
                  </a:cubicBezTo>
                  <a:cubicBezTo>
                    <a:pt x="67795" y="20993"/>
                    <a:pt x="67564" y="20993"/>
                    <a:pt x="67420" y="20993"/>
                  </a:cubicBezTo>
                  <a:cubicBezTo>
                    <a:pt x="66221" y="20415"/>
                    <a:pt x="64486" y="19828"/>
                    <a:pt x="61961" y="19165"/>
                  </a:cubicBezTo>
                  <a:cubicBezTo>
                    <a:pt x="59156" y="18468"/>
                    <a:pt x="56920" y="18102"/>
                    <a:pt x="55125" y="18102"/>
                  </a:cubicBezTo>
                  <a:cubicBezTo>
                    <a:pt x="50824" y="18102"/>
                    <a:pt x="47591" y="18757"/>
                    <a:pt x="45236" y="20100"/>
                  </a:cubicBezTo>
                  <a:cubicBezTo>
                    <a:pt x="42857" y="21478"/>
                    <a:pt x="41164" y="23374"/>
                    <a:pt x="40213" y="25755"/>
                  </a:cubicBezTo>
                  <a:cubicBezTo>
                    <a:pt x="39268" y="27923"/>
                    <a:pt x="38759" y="30431"/>
                    <a:pt x="38691" y="33194"/>
                  </a:cubicBezTo>
                  <a:lnTo>
                    <a:pt x="38597" y="42207"/>
                  </a:lnTo>
                  <a:lnTo>
                    <a:pt x="38597" y="78495"/>
                  </a:lnTo>
                  <a:cubicBezTo>
                    <a:pt x="38597" y="78495"/>
                    <a:pt x="65200" y="78495"/>
                    <a:pt x="68126" y="78495"/>
                  </a:cubicBezTo>
                  <a:cubicBezTo>
                    <a:pt x="68126" y="81046"/>
                    <a:pt x="68126" y="94030"/>
                    <a:pt x="68126" y="96581"/>
                  </a:cubicBezTo>
                  <a:cubicBezTo>
                    <a:pt x="65200" y="96581"/>
                    <a:pt x="38597" y="96581"/>
                    <a:pt x="38597" y="96581"/>
                  </a:cubicBezTo>
                  <a:cubicBezTo>
                    <a:pt x="38597" y="96581"/>
                    <a:pt x="38597" y="121747"/>
                    <a:pt x="38597" y="124638"/>
                  </a:cubicBezTo>
                  <a:cubicBezTo>
                    <a:pt x="35842" y="124638"/>
                    <a:pt x="14152" y="124638"/>
                    <a:pt x="11390" y="124638"/>
                  </a:cubicBezTo>
                </a:path>
              </a:pathLst>
            </a:custGeom>
            <a:solidFill>
              <a:srgbClr val="231F20"/>
            </a:solidFill>
            <a:ln w="2176" cap="flat">
              <a:noFill/>
              <a:prstDash val="solid"/>
              <a:miter/>
            </a:ln>
          </p:spPr>
          <p:txBody>
            <a:bodyPr rtlCol="0" anchor="ctr"/>
            <a:lstStyle/>
            <a:p>
              <a:endParaRPr lang="en-GB" sz="5261" dirty="0"/>
            </a:p>
          </p:txBody>
        </p:sp>
        <p:sp>
          <p:nvSpPr>
            <p:cNvPr id="70" name="Freeform: Shape 43">
              <a:extLst>
                <a:ext uri="{FF2B5EF4-FFF2-40B4-BE49-F238E27FC236}">
                  <a16:creationId xmlns:a16="http://schemas.microsoft.com/office/drawing/2014/main" id="{52565027-7D3E-E000-E310-AF34FFFF8428}"/>
                </a:ext>
              </a:extLst>
            </p:cNvPr>
            <p:cNvSpPr/>
            <p:nvPr/>
          </p:nvSpPr>
          <p:spPr>
            <a:xfrm flipV="1">
              <a:off x="10931493" y="4360260"/>
              <a:ext cx="105677" cy="134959"/>
            </a:xfrm>
            <a:custGeom>
              <a:avLst/>
              <a:gdLst>
                <a:gd name="connsiteX0" fmla="*/ 75874 w 105677"/>
                <a:gd name="connsiteY0" fmla="*/ 134966 h 134959"/>
                <a:gd name="connsiteX1" fmla="*/ 75874 w 105677"/>
                <a:gd name="connsiteY1" fmla="*/ 49687 h 134959"/>
                <a:gd name="connsiteX2" fmla="*/ 70203 w 105677"/>
                <a:gd name="connsiteY2" fmla="*/ 28192 h 134959"/>
                <a:gd name="connsiteX3" fmla="*/ 52355 w 105677"/>
                <a:gd name="connsiteY3" fmla="*/ 21220 h 134959"/>
                <a:gd name="connsiteX4" fmla="*/ 34398 w 105677"/>
                <a:gd name="connsiteY4" fmla="*/ 28490 h 134959"/>
                <a:gd name="connsiteX5" fmla="*/ 28932 w 105677"/>
                <a:gd name="connsiteY5" fmla="*/ 49687 h 134959"/>
                <a:gd name="connsiteX6" fmla="*/ 28932 w 105677"/>
                <a:gd name="connsiteY6" fmla="*/ 134966 h 134959"/>
                <a:gd name="connsiteX7" fmla="*/ -437 w 105677"/>
                <a:gd name="connsiteY7" fmla="*/ 134966 h 134959"/>
                <a:gd name="connsiteX8" fmla="*/ -437 w 105677"/>
                <a:gd name="connsiteY8" fmla="*/ 47961 h 134959"/>
                <a:gd name="connsiteX9" fmla="*/ 13126 w 105677"/>
                <a:gd name="connsiteY9" fmla="*/ 12233 h 134959"/>
                <a:gd name="connsiteX10" fmla="*/ 52355 w 105677"/>
                <a:gd name="connsiteY10" fmla="*/ 7 h 134959"/>
                <a:gd name="connsiteX11" fmla="*/ 91994 w 105677"/>
                <a:gd name="connsiteY11" fmla="*/ 12420 h 134959"/>
                <a:gd name="connsiteX12" fmla="*/ 105241 w 105677"/>
                <a:gd name="connsiteY12" fmla="*/ 48046 h 134959"/>
                <a:gd name="connsiteX13" fmla="*/ 105241 w 105677"/>
                <a:gd name="connsiteY13" fmla="*/ 134966 h 134959"/>
                <a:gd name="connsiteX14" fmla="*/ 75874 w 105677"/>
                <a:gd name="connsiteY14" fmla="*/ 134966 h 13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677" h="134959">
                  <a:moveTo>
                    <a:pt x="75874" y="134966"/>
                  </a:moveTo>
                  <a:cubicBezTo>
                    <a:pt x="75874" y="131838"/>
                    <a:pt x="75874" y="49687"/>
                    <a:pt x="75874" y="49687"/>
                  </a:cubicBezTo>
                  <a:cubicBezTo>
                    <a:pt x="75874" y="39951"/>
                    <a:pt x="73960" y="32724"/>
                    <a:pt x="70203" y="28192"/>
                  </a:cubicBezTo>
                  <a:cubicBezTo>
                    <a:pt x="66368" y="23558"/>
                    <a:pt x="60356" y="21220"/>
                    <a:pt x="52355" y="21220"/>
                  </a:cubicBezTo>
                  <a:cubicBezTo>
                    <a:pt x="44151" y="21220"/>
                    <a:pt x="38113" y="23669"/>
                    <a:pt x="34398" y="28490"/>
                  </a:cubicBezTo>
                  <a:cubicBezTo>
                    <a:pt x="30767" y="33192"/>
                    <a:pt x="28932" y="40317"/>
                    <a:pt x="28932" y="49687"/>
                  </a:cubicBezTo>
                  <a:cubicBezTo>
                    <a:pt x="28932" y="49687"/>
                    <a:pt x="28932" y="131838"/>
                    <a:pt x="28932" y="134966"/>
                  </a:cubicBezTo>
                  <a:cubicBezTo>
                    <a:pt x="26151" y="134966"/>
                    <a:pt x="2362" y="134966"/>
                    <a:pt x="-437" y="134966"/>
                  </a:cubicBezTo>
                  <a:cubicBezTo>
                    <a:pt x="-437" y="131838"/>
                    <a:pt x="-437" y="47961"/>
                    <a:pt x="-437" y="47961"/>
                  </a:cubicBezTo>
                  <a:cubicBezTo>
                    <a:pt x="-437" y="32325"/>
                    <a:pt x="4121" y="20285"/>
                    <a:pt x="13126" y="12233"/>
                  </a:cubicBezTo>
                  <a:cubicBezTo>
                    <a:pt x="22180" y="4139"/>
                    <a:pt x="35377" y="7"/>
                    <a:pt x="52355" y="7"/>
                  </a:cubicBezTo>
                  <a:cubicBezTo>
                    <a:pt x="69853" y="7"/>
                    <a:pt x="83176" y="4198"/>
                    <a:pt x="91994" y="12420"/>
                  </a:cubicBezTo>
                  <a:cubicBezTo>
                    <a:pt x="100785" y="20634"/>
                    <a:pt x="105241" y="32622"/>
                    <a:pt x="105241" y="48046"/>
                  </a:cubicBezTo>
                  <a:cubicBezTo>
                    <a:pt x="105241" y="48046"/>
                    <a:pt x="105241" y="131838"/>
                    <a:pt x="105241" y="134966"/>
                  </a:cubicBezTo>
                  <a:cubicBezTo>
                    <a:pt x="102444" y="134966"/>
                    <a:pt x="78662" y="134966"/>
                    <a:pt x="75874" y="134966"/>
                  </a:cubicBezTo>
                </a:path>
              </a:pathLst>
            </a:custGeom>
            <a:solidFill>
              <a:srgbClr val="231F20"/>
            </a:solidFill>
            <a:ln w="2176" cap="flat">
              <a:noFill/>
              <a:prstDash val="solid"/>
              <a:miter/>
            </a:ln>
          </p:spPr>
          <p:txBody>
            <a:bodyPr rtlCol="0" anchor="ctr"/>
            <a:lstStyle/>
            <a:p>
              <a:endParaRPr lang="en-GB" sz="5261" dirty="0"/>
            </a:p>
          </p:txBody>
        </p:sp>
        <p:sp>
          <p:nvSpPr>
            <p:cNvPr id="71" name="Freeform: Shape 45">
              <a:extLst>
                <a:ext uri="{FF2B5EF4-FFF2-40B4-BE49-F238E27FC236}">
                  <a16:creationId xmlns:a16="http://schemas.microsoft.com/office/drawing/2014/main" id="{49768264-CAA2-345F-7B09-49B4B56F61A6}"/>
                </a:ext>
              </a:extLst>
            </p:cNvPr>
            <p:cNvSpPr/>
            <p:nvPr/>
          </p:nvSpPr>
          <p:spPr>
            <a:xfrm flipV="1">
              <a:off x="11068298" y="4395291"/>
              <a:ext cx="88399" cy="97292"/>
            </a:xfrm>
            <a:custGeom>
              <a:avLst/>
              <a:gdLst>
                <a:gd name="connsiteX0" fmla="*/ 43700 w 88399"/>
                <a:gd name="connsiteY0" fmla="*/ 93908 h 97292"/>
                <a:gd name="connsiteX1" fmla="*/ 29415 w 88399"/>
                <a:gd name="connsiteY1" fmla="*/ 84189 h 97292"/>
                <a:gd name="connsiteX2" fmla="*/ 26720 w 88399"/>
                <a:gd name="connsiteY2" fmla="*/ 81894 h 97292"/>
                <a:gd name="connsiteX3" fmla="*/ 26720 w 88399"/>
                <a:gd name="connsiteY3" fmla="*/ 94674 h 97292"/>
                <a:gd name="connsiteX4" fmla="*/ -488 w 88399"/>
                <a:gd name="connsiteY4" fmla="*/ 94674 h 97292"/>
                <a:gd name="connsiteX5" fmla="*/ -488 w 88399"/>
                <a:gd name="connsiteY5" fmla="*/ 15 h 97292"/>
                <a:gd name="connsiteX6" fmla="*/ 26720 w 88399"/>
                <a:gd name="connsiteY6" fmla="*/ 15 h 97292"/>
                <a:gd name="connsiteX7" fmla="*/ 26720 w 88399"/>
                <a:gd name="connsiteY7" fmla="*/ 68528 h 97292"/>
                <a:gd name="connsiteX8" fmla="*/ 27425 w 88399"/>
                <a:gd name="connsiteY8" fmla="*/ 69013 h 97292"/>
                <a:gd name="connsiteX9" fmla="*/ 36055 w 88399"/>
                <a:gd name="connsiteY9" fmla="*/ 73646 h 97292"/>
                <a:gd name="connsiteX10" fmla="*/ 44235 w 88399"/>
                <a:gd name="connsiteY10" fmla="*/ 75143 h 97292"/>
                <a:gd name="connsiteX11" fmla="*/ 52933 w 88399"/>
                <a:gd name="connsiteY11" fmla="*/ 73544 h 97292"/>
                <a:gd name="connsiteX12" fmla="*/ 58255 w 88399"/>
                <a:gd name="connsiteY12" fmla="*/ 68035 h 97292"/>
                <a:gd name="connsiteX13" fmla="*/ 60212 w 88399"/>
                <a:gd name="connsiteY13" fmla="*/ 58793 h 97292"/>
                <a:gd name="connsiteX14" fmla="*/ 60704 w 88399"/>
                <a:gd name="connsiteY14" fmla="*/ 46864 h 97292"/>
                <a:gd name="connsiteX15" fmla="*/ 60704 w 88399"/>
                <a:gd name="connsiteY15" fmla="*/ 15 h 97292"/>
                <a:gd name="connsiteX16" fmla="*/ 87912 w 88399"/>
                <a:gd name="connsiteY16" fmla="*/ 15 h 97292"/>
                <a:gd name="connsiteX17" fmla="*/ 87912 w 88399"/>
                <a:gd name="connsiteY17" fmla="*/ 62092 h 97292"/>
                <a:gd name="connsiteX18" fmla="*/ 80361 w 88399"/>
                <a:gd name="connsiteY18" fmla="*/ 88423 h 97292"/>
                <a:gd name="connsiteX19" fmla="*/ 58688 w 88399"/>
                <a:gd name="connsiteY19" fmla="*/ 97308 h 97292"/>
                <a:gd name="connsiteX20" fmla="*/ 43700 w 88399"/>
                <a:gd name="connsiteY20" fmla="*/ 93908 h 9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9" h="97292">
                  <a:moveTo>
                    <a:pt x="43700" y="93908"/>
                  </a:moveTo>
                  <a:cubicBezTo>
                    <a:pt x="39092" y="91588"/>
                    <a:pt x="34288" y="88314"/>
                    <a:pt x="29415" y="84189"/>
                  </a:cubicBezTo>
                  <a:lnTo>
                    <a:pt x="26720" y="81894"/>
                  </a:lnTo>
                  <a:cubicBezTo>
                    <a:pt x="26720" y="81894"/>
                    <a:pt x="26720" y="92310"/>
                    <a:pt x="26720" y="94674"/>
                  </a:cubicBezTo>
                  <a:cubicBezTo>
                    <a:pt x="23973" y="94674"/>
                    <a:pt x="2274" y="94674"/>
                    <a:pt x="-488" y="94674"/>
                  </a:cubicBezTo>
                  <a:cubicBezTo>
                    <a:pt x="-488" y="91570"/>
                    <a:pt x="-488" y="3127"/>
                    <a:pt x="-488" y="15"/>
                  </a:cubicBezTo>
                  <a:cubicBezTo>
                    <a:pt x="2274" y="15"/>
                    <a:pt x="23973" y="15"/>
                    <a:pt x="26720" y="15"/>
                  </a:cubicBezTo>
                  <a:cubicBezTo>
                    <a:pt x="26720" y="3144"/>
                    <a:pt x="26720" y="68528"/>
                    <a:pt x="26720" y="68528"/>
                  </a:cubicBezTo>
                  <a:lnTo>
                    <a:pt x="27425" y="69013"/>
                  </a:lnTo>
                  <a:cubicBezTo>
                    <a:pt x="30453" y="71121"/>
                    <a:pt x="33352" y="72669"/>
                    <a:pt x="36055" y="73646"/>
                  </a:cubicBezTo>
                  <a:cubicBezTo>
                    <a:pt x="38785" y="74624"/>
                    <a:pt x="41547" y="75143"/>
                    <a:pt x="44235" y="75143"/>
                  </a:cubicBezTo>
                  <a:cubicBezTo>
                    <a:pt x="47805" y="75143"/>
                    <a:pt x="50730" y="74590"/>
                    <a:pt x="52933" y="73544"/>
                  </a:cubicBezTo>
                  <a:cubicBezTo>
                    <a:pt x="55262" y="72422"/>
                    <a:pt x="57056" y="70568"/>
                    <a:pt x="58255" y="68035"/>
                  </a:cubicBezTo>
                  <a:cubicBezTo>
                    <a:pt x="59232" y="65952"/>
                    <a:pt x="59870" y="62933"/>
                    <a:pt x="60212" y="58793"/>
                  </a:cubicBezTo>
                  <a:cubicBezTo>
                    <a:pt x="60543" y="54856"/>
                    <a:pt x="60704" y="50843"/>
                    <a:pt x="60704" y="46864"/>
                  </a:cubicBezTo>
                  <a:cubicBezTo>
                    <a:pt x="60704" y="46864"/>
                    <a:pt x="60704" y="3076"/>
                    <a:pt x="60704" y="15"/>
                  </a:cubicBezTo>
                  <a:cubicBezTo>
                    <a:pt x="63468" y="15"/>
                    <a:pt x="85158" y="15"/>
                    <a:pt x="87912" y="15"/>
                  </a:cubicBezTo>
                  <a:cubicBezTo>
                    <a:pt x="87912" y="3127"/>
                    <a:pt x="87912" y="62092"/>
                    <a:pt x="87912" y="62092"/>
                  </a:cubicBezTo>
                  <a:cubicBezTo>
                    <a:pt x="87912" y="73587"/>
                    <a:pt x="85378" y="82446"/>
                    <a:pt x="80361" y="88423"/>
                  </a:cubicBezTo>
                  <a:cubicBezTo>
                    <a:pt x="75422" y="94308"/>
                    <a:pt x="68126" y="97308"/>
                    <a:pt x="58688" y="97308"/>
                  </a:cubicBezTo>
                  <a:cubicBezTo>
                    <a:pt x="53223" y="97308"/>
                    <a:pt x="48179" y="96161"/>
                    <a:pt x="43700" y="93908"/>
                  </a:cubicBezTo>
                </a:path>
              </a:pathLst>
            </a:custGeom>
            <a:solidFill>
              <a:srgbClr val="231F20"/>
            </a:solidFill>
            <a:ln w="2176" cap="flat">
              <a:noFill/>
              <a:prstDash val="solid"/>
              <a:miter/>
            </a:ln>
          </p:spPr>
          <p:txBody>
            <a:bodyPr rtlCol="0" anchor="ctr"/>
            <a:lstStyle/>
            <a:p>
              <a:endParaRPr lang="en-GB" sz="5261" dirty="0"/>
            </a:p>
          </p:txBody>
        </p:sp>
        <p:sp>
          <p:nvSpPr>
            <p:cNvPr id="72" name="Freeform: Shape 46">
              <a:extLst>
                <a:ext uri="{FF2B5EF4-FFF2-40B4-BE49-F238E27FC236}">
                  <a16:creationId xmlns:a16="http://schemas.microsoft.com/office/drawing/2014/main" id="{0041B676-8EF6-6A52-E24F-4C47CA29DF0F}"/>
                </a:ext>
              </a:extLst>
            </p:cNvPr>
            <p:cNvSpPr/>
            <p:nvPr/>
          </p:nvSpPr>
          <p:spPr>
            <a:xfrm flipV="1">
              <a:off x="11187326" y="4360260"/>
              <a:ext cx="28890" cy="132323"/>
            </a:xfrm>
            <a:custGeom>
              <a:avLst/>
              <a:gdLst>
                <a:gd name="connsiteX0" fmla="*/ -524 w 28890"/>
                <a:gd name="connsiteY0" fmla="*/ 132329 h 132323"/>
                <a:gd name="connsiteX1" fmla="*/ -524 w 28890"/>
                <a:gd name="connsiteY1" fmla="*/ 111839 h 132323"/>
                <a:gd name="connsiteX2" fmla="*/ 28367 w 28890"/>
                <a:gd name="connsiteY2" fmla="*/ 111839 h 132323"/>
                <a:gd name="connsiteX3" fmla="*/ 28367 w 28890"/>
                <a:gd name="connsiteY3" fmla="*/ 132329 h 132323"/>
                <a:gd name="connsiteX4" fmla="*/ -524 w 28890"/>
                <a:gd name="connsiteY4" fmla="*/ 132329 h 132323"/>
                <a:gd name="connsiteX5" fmla="*/ 436 w 28890"/>
                <a:gd name="connsiteY5" fmla="*/ 94665 h 132323"/>
                <a:gd name="connsiteX6" fmla="*/ 436 w 28890"/>
                <a:gd name="connsiteY6" fmla="*/ 6 h 132323"/>
                <a:gd name="connsiteX7" fmla="*/ 27644 w 28890"/>
                <a:gd name="connsiteY7" fmla="*/ 6 h 132323"/>
                <a:gd name="connsiteX8" fmla="*/ 27644 w 28890"/>
                <a:gd name="connsiteY8" fmla="*/ 94665 h 132323"/>
                <a:gd name="connsiteX9" fmla="*/ 436 w 28890"/>
                <a:gd name="connsiteY9" fmla="*/ 94665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90" h="132323">
                  <a:moveTo>
                    <a:pt x="-524" y="132329"/>
                  </a:moveTo>
                  <a:cubicBezTo>
                    <a:pt x="-524" y="129711"/>
                    <a:pt x="-524" y="114448"/>
                    <a:pt x="-524" y="111839"/>
                  </a:cubicBezTo>
                  <a:cubicBezTo>
                    <a:pt x="2265" y="111839"/>
                    <a:pt x="25579" y="111839"/>
                    <a:pt x="28367" y="111839"/>
                  </a:cubicBezTo>
                  <a:cubicBezTo>
                    <a:pt x="28367" y="114448"/>
                    <a:pt x="28367" y="129711"/>
                    <a:pt x="28367" y="132329"/>
                  </a:cubicBezTo>
                  <a:cubicBezTo>
                    <a:pt x="25579" y="132329"/>
                    <a:pt x="2265" y="132329"/>
                    <a:pt x="-524" y="132329"/>
                  </a:cubicBezTo>
                  <a:close/>
                  <a:moveTo>
                    <a:pt x="436" y="94665"/>
                  </a:moveTo>
                  <a:cubicBezTo>
                    <a:pt x="436" y="91561"/>
                    <a:pt x="436" y="3118"/>
                    <a:pt x="436" y="6"/>
                  </a:cubicBezTo>
                  <a:cubicBezTo>
                    <a:pt x="3198" y="6"/>
                    <a:pt x="24880" y="6"/>
                    <a:pt x="27644" y="6"/>
                  </a:cubicBezTo>
                  <a:cubicBezTo>
                    <a:pt x="27644" y="3118"/>
                    <a:pt x="27644" y="91561"/>
                    <a:pt x="27644" y="94665"/>
                  </a:cubicBezTo>
                  <a:cubicBezTo>
                    <a:pt x="24880" y="94665"/>
                    <a:pt x="3198" y="94665"/>
                    <a:pt x="436" y="94665"/>
                  </a:cubicBezTo>
                </a:path>
              </a:pathLst>
            </a:custGeom>
            <a:solidFill>
              <a:srgbClr val="231F20"/>
            </a:solidFill>
            <a:ln w="2176" cap="flat">
              <a:noFill/>
              <a:prstDash val="solid"/>
              <a:miter/>
            </a:ln>
          </p:spPr>
          <p:txBody>
            <a:bodyPr rtlCol="0" anchor="ctr"/>
            <a:lstStyle/>
            <a:p>
              <a:endParaRPr lang="en-GB" sz="5261" dirty="0"/>
            </a:p>
          </p:txBody>
        </p:sp>
        <p:sp>
          <p:nvSpPr>
            <p:cNvPr id="73" name="Freeform: Shape 49">
              <a:extLst>
                <a:ext uri="{FF2B5EF4-FFF2-40B4-BE49-F238E27FC236}">
                  <a16:creationId xmlns:a16="http://schemas.microsoft.com/office/drawing/2014/main" id="{5A062578-047C-2934-CA32-88C2BB3B66B8}"/>
                </a:ext>
              </a:extLst>
            </p:cNvPr>
            <p:cNvSpPr/>
            <p:nvPr/>
          </p:nvSpPr>
          <p:spPr>
            <a:xfrm flipV="1">
              <a:off x="11236426" y="4397925"/>
              <a:ext cx="98551" cy="94659"/>
            </a:xfrm>
            <a:custGeom>
              <a:avLst/>
              <a:gdLst>
                <a:gd name="connsiteX0" fmla="*/ 70175 w 98551"/>
                <a:gd name="connsiteY0" fmla="*/ 94675 h 94659"/>
                <a:gd name="connsiteX1" fmla="*/ 49395 w 98551"/>
                <a:gd name="connsiteY1" fmla="*/ 26543 h 94659"/>
                <a:gd name="connsiteX2" fmla="*/ 28275 w 98551"/>
                <a:gd name="connsiteY2" fmla="*/ 94675 h 94659"/>
                <a:gd name="connsiteX3" fmla="*/ -557 w 98551"/>
                <a:gd name="connsiteY3" fmla="*/ 94675 h 94659"/>
                <a:gd name="connsiteX4" fmla="*/ 33113 w 98551"/>
                <a:gd name="connsiteY4" fmla="*/ 16 h 94659"/>
                <a:gd name="connsiteX5" fmla="*/ 64087 w 98551"/>
                <a:gd name="connsiteY5" fmla="*/ 16 h 94659"/>
                <a:gd name="connsiteX6" fmla="*/ 97994 w 98551"/>
                <a:gd name="connsiteY6" fmla="*/ 94675 h 94659"/>
                <a:gd name="connsiteX7" fmla="*/ 70175 w 98551"/>
                <a:gd name="connsiteY7" fmla="*/ 94675 h 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51" h="94659">
                  <a:moveTo>
                    <a:pt x="70175" y="94675"/>
                  </a:moveTo>
                  <a:cubicBezTo>
                    <a:pt x="69496" y="92437"/>
                    <a:pt x="49395" y="26543"/>
                    <a:pt x="49395" y="26543"/>
                  </a:cubicBezTo>
                  <a:cubicBezTo>
                    <a:pt x="49395" y="26543"/>
                    <a:pt x="28973" y="92437"/>
                    <a:pt x="28275" y="94675"/>
                  </a:cubicBezTo>
                  <a:cubicBezTo>
                    <a:pt x="26218" y="94675"/>
                    <a:pt x="3278" y="94675"/>
                    <a:pt x="-557" y="94675"/>
                  </a:cubicBezTo>
                  <a:cubicBezTo>
                    <a:pt x="914" y="90550"/>
                    <a:pt x="32382" y="2099"/>
                    <a:pt x="33113" y="16"/>
                  </a:cubicBezTo>
                  <a:cubicBezTo>
                    <a:pt x="35188" y="16"/>
                    <a:pt x="62012" y="16"/>
                    <a:pt x="64087" y="16"/>
                  </a:cubicBezTo>
                  <a:cubicBezTo>
                    <a:pt x="64818" y="2099"/>
                    <a:pt x="96525" y="90550"/>
                    <a:pt x="97994" y="94675"/>
                  </a:cubicBezTo>
                  <a:cubicBezTo>
                    <a:pt x="94185" y="94675"/>
                    <a:pt x="72234" y="94675"/>
                    <a:pt x="70175" y="94675"/>
                  </a:cubicBezTo>
                </a:path>
              </a:pathLst>
            </a:custGeom>
            <a:solidFill>
              <a:srgbClr val="231F20"/>
            </a:solidFill>
            <a:ln w="2176" cap="flat">
              <a:noFill/>
              <a:prstDash val="solid"/>
              <a:miter/>
            </a:ln>
          </p:spPr>
          <p:txBody>
            <a:bodyPr rtlCol="0" anchor="ctr"/>
            <a:lstStyle/>
            <a:p>
              <a:endParaRPr lang="en-GB" sz="5261" dirty="0"/>
            </a:p>
          </p:txBody>
        </p:sp>
        <p:sp>
          <p:nvSpPr>
            <p:cNvPr id="74" name="Freeform: Shape 70">
              <a:extLst>
                <a:ext uri="{FF2B5EF4-FFF2-40B4-BE49-F238E27FC236}">
                  <a16:creationId xmlns:a16="http://schemas.microsoft.com/office/drawing/2014/main" id="{A024FC30-218A-74A1-02C6-75EF9D6BE4B0}"/>
                </a:ext>
              </a:extLst>
            </p:cNvPr>
            <p:cNvSpPr/>
            <p:nvPr/>
          </p:nvSpPr>
          <p:spPr>
            <a:xfrm flipV="1">
              <a:off x="11348965" y="4394823"/>
              <a:ext cx="94156" cy="100396"/>
            </a:xfrm>
            <a:custGeom>
              <a:avLst/>
              <a:gdLst>
                <a:gd name="connsiteX0" fmla="*/ 12707 w 94156"/>
                <a:gd name="connsiteY0" fmla="*/ 86613 h 100396"/>
                <a:gd name="connsiteX1" fmla="*/ -601 w 94156"/>
                <a:gd name="connsiteY1" fmla="*/ 49440 h 100396"/>
                <a:gd name="connsiteX2" fmla="*/ 13632 w 94156"/>
                <a:gd name="connsiteY2" fmla="*/ 12854 h 100396"/>
                <a:gd name="connsiteX3" fmla="*/ 55064 w 94156"/>
                <a:gd name="connsiteY3" fmla="*/ 16 h 100396"/>
                <a:gd name="connsiteX4" fmla="*/ 67691 w 94156"/>
                <a:gd name="connsiteY4" fmla="*/ 738 h 100396"/>
                <a:gd name="connsiteX5" fmla="*/ 77749 w 94156"/>
                <a:gd name="connsiteY5" fmla="*/ 2762 h 100396"/>
                <a:gd name="connsiteX6" fmla="*/ 86057 w 94156"/>
                <a:gd name="connsiteY6" fmla="*/ 5270 h 100396"/>
                <a:gd name="connsiteX7" fmla="*/ 91882 w 94156"/>
                <a:gd name="connsiteY7" fmla="*/ 7608 h 100396"/>
                <a:gd name="connsiteX8" fmla="*/ 91882 w 94156"/>
                <a:gd name="connsiteY8" fmla="*/ 30114 h 100396"/>
                <a:gd name="connsiteX9" fmla="*/ 90776 w 94156"/>
                <a:gd name="connsiteY9" fmla="*/ 30114 h 100396"/>
                <a:gd name="connsiteX10" fmla="*/ 85938 w 94156"/>
                <a:gd name="connsiteY10" fmla="*/ 26867 h 100396"/>
                <a:gd name="connsiteX11" fmla="*/ 78805 w 94156"/>
                <a:gd name="connsiteY11" fmla="*/ 23108 h 100396"/>
                <a:gd name="connsiteX12" fmla="*/ 69069 w 94156"/>
                <a:gd name="connsiteY12" fmla="*/ 19852 h 100396"/>
                <a:gd name="connsiteX13" fmla="*/ 58212 w 94156"/>
                <a:gd name="connsiteY13" fmla="*/ 18594 h 100396"/>
                <a:gd name="connsiteX14" fmla="*/ 46401 w 94156"/>
                <a:gd name="connsiteY14" fmla="*/ 19835 h 100396"/>
                <a:gd name="connsiteX15" fmla="*/ 36665 w 94156"/>
                <a:gd name="connsiteY15" fmla="*/ 24001 h 100396"/>
                <a:gd name="connsiteX16" fmla="*/ 29685 w 94156"/>
                <a:gd name="connsiteY16" fmla="*/ 31942 h 100396"/>
                <a:gd name="connsiteX17" fmla="*/ 26607 w 94156"/>
                <a:gd name="connsiteY17" fmla="*/ 44126 h 100396"/>
                <a:gd name="connsiteX18" fmla="*/ 26505 w 94156"/>
                <a:gd name="connsiteY18" fmla="*/ 45852 h 100396"/>
                <a:gd name="connsiteX19" fmla="*/ 93556 w 94156"/>
                <a:gd name="connsiteY19" fmla="*/ 45852 h 100396"/>
                <a:gd name="connsiteX20" fmla="*/ 93556 w 94156"/>
                <a:gd name="connsiteY20" fmla="*/ 55222 h 100396"/>
                <a:gd name="connsiteX21" fmla="*/ 82673 w 94156"/>
                <a:gd name="connsiteY21" fmla="*/ 88807 h 100396"/>
                <a:gd name="connsiteX22" fmla="*/ 50058 w 94156"/>
                <a:gd name="connsiteY22" fmla="*/ 100412 h 100396"/>
                <a:gd name="connsiteX23" fmla="*/ 12707 w 94156"/>
                <a:gd name="connsiteY23" fmla="*/ 86613 h 100396"/>
                <a:gd name="connsiteX24" fmla="*/ 47686 w 94156"/>
                <a:gd name="connsiteY24" fmla="*/ 84258 h 100396"/>
                <a:gd name="connsiteX25" fmla="*/ 61936 w 94156"/>
                <a:gd name="connsiteY25" fmla="*/ 78587 h 100396"/>
                <a:gd name="connsiteX26" fmla="*/ 66825 w 94156"/>
                <a:gd name="connsiteY26" fmla="*/ 62747 h 100396"/>
                <a:gd name="connsiteX27" fmla="*/ 66883 w 94156"/>
                <a:gd name="connsiteY27" fmla="*/ 61063 h 100396"/>
                <a:gd name="connsiteX28" fmla="*/ 26428 w 94156"/>
                <a:gd name="connsiteY28" fmla="*/ 61063 h 100396"/>
                <a:gd name="connsiteX29" fmla="*/ 26522 w 94156"/>
                <a:gd name="connsiteY29" fmla="*/ 62790 h 100396"/>
                <a:gd name="connsiteX30" fmla="*/ 32534 w 94156"/>
                <a:gd name="connsiteY30" fmla="*/ 78391 h 100396"/>
                <a:gd name="connsiteX31" fmla="*/ 47686 w 94156"/>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56" h="100396">
                  <a:moveTo>
                    <a:pt x="12707" y="86613"/>
                  </a:moveTo>
                  <a:cubicBezTo>
                    <a:pt x="3881" y="77431"/>
                    <a:pt x="-601" y="64932"/>
                    <a:pt x="-601" y="49440"/>
                  </a:cubicBezTo>
                  <a:cubicBezTo>
                    <a:pt x="-601" y="33643"/>
                    <a:pt x="4194" y="21340"/>
                    <a:pt x="13632" y="12854"/>
                  </a:cubicBezTo>
                  <a:cubicBezTo>
                    <a:pt x="23140" y="4352"/>
                    <a:pt x="37083" y="16"/>
                    <a:pt x="55064" y="16"/>
                  </a:cubicBezTo>
                  <a:cubicBezTo>
                    <a:pt x="60014" y="16"/>
                    <a:pt x="64265" y="271"/>
                    <a:pt x="67691" y="738"/>
                  </a:cubicBezTo>
                  <a:cubicBezTo>
                    <a:pt x="71110" y="1231"/>
                    <a:pt x="74493" y="1912"/>
                    <a:pt x="77749" y="2762"/>
                  </a:cubicBezTo>
                  <a:cubicBezTo>
                    <a:pt x="81295" y="3629"/>
                    <a:pt x="84077" y="4462"/>
                    <a:pt x="86057" y="5270"/>
                  </a:cubicBezTo>
                  <a:cubicBezTo>
                    <a:pt x="86057" y="5270"/>
                    <a:pt x="90393" y="7013"/>
                    <a:pt x="91882" y="7608"/>
                  </a:cubicBezTo>
                  <a:cubicBezTo>
                    <a:pt x="91882" y="9504"/>
                    <a:pt x="91882" y="27394"/>
                    <a:pt x="91882" y="30114"/>
                  </a:cubicBezTo>
                  <a:cubicBezTo>
                    <a:pt x="91329" y="30114"/>
                    <a:pt x="91057" y="30114"/>
                    <a:pt x="90776" y="30114"/>
                  </a:cubicBezTo>
                  <a:cubicBezTo>
                    <a:pt x="89969" y="29562"/>
                    <a:pt x="85938" y="26867"/>
                    <a:pt x="85938" y="26867"/>
                  </a:cubicBezTo>
                  <a:cubicBezTo>
                    <a:pt x="83770" y="25532"/>
                    <a:pt x="81365" y="24273"/>
                    <a:pt x="78805" y="23108"/>
                  </a:cubicBezTo>
                  <a:cubicBezTo>
                    <a:pt x="75871" y="21765"/>
                    <a:pt x="72597" y="20660"/>
                    <a:pt x="69069" y="19852"/>
                  </a:cubicBezTo>
                  <a:cubicBezTo>
                    <a:pt x="65532" y="19027"/>
                    <a:pt x="61875" y="18594"/>
                    <a:pt x="58212" y="18594"/>
                  </a:cubicBezTo>
                  <a:cubicBezTo>
                    <a:pt x="53969" y="18594"/>
                    <a:pt x="49988" y="19002"/>
                    <a:pt x="46401" y="19835"/>
                  </a:cubicBezTo>
                  <a:cubicBezTo>
                    <a:pt x="42712" y="20660"/>
                    <a:pt x="39438" y="22063"/>
                    <a:pt x="36665" y="24001"/>
                  </a:cubicBezTo>
                  <a:cubicBezTo>
                    <a:pt x="33783" y="25948"/>
                    <a:pt x="31437" y="28635"/>
                    <a:pt x="29685" y="31942"/>
                  </a:cubicBezTo>
                  <a:cubicBezTo>
                    <a:pt x="27950" y="35216"/>
                    <a:pt x="26923" y="39323"/>
                    <a:pt x="26607" y="44126"/>
                  </a:cubicBezTo>
                  <a:lnTo>
                    <a:pt x="26505" y="45852"/>
                  </a:lnTo>
                  <a:cubicBezTo>
                    <a:pt x="26505" y="45852"/>
                    <a:pt x="90452" y="45852"/>
                    <a:pt x="93556" y="45852"/>
                  </a:cubicBezTo>
                  <a:cubicBezTo>
                    <a:pt x="93556" y="48225"/>
                    <a:pt x="93556" y="55222"/>
                    <a:pt x="93556" y="55222"/>
                  </a:cubicBezTo>
                  <a:cubicBezTo>
                    <a:pt x="93556" y="69779"/>
                    <a:pt x="89899" y="81070"/>
                    <a:pt x="82673" y="88807"/>
                  </a:cubicBezTo>
                  <a:cubicBezTo>
                    <a:pt x="75479" y="96518"/>
                    <a:pt x="64502" y="100412"/>
                    <a:pt x="50058" y="100412"/>
                  </a:cubicBezTo>
                  <a:cubicBezTo>
                    <a:pt x="34090" y="100412"/>
                    <a:pt x="21531" y="95778"/>
                    <a:pt x="12707" y="86613"/>
                  </a:cubicBezTo>
                  <a:close/>
                  <a:moveTo>
                    <a:pt x="47686" y="84258"/>
                  </a:moveTo>
                  <a:cubicBezTo>
                    <a:pt x="54002" y="84258"/>
                    <a:pt x="58806" y="82345"/>
                    <a:pt x="61936" y="78587"/>
                  </a:cubicBezTo>
                  <a:cubicBezTo>
                    <a:pt x="64996" y="74906"/>
                    <a:pt x="66646" y="69566"/>
                    <a:pt x="66825" y="62747"/>
                  </a:cubicBezTo>
                  <a:lnTo>
                    <a:pt x="66883" y="61063"/>
                  </a:lnTo>
                  <a:lnTo>
                    <a:pt x="26428" y="61063"/>
                  </a:lnTo>
                  <a:lnTo>
                    <a:pt x="26522" y="62790"/>
                  </a:lnTo>
                  <a:cubicBezTo>
                    <a:pt x="26896" y="69294"/>
                    <a:pt x="28921" y="74540"/>
                    <a:pt x="32534" y="78391"/>
                  </a:cubicBezTo>
                  <a:cubicBezTo>
                    <a:pt x="36191" y="82277"/>
                    <a:pt x="41291" y="84258"/>
                    <a:pt x="47686" y="84258"/>
                  </a:cubicBezTo>
                </a:path>
              </a:pathLst>
            </a:custGeom>
            <a:solidFill>
              <a:srgbClr val="231F20"/>
            </a:solidFill>
            <a:ln w="2176" cap="flat">
              <a:noFill/>
              <a:prstDash val="solid"/>
              <a:miter/>
            </a:ln>
          </p:spPr>
          <p:txBody>
            <a:bodyPr rtlCol="0" anchor="ctr"/>
            <a:lstStyle/>
            <a:p>
              <a:endParaRPr lang="en-GB" sz="5261" dirty="0"/>
            </a:p>
          </p:txBody>
        </p:sp>
        <p:sp>
          <p:nvSpPr>
            <p:cNvPr id="75" name="Freeform: Shape 71">
              <a:extLst>
                <a:ext uri="{FF2B5EF4-FFF2-40B4-BE49-F238E27FC236}">
                  <a16:creationId xmlns:a16="http://schemas.microsoft.com/office/drawing/2014/main" id="{1569A3E6-2C70-8626-48F2-23ED9DA789FC}"/>
                </a:ext>
              </a:extLst>
            </p:cNvPr>
            <p:cNvSpPr/>
            <p:nvPr/>
          </p:nvSpPr>
          <p:spPr>
            <a:xfrm flipV="1">
              <a:off x="11467524" y="4397687"/>
              <a:ext cx="62484" cy="94896"/>
            </a:xfrm>
            <a:custGeom>
              <a:avLst/>
              <a:gdLst>
                <a:gd name="connsiteX0" fmla="*/ 49005 w 62484"/>
                <a:gd name="connsiteY0" fmla="*/ 93552 h 94896"/>
                <a:gd name="connsiteX1" fmla="*/ 41615 w 62484"/>
                <a:gd name="connsiteY1" fmla="*/ 90269 h 94896"/>
                <a:gd name="connsiteX2" fmla="*/ 35018 w 62484"/>
                <a:gd name="connsiteY2" fmla="*/ 85721 h 94896"/>
                <a:gd name="connsiteX3" fmla="*/ 26634 w 62484"/>
                <a:gd name="connsiteY3" fmla="*/ 78731 h 94896"/>
                <a:gd name="connsiteX4" fmla="*/ 26566 w 62484"/>
                <a:gd name="connsiteY4" fmla="*/ 82175 h 94896"/>
                <a:gd name="connsiteX5" fmla="*/ 26566 w 62484"/>
                <a:gd name="connsiteY5" fmla="*/ 94675 h 94896"/>
                <a:gd name="connsiteX6" fmla="*/ -642 w 62484"/>
                <a:gd name="connsiteY6" fmla="*/ 94675 h 94896"/>
                <a:gd name="connsiteX7" fmla="*/ -642 w 62484"/>
                <a:gd name="connsiteY7" fmla="*/ 16 h 94896"/>
                <a:gd name="connsiteX8" fmla="*/ 26566 w 62484"/>
                <a:gd name="connsiteY8" fmla="*/ 16 h 94896"/>
                <a:gd name="connsiteX9" fmla="*/ 26566 w 62484"/>
                <a:gd name="connsiteY9" fmla="*/ 64898 h 94896"/>
                <a:gd name="connsiteX10" fmla="*/ 27620 w 62484"/>
                <a:gd name="connsiteY10" fmla="*/ 65298 h 94896"/>
                <a:gd name="connsiteX11" fmla="*/ 38044 w 62484"/>
                <a:gd name="connsiteY11" fmla="*/ 68656 h 94896"/>
                <a:gd name="connsiteX12" fmla="*/ 48546 w 62484"/>
                <a:gd name="connsiteY12" fmla="*/ 70102 h 94896"/>
                <a:gd name="connsiteX13" fmla="*/ 56027 w 62484"/>
                <a:gd name="connsiteY13" fmla="*/ 69787 h 94896"/>
                <a:gd name="connsiteX14" fmla="*/ 61120 w 62484"/>
                <a:gd name="connsiteY14" fmla="*/ 68894 h 94896"/>
                <a:gd name="connsiteX15" fmla="*/ 61843 w 62484"/>
                <a:gd name="connsiteY15" fmla="*/ 68894 h 94896"/>
                <a:gd name="connsiteX16" fmla="*/ 61843 w 62484"/>
                <a:gd name="connsiteY16" fmla="*/ 94675 h 94896"/>
                <a:gd name="connsiteX17" fmla="*/ 60075 w 62484"/>
                <a:gd name="connsiteY17" fmla="*/ 94827 h 94896"/>
                <a:gd name="connsiteX18" fmla="*/ 56834 w 62484"/>
                <a:gd name="connsiteY18" fmla="*/ 94912 h 94896"/>
                <a:gd name="connsiteX19" fmla="*/ 49005 w 62484"/>
                <a:gd name="connsiteY19" fmla="*/ 93552 h 9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484" h="94896">
                  <a:moveTo>
                    <a:pt x="49005" y="93552"/>
                  </a:moveTo>
                  <a:cubicBezTo>
                    <a:pt x="46199" y="92633"/>
                    <a:pt x="43707" y="91527"/>
                    <a:pt x="41615" y="90269"/>
                  </a:cubicBezTo>
                  <a:cubicBezTo>
                    <a:pt x="39626" y="89122"/>
                    <a:pt x="37414" y="87617"/>
                    <a:pt x="35018" y="85721"/>
                  </a:cubicBezTo>
                  <a:lnTo>
                    <a:pt x="26634" y="78731"/>
                  </a:lnTo>
                  <a:lnTo>
                    <a:pt x="26566" y="82175"/>
                  </a:lnTo>
                  <a:cubicBezTo>
                    <a:pt x="26566" y="82175"/>
                    <a:pt x="26566" y="92124"/>
                    <a:pt x="26566" y="94675"/>
                  </a:cubicBezTo>
                  <a:cubicBezTo>
                    <a:pt x="23802" y="94675"/>
                    <a:pt x="2123" y="94675"/>
                    <a:pt x="-642" y="94675"/>
                  </a:cubicBezTo>
                  <a:cubicBezTo>
                    <a:pt x="-642" y="91571"/>
                    <a:pt x="-642" y="3127"/>
                    <a:pt x="-642" y="16"/>
                  </a:cubicBezTo>
                  <a:cubicBezTo>
                    <a:pt x="2123" y="16"/>
                    <a:pt x="23802" y="16"/>
                    <a:pt x="26566" y="16"/>
                  </a:cubicBezTo>
                  <a:cubicBezTo>
                    <a:pt x="26566" y="3127"/>
                    <a:pt x="26566" y="64898"/>
                    <a:pt x="26566" y="64898"/>
                  </a:cubicBezTo>
                  <a:lnTo>
                    <a:pt x="27620" y="65298"/>
                  </a:lnTo>
                  <a:cubicBezTo>
                    <a:pt x="30946" y="66573"/>
                    <a:pt x="34456" y="67704"/>
                    <a:pt x="38044" y="68656"/>
                  </a:cubicBezTo>
                  <a:cubicBezTo>
                    <a:pt x="41691" y="69617"/>
                    <a:pt x="45220" y="70102"/>
                    <a:pt x="48546" y="70102"/>
                  </a:cubicBezTo>
                  <a:lnTo>
                    <a:pt x="56027" y="69787"/>
                  </a:lnTo>
                  <a:cubicBezTo>
                    <a:pt x="58203" y="69591"/>
                    <a:pt x="59845" y="69294"/>
                    <a:pt x="61120" y="68894"/>
                  </a:cubicBezTo>
                  <a:cubicBezTo>
                    <a:pt x="61214" y="68894"/>
                    <a:pt x="61512" y="68894"/>
                    <a:pt x="61843" y="68894"/>
                  </a:cubicBezTo>
                  <a:cubicBezTo>
                    <a:pt x="61843" y="71649"/>
                    <a:pt x="61843" y="92124"/>
                    <a:pt x="61843" y="94675"/>
                  </a:cubicBezTo>
                  <a:cubicBezTo>
                    <a:pt x="60968" y="94760"/>
                    <a:pt x="60075" y="94827"/>
                    <a:pt x="60075" y="94827"/>
                  </a:cubicBezTo>
                  <a:lnTo>
                    <a:pt x="56834" y="94912"/>
                  </a:lnTo>
                  <a:cubicBezTo>
                    <a:pt x="54412" y="94912"/>
                    <a:pt x="51776" y="94435"/>
                    <a:pt x="49005" y="93552"/>
                  </a:cubicBezTo>
                </a:path>
              </a:pathLst>
            </a:custGeom>
            <a:solidFill>
              <a:srgbClr val="231F20"/>
            </a:solidFill>
            <a:ln w="2176" cap="flat">
              <a:noFill/>
              <a:prstDash val="solid"/>
              <a:miter/>
            </a:ln>
          </p:spPr>
          <p:txBody>
            <a:bodyPr rtlCol="0" anchor="ctr"/>
            <a:lstStyle/>
            <a:p>
              <a:endParaRPr lang="en-GB" sz="5261" dirty="0"/>
            </a:p>
          </p:txBody>
        </p:sp>
        <p:sp>
          <p:nvSpPr>
            <p:cNvPr id="76" name="Freeform: Shape 72">
              <a:extLst>
                <a:ext uri="{FF2B5EF4-FFF2-40B4-BE49-F238E27FC236}">
                  <a16:creationId xmlns:a16="http://schemas.microsoft.com/office/drawing/2014/main" id="{FE28C960-25DA-6A66-0029-CFF725CE5CB0}"/>
                </a:ext>
              </a:extLst>
            </p:cNvPr>
            <p:cNvSpPr/>
            <p:nvPr/>
          </p:nvSpPr>
          <p:spPr>
            <a:xfrm flipV="1">
              <a:off x="11543229" y="4395291"/>
              <a:ext cx="80722" cy="99928"/>
            </a:xfrm>
            <a:custGeom>
              <a:avLst/>
              <a:gdLst>
                <a:gd name="connsiteX0" fmla="*/ 24935 w 80722"/>
                <a:gd name="connsiteY0" fmla="*/ 97396 h 99928"/>
                <a:gd name="connsiteX1" fmla="*/ 24935 w 80722"/>
                <a:gd name="connsiteY1" fmla="*/ 97396 h 99928"/>
                <a:gd name="connsiteX2" fmla="*/ 11024 w 80722"/>
                <a:gd name="connsiteY2" fmla="*/ 90609 h 99928"/>
                <a:gd name="connsiteX3" fmla="*/ 2633 w 80722"/>
                <a:gd name="connsiteY3" fmla="*/ 80832 h 99928"/>
                <a:gd name="connsiteX4" fmla="*/ -199 w 80722"/>
                <a:gd name="connsiteY4" fmla="*/ 69268 h 99928"/>
                <a:gd name="connsiteX5" fmla="*/ 5225 w 80722"/>
                <a:gd name="connsiteY5" fmla="*/ 51881 h 99928"/>
                <a:gd name="connsiteX6" fmla="*/ 21728 w 80722"/>
                <a:gd name="connsiteY6" fmla="*/ 41831 h 99928"/>
                <a:gd name="connsiteX7" fmla="*/ 30947 w 80722"/>
                <a:gd name="connsiteY7" fmla="*/ 39578 h 99928"/>
                <a:gd name="connsiteX8" fmla="*/ 39832 w 80722"/>
                <a:gd name="connsiteY8" fmla="*/ 37690 h 99928"/>
                <a:gd name="connsiteX9" fmla="*/ 49217 w 80722"/>
                <a:gd name="connsiteY9" fmla="*/ 34077 h 99928"/>
                <a:gd name="connsiteX10" fmla="*/ 52116 w 80722"/>
                <a:gd name="connsiteY10" fmla="*/ 27649 h 99928"/>
                <a:gd name="connsiteX11" fmla="*/ 46183 w 80722"/>
                <a:gd name="connsiteY11" fmla="*/ 19767 h 99928"/>
                <a:gd name="connsiteX12" fmla="*/ 34194 w 80722"/>
                <a:gd name="connsiteY12" fmla="*/ 17641 h 99928"/>
                <a:gd name="connsiteX13" fmla="*/ 22146 w 80722"/>
                <a:gd name="connsiteY13" fmla="*/ 19129 h 99928"/>
                <a:gd name="connsiteX14" fmla="*/ 12249 w 80722"/>
                <a:gd name="connsiteY14" fmla="*/ 22675 h 99928"/>
                <a:gd name="connsiteX15" fmla="*/ 4230 w 80722"/>
                <a:gd name="connsiteY15" fmla="*/ 26994 h 99928"/>
                <a:gd name="connsiteX16" fmla="*/ -319 w 80722"/>
                <a:gd name="connsiteY16" fmla="*/ 30353 h 99928"/>
                <a:gd name="connsiteX17" fmla="*/ -676 w 80722"/>
                <a:gd name="connsiteY17" fmla="*/ 30353 h 99928"/>
                <a:gd name="connsiteX18" fmla="*/ -676 w 80722"/>
                <a:gd name="connsiteY18" fmla="*/ 7311 h 99928"/>
                <a:gd name="connsiteX19" fmla="*/ 14008 w 80722"/>
                <a:gd name="connsiteY19" fmla="*/ 2320 h 99928"/>
                <a:gd name="connsiteX20" fmla="*/ 34100 w 80722"/>
                <a:gd name="connsiteY20" fmla="*/ 16 h 99928"/>
                <a:gd name="connsiteX21" fmla="*/ 54021 w 80722"/>
                <a:gd name="connsiteY21" fmla="*/ 2481 h 99928"/>
                <a:gd name="connsiteX22" fmla="*/ 68321 w 80722"/>
                <a:gd name="connsiteY22" fmla="*/ 9368 h 99928"/>
                <a:gd name="connsiteX23" fmla="*/ 76995 w 80722"/>
                <a:gd name="connsiteY23" fmla="*/ 19299 h 99928"/>
                <a:gd name="connsiteX24" fmla="*/ 80047 w 80722"/>
                <a:gd name="connsiteY24" fmla="*/ 31645 h 99928"/>
                <a:gd name="connsiteX25" fmla="*/ 74989 w 80722"/>
                <a:gd name="connsiteY25" fmla="*/ 48055 h 99928"/>
                <a:gd name="connsiteX26" fmla="*/ 59770 w 80722"/>
                <a:gd name="connsiteY26" fmla="*/ 57535 h 99928"/>
                <a:gd name="connsiteX27" fmla="*/ 50186 w 80722"/>
                <a:gd name="connsiteY27" fmla="*/ 59958 h 99928"/>
                <a:gd name="connsiteX28" fmla="*/ 41081 w 80722"/>
                <a:gd name="connsiteY28" fmla="*/ 61854 h 99928"/>
                <a:gd name="connsiteX29" fmla="*/ 30572 w 80722"/>
                <a:gd name="connsiteY29" fmla="*/ 65936 h 99928"/>
                <a:gd name="connsiteX30" fmla="*/ 27732 w 80722"/>
                <a:gd name="connsiteY30" fmla="*/ 72397 h 99928"/>
                <a:gd name="connsiteX31" fmla="*/ 33208 w 80722"/>
                <a:gd name="connsiteY31" fmla="*/ 79880 h 99928"/>
                <a:gd name="connsiteX32" fmla="*/ 45103 w 80722"/>
                <a:gd name="connsiteY32" fmla="*/ 82328 h 99928"/>
                <a:gd name="connsiteX33" fmla="*/ 55177 w 80722"/>
                <a:gd name="connsiteY33" fmla="*/ 81155 h 99928"/>
                <a:gd name="connsiteX34" fmla="*/ 64038 w 80722"/>
                <a:gd name="connsiteY34" fmla="*/ 78179 h 99928"/>
                <a:gd name="connsiteX35" fmla="*/ 70823 w 80722"/>
                <a:gd name="connsiteY35" fmla="*/ 74565 h 99928"/>
                <a:gd name="connsiteX36" fmla="*/ 75413 w 80722"/>
                <a:gd name="connsiteY36" fmla="*/ 71530 h 99928"/>
                <a:gd name="connsiteX37" fmla="*/ 75729 w 80722"/>
                <a:gd name="connsiteY37" fmla="*/ 71530 h 99928"/>
                <a:gd name="connsiteX38" fmla="*/ 75729 w 80722"/>
                <a:gd name="connsiteY38" fmla="*/ 93502 h 99928"/>
                <a:gd name="connsiteX39" fmla="*/ 62423 w 80722"/>
                <a:gd name="connsiteY39" fmla="*/ 97948 h 99928"/>
                <a:gd name="connsiteX40" fmla="*/ 43860 w 80722"/>
                <a:gd name="connsiteY40" fmla="*/ 99944 h 99928"/>
                <a:gd name="connsiteX41" fmla="*/ 24935 w 80722"/>
                <a:gd name="connsiteY41" fmla="*/ 97396 h 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722" h="99928">
                  <a:moveTo>
                    <a:pt x="24935" y="97396"/>
                  </a:moveTo>
                  <a:lnTo>
                    <a:pt x="24935" y="97396"/>
                  </a:lnTo>
                  <a:cubicBezTo>
                    <a:pt x="19434" y="95711"/>
                    <a:pt x="14748" y="93441"/>
                    <a:pt x="11024" y="90609"/>
                  </a:cubicBezTo>
                  <a:cubicBezTo>
                    <a:pt x="7352" y="87770"/>
                    <a:pt x="4511" y="84471"/>
                    <a:pt x="2633" y="80832"/>
                  </a:cubicBezTo>
                  <a:cubicBezTo>
                    <a:pt x="761" y="77227"/>
                    <a:pt x="-199" y="73333"/>
                    <a:pt x="-199" y="69268"/>
                  </a:cubicBezTo>
                  <a:cubicBezTo>
                    <a:pt x="-199" y="62092"/>
                    <a:pt x="1629" y="56243"/>
                    <a:pt x="5225" y="51881"/>
                  </a:cubicBezTo>
                  <a:cubicBezTo>
                    <a:pt x="8856" y="47485"/>
                    <a:pt x="14408" y="44101"/>
                    <a:pt x="21728" y="41831"/>
                  </a:cubicBezTo>
                  <a:cubicBezTo>
                    <a:pt x="24382" y="40981"/>
                    <a:pt x="27477" y="40216"/>
                    <a:pt x="30947" y="39578"/>
                  </a:cubicBezTo>
                  <a:lnTo>
                    <a:pt x="39832" y="37690"/>
                  </a:lnTo>
                  <a:cubicBezTo>
                    <a:pt x="44439" y="36576"/>
                    <a:pt x="47509" y="35386"/>
                    <a:pt x="49217" y="34077"/>
                  </a:cubicBezTo>
                  <a:cubicBezTo>
                    <a:pt x="51139" y="32580"/>
                    <a:pt x="52116" y="30438"/>
                    <a:pt x="52116" y="27649"/>
                  </a:cubicBezTo>
                  <a:cubicBezTo>
                    <a:pt x="52116" y="25166"/>
                    <a:pt x="51080" y="21765"/>
                    <a:pt x="46183" y="19767"/>
                  </a:cubicBezTo>
                  <a:cubicBezTo>
                    <a:pt x="42722" y="18339"/>
                    <a:pt x="38691" y="17641"/>
                    <a:pt x="34194" y="17641"/>
                  </a:cubicBezTo>
                  <a:cubicBezTo>
                    <a:pt x="29882" y="17641"/>
                    <a:pt x="25818" y="18126"/>
                    <a:pt x="22146" y="19129"/>
                  </a:cubicBezTo>
                  <a:cubicBezTo>
                    <a:pt x="18490" y="20107"/>
                    <a:pt x="15157" y="21298"/>
                    <a:pt x="12249" y="22675"/>
                  </a:cubicBezTo>
                  <a:cubicBezTo>
                    <a:pt x="8891" y="24146"/>
                    <a:pt x="6179" y="25608"/>
                    <a:pt x="4230" y="26994"/>
                  </a:cubicBezTo>
                  <a:cubicBezTo>
                    <a:pt x="4230" y="26994"/>
                    <a:pt x="430" y="29800"/>
                    <a:pt x="-319" y="30353"/>
                  </a:cubicBezTo>
                  <a:cubicBezTo>
                    <a:pt x="-427" y="30353"/>
                    <a:pt x="-506" y="30353"/>
                    <a:pt x="-676" y="30353"/>
                  </a:cubicBezTo>
                  <a:cubicBezTo>
                    <a:pt x="-676" y="27606"/>
                    <a:pt x="-676" y="9182"/>
                    <a:pt x="-676" y="7311"/>
                  </a:cubicBezTo>
                  <a:cubicBezTo>
                    <a:pt x="3271" y="5440"/>
                    <a:pt x="8133" y="3765"/>
                    <a:pt x="14008" y="2320"/>
                  </a:cubicBezTo>
                  <a:cubicBezTo>
                    <a:pt x="20292" y="806"/>
                    <a:pt x="27053" y="16"/>
                    <a:pt x="34100" y="16"/>
                  </a:cubicBezTo>
                  <a:cubicBezTo>
                    <a:pt x="41812" y="16"/>
                    <a:pt x="48512" y="849"/>
                    <a:pt x="54021" y="2481"/>
                  </a:cubicBezTo>
                  <a:cubicBezTo>
                    <a:pt x="59489" y="4097"/>
                    <a:pt x="64293" y="6418"/>
                    <a:pt x="68321" y="9368"/>
                  </a:cubicBezTo>
                  <a:cubicBezTo>
                    <a:pt x="72063" y="12047"/>
                    <a:pt x="74971" y="15405"/>
                    <a:pt x="76995" y="19299"/>
                  </a:cubicBezTo>
                  <a:cubicBezTo>
                    <a:pt x="79026" y="23194"/>
                    <a:pt x="80047" y="27360"/>
                    <a:pt x="80047" y="31645"/>
                  </a:cubicBezTo>
                  <a:cubicBezTo>
                    <a:pt x="80047" y="38473"/>
                    <a:pt x="78347" y="43999"/>
                    <a:pt x="74989" y="48055"/>
                  </a:cubicBezTo>
                  <a:cubicBezTo>
                    <a:pt x="71571" y="52179"/>
                    <a:pt x="66452" y="55375"/>
                    <a:pt x="59770" y="57535"/>
                  </a:cubicBezTo>
                  <a:cubicBezTo>
                    <a:pt x="56683" y="58564"/>
                    <a:pt x="53477" y="59371"/>
                    <a:pt x="50186" y="59958"/>
                  </a:cubicBezTo>
                  <a:lnTo>
                    <a:pt x="41081" y="61854"/>
                  </a:lnTo>
                  <a:cubicBezTo>
                    <a:pt x="35733" y="63147"/>
                    <a:pt x="32290" y="64465"/>
                    <a:pt x="30572" y="65936"/>
                  </a:cubicBezTo>
                  <a:cubicBezTo>
                    <a:pt x="28692" y="67534"/>
                    <a:pt x="27732" y="69702"/>
                    <a:pt x="27732" y="72397"/>
                  </a:cubicBezTo>
                  <a:cubicBezTo>
                    <a:pt x="27732" y="75560"/>
                    <a:pt x="29569" y="78069"/>
                    <a:pt x="33208" y="79880"/>
                  </a:cubicBezTo>
                  <a:cubicBezTo>
                    <a:pt x="36456" y="81512"/>
                    <a:pt x="40469" y="82328"/>
                    <a:pt x="45103" y="82328"/>
                  </a:cubicBezTo>
                  <a:cubicBezTo>
                    <a:pt x="48512" y="82328"/>
                    <a:pt x="51905" y="81946"/>
                    <a:pt x="55177" y="81155"/>
                  </a:cubicBezTo>
                  <a:cubicBezTo>
                    <a:pt x="58427" y="80364"/>
                    <a:pt x="61411" y="79369"/>
                    <a:pt x="64038" y="78179"/>
                  </a:cubicBezTo>
                  <a:cubicBezTo>
                    <a:pt x="66247" y="77159"/>
                    <a:pt x="68526" y="75943"/>
                    <a:pt x="70823" y="74565"/>
                  </a:cubicBezTo>
                  <a:cubicBezTo>
                    <a:pt x="70823" y="74565"/>
                    <a:pt x="74137" y="72372"/>
                    <a:pt x="75413" y="71530"/>
                  </a:cubicBezTo>
                  <a:cubicBezTo>
                    <a:pt x="75507" y="71530"/>
                    <a:pt x="75591" y="71530"/>
                    <a:pt x="75729" y="71530"/>
                  </a:cubicBezTo>
                  <a:cubicBezTo>
                    <a:pt x="75729" y="74251"/>
                    <a:pt x="75729" y="91630"/>
                    <a:pt x="75729" y="93502"/>
                  </a:cubicBezTo>
                  <a:cubicBezTo>
                    <a:pt x="72039" y="95210"/>
                    <a:pt x="67625" y="96688"/>
                    <a:pt x="62423" y="97948"/>
                  </a:cubicBezTo>
                  <a:cubicBezTo>
                    <a:pt x="56809" y="99265"/>
                    <a:pt x="50569" y="99944"/>
                    <a:pt x="43860" y="99944"/>
                  </a:cubicBezTo>
                  <a:cubicBezTo>
                    <a:pt x="36863" y="99944"/>
                    <a:pt x="30496" y="99095"/>
                    <a:pt x="24935" y="97396"/>
                  </a:cubicBezTo>
                </a:path>
              </a:pathLst>
            </a:custGeom>
            <a:solidFill>
              <a:srgbClr val="231F20"/>
            </a:solidFill>
            <a:ln w="2176" cap="flat">
              <a:noFill/>
              <a:prstDash val="solid"/>
              <a:miter/>
            </a:ln>
          </p:spPr>
          <p:txBody>
            <a:bodyPr rtlCol="0" anchor="ctr"/>
            <a:lstStyle/>
            <a:p>
              <a:endParaRPr lang="en-GB" sz="5261" dirty="0"/>
            </a:p>
          </p:txBody>
        </p:sp>
        <p:sp>
          <p:nvSpPr>
            <p:cNvPr id="77" name="Freeform: Shape 73">
              <a:extLst>
                <a:ext uri="{FF2B5EF4-FFF2-40B4-BE49-F238E27FC236}">
                  <a16:creationId xmlns:a16="http://schemas.microsoft.com/office/drawing/2014/main" id="{B4FC51A8-8E9A-7D93-003B-47AC3DA242D2}"/>
                </a:ext>
              </a:extLst>
            </p:cNvPr>
            <p:cNvSpPr/>
            <p:nvPr/>
          </p:nvSpPr>
          <p:spPr>
            <a:xfrm flipV="1">
              <a:off x="11646569" y="4360260"/>
              <a:ext cx="28881" cy="132323"/>
            </a:xfrm>
            <a:custGeom>
              <a:avLst/>
              <a:gdLst>
                <a:gd name="connsiteX0" fmla="*/ -706 w 28881"/>
                <a:gd name="connsiteY0" fmla="*/ 132329 h 132323"/>
                <a:gd name="connsiteX1" fmla="*/ -706 w 28881"/>
                <a:gd name="connsiteY1" fmla="*/ 111839 h 132323"/>
                <a:gd name="connsiteX2" fmla="*/ 28175 w 28881"/>
                <a:gd name="connsiteY2" fmla="*/ 111839 h 132323"/>
                <a:gd name="connsiteX3" fmla="*/ 28175 w 28881"/>
                <a:gd name="connsiteY3" fmla="*/ 132329 h 132323"/>
                <a:gd name="connsiteX4" fmla="*/ -706 w 28881"/>
                <a:gd name="connsiteY4" fmla="*/ 132329 h 132323"/>
                <a:gd name="connsiteX5" fmla="*/ 245 w 28881"/>
                <a:gd name="connsiteY5" fmla="*/ 94665 h 132323"/>
                <a:gd name="connsiteX6" fmla="*/ 245 w 28881"/>
                <a:gd name="connsiteY6" fmla="*/ 6 h 132323"/>
                <a:gd name="connsiteX7" fmla="*/ 27453 w 28881"/>
                <a:gd name="connsiteY7" fmla="*/ 6 h 132323"/>
                <a:gd name="connsiteX8" fmla="*/ 27453 w 28881"/>
                <a:gd name="connsiteY8" fmla="*/ 94665 h 132323"/>
                <a:gd name="connsiteX9" fmla="*/ 245 w 28881"/>
                <a:gd name="connsiteY9" fmla="*/ 94665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81" h="132323">
                  <a:moveTo>
                    <a:pt x="-706" y="132329"/>
                  </a:moveTo>
                  <a:cubicBezTo>
                    <a:pt x="-706" y="129711"/>
                    <a:pt x="-706" y="114448"/>
                    <a:pt x="-706" y="111839"/>
                  </a:cubicBezTo>
                  <a:cubicBezTo>
                    <a:pt x="2073" y="111839"/>
                    <a:pt x="25387" y="111839"/>
                    <a:pt x="28175" y="111839"/>
                  </a:cubicBezTo>
                  <a:cubicBezTo>
                    <a:pt x="28175" y="114448"/>
                    <a:pt x="28175" y="129711"/>
                    <a:pt x="28175" y="132329"/>
                  </a:cubicBezTo>
                  <a:cubicBezTo>
                    <a:pt x="25387" y="132329"/>
                    <a:pt x="2073" y="132329"/>
                    <a:pt x="-706" y="132329"/>
                  </a:cubicBezTo>
                  <a:close/>
                  <a:moveTo>
                    <a:pt x="245" y="94665"/>
                  </a:moveTo>
                  <a:cubicBezTo>
                    <a:pt x="245" y="91561"/>
                    <a:pt x="245" y="3118"/>
                    <a:pt x="245" y="6"/>
                  </a:cubicBezTo>
                  <a:cubicBezTo>
                    <a:pt x="3009" y="6"/>
                    <a:pt x="24699" y="6"/>
                    <a:pt x="27453" y="6"/>
                  </a:cubicBezTo>
                  <a:cubicBezTo>
                    <a:pt x="27453" y="3118"/>
                    <a:pt x="27453" y="91561"/>
                    <a:pt x="27453" y="94665"/>
                  </a:cubicBezTo>
                  <a:cubicBezTo>
                    <a:pt x="24699" y="94665"/>
                    <a:pt x="3009" y="94665"/>
                    <a:pt x="245" y="94665"/>
                  </a:cubicBezTo>
                </a:path>
              </a:pathLst>
            </a:custGeom>
            <a:solidFill>
              <a:srgbClr val="231F20"/>
            </a:solidFill>
            <a:ln w="2176" cap="flat">
              <a:noFill/>
              <a:prstDash val="solid"/>
              <a:miter/>
            </a:ln>
          </p:spPr>
          <p:txBody>
            <a:bodyPr rtlCol="0" anchor="ctr"/>
            <a:lstStyle/>
            <a:p>
              <a:endParaRPr lang="en-GB" sz="5261" dirty="0"/>
            </a:p>
          </p:txBody>
        </p:sp>
        <p:sp>
          <p:nvSpPr>
            <p:cNvPr id="78" name="Freeform: Shape 74">
              <a:extLst>
                <a:ext uri="{FF2B5EF4-FFF2-40B4-BE49-F238E27FC236}">
                  <a16:creationId xmlns:a16="http://schemas.microsoft.com/office/drawing/2014/main" id="{D468AF2A-4203-3D0F-A09B-5CAA97BDDE04}"/>
                </a:ext>
              </a:extLst>
            </p:cNvPr>
            <p:cNvSpPr/>
            <p:nvPr/>
          </p:nvSpPr>
          <p:spPr>
            <a:xfrm flipV="1">
              <a:off x="11696334" y="4369868"/>
              <a:ext cx="68479" cy="124629"/>
            </a:xfrm>
            <a:custGeom>
              <a:avLst/>
              <a:gdLst>
                <a:gd name="connsiteX0" fmla="*/ 11033 w 68479"/>
                <a:gd name="connsiteY0" fmla="*/ 124638 h 124629"/>
                <a:gd name="connsiteX1" fmla="*/ 11033 w 68479"/>
                <a:gd name="connsiteY1" fmla="*/ 96581 h 124629"/>
                <a:gd name="connsiteX2" fmla="*/ -734 w 68479"/>
                <a:gd name="connsiteY2" fmla="*/ 96581 h 124629"/>
                <a:gd name="connsiteX3" fmla="*/ -734 w 68479"/>
                <a:gd name="connsiteY3" fmla="*/ 78495 h 124629"/>
                <a:gd name="connsiteX4" fmla="*/ 11033 w 68479"/>
                <a:gd name="connsiteY4" fmla="*/ 78495 h 124629"/>
                <a:gd name="connsiteX5" fmla="*/ 11033 w 68479"/>
                <a:gd name="connsiteY5" fmla="*/ 31128 h 124629"/>
                <a:gd name="connsiteX6" fmla="*/ 18984 w 68479"/>
                <a:gd name="connsiteY6" fmla="*/ 7262 h 124629"/>
                <a:gd name="connsiteX7" fmla="*/ 45112 w 68479"/>
                <a:gd name="connsiteY7" fmla="*/ 9 h 124629"/>
                <a:gd name="connsiteX8" fmla="*/ 58605 w 68479"/>
                <a:gd name="connsiteY8" fmla="*/ 732 h 124629"/>
                <a:gd name="connsiteX9" fmla="*/ 67745 w 68479"/>
                <a:gd name="connsiteY9" fmla="*/ 2500 h 124629"/>
                <a:gd name="connsiteX10" fmla="*/ 67745 w 68479"/>
                <a:gd name="connsiteY10" fmla="*/ 20993 h 124629"/>
                <a:gd name="connsiteX11" fmla="*/ 67066 w 68479"/>
                <a:gd name="connsiteY11" fmla="*/ 20993 h 124629"/>
                <a:gd name="connsiteX12" fmla="*/ 61607 w 68479"/>
                <a:gd name="connsiteY12" fmla="*/ 19165 h 124629"/>
                <a:gd name="connsiteX13" fmla="*/ 54761 w 68479"/>
                <a:gd name="connsiteY13" fmla="*/ 18102 h 124629"/>
                <a:gd name="connsiteX14" fmla="*/ 44873 w 68479"/>
                <a:gd name="connsiteY14" fmla="*/ 20100 h 124629"/>
                <a:gd name="connsiteX15" fmla="*/ 39841 w 68479"/>
                <a:gd name="connsiteY15" fmla="*/ 25755 h 124629"/>
                <a:gd name="connsiteX16" fmla="*/ 38326 w 68479"/>
                <a:gd name="connsiteY16" fmla="*/ 33194 h 124629"/>
                <a:gd name="connsiteX17" fmla="*/ 38241 w 68479"/>
                <a:gd name="connsiteY17" fmla="*/ 42207 h 124629"/>
                <a:gd name="connsiteX18" fmla="*/ 38241 w 68479"/>
                <a:gd name="connsiteY18" fmla="*/ 78495 h 124629"/>
                <a:gd name="connsiteX19" fmla="*/ 67745 w 68479"/>
                <a:gd name="connsiteY19" fmla="*/ 78495 h 124629"/>
                <a:gd name="connsiteX20" fmla="*/ 67745 w 68479"/>
                <a:gd name="connsiteY20" fmla="*/ 96581 h 124629"/>
                <a:gd name="connsiteX21" fmla="*/ 38241 w 68479"/>
                <a:gd name="connsiteY21" fmla="*/ 96581 h 124629"/>
                <a:gd name="connsiteX22" fmla="*/ 38241 w 68479"/>
                <a:gd name="connsiteY22" fmla="*/ 124638 h 124629"/>
                <a:gd name="connsiteX23" fmla="*/ 11033 w 68479"/>
                <a:gd name="connsiteY23" fmla="*/ 124638 h 1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79" h="124629">
                  <a:moveTo>
                    <a:pt x="11033" y="124638"/>
                  </a:moveTo>
                  <a:cubicBezTo>
                    <a:pt x="11033" y="121747"/>
                    <a:pt x="11033" y="96581"/>
                    <a:pt x="11033" y="96581"/>
                  </a:cubicBezTo>
                  <a:cubicBezTo>
                    <a:pt x="11033" y="96581"/>
                    <a:pt x="1689" y="96581"/>
                    <a:pt x="-734" y="96581"/>
                  </a:cubicBezTo>
                  <a:cubicBezTo>
                    <a:pt x="-734" y="94030"/>
                    <a:pt x="-734" y="81046"/>
                    <a:pt x="-734" y="78495"/>
                  </a:cubicBezTo>
                  <a:cubicBezTo>
                    <a:pt x="1689" y="78495"/>
                    <a:pt x="11033" y="78495"/>
                    <a:pt x="11033" y="78495"/>
                  </a:cubicBezTo>
                  <a:lnTo>
                    <a:pt x="11033" y="31128"/>
                  </a:lnTo>
                  <a:cubicBezTo>
                    <a:pt x="11033" y="20058"/>
                    <a:pt x="13712" y="12023"/>
                    <a:pt x="18984" y="7262"/>
                  </a:cubicBezTo>
                  <a:cubicBezTo>
                    <a:pt x="24341" y="2458"/>
                    <a:pt x="33124" y="9"/>
                    <a:pt x="45112" y="9"/>
                  </a:cubicBezTo>
                  <a:cubicBezTo>
                    <a:pt x="50399" y="9"/>
                    <a:pt x="54949" y="264"/>
                    <a:pt x="58605" y="732"/>
                  </a:cubicBezTo>
                  <a:cubicBezTo>
                    <a:pt x="61818" y="1157"/>
                    <a:pt x="64855" y="1795"/>
                    <a:pt x="67745" y="2500"/>
                  </a:cubicBezTo>
                  <a:cubicBezTo>
                    <a:pt x="67745" y="4668"/>
                    <a:pt x="67745" y="18383"/>
                    <a:pt x="67745" y="20993"/>
                  </a:cubicBezTo>
                  <a:cubicBezTo>
                    <a:pt x="67432" y="20993"/>
                    <a:pt x="67192" y="20993"/>
                    <a:pt x="67066" y="20993"/>
                  </a:cubicBezTo>
                  <a:cubicBezTo>
                    <a:pt x="65858" y="20415"/>
                    <a:pt x="64132" y="19828"/>
                    <a:pt x="61607" y="19165"/>
                  </a:cubicBezTo>
                  <a:cubicBezTo>
                    <a:pt x="58775" y="18468"/>
                    <a:pt x="56548" y="18102"/>
                    <a:pt x="54761" y="18102"/>
                  </a:cubicBezTo>
                  <a:cubicBezTo>
                    <a:pt x="50443" y="18102"/>
                    <a:pt x="47211" y="18757"/>
                    <a:pt x="44873" y="20100"/>
                  </a:cubicBezTo>
                  <a:cubicBezTo>
                    <a:pt x="42492" y="21478"/>
                    <a:pt x="40792" y="23374"/>
                    <a:pt x="39841" y="25755"/>
                  </a:cubicBezTo>
                  <a:cubicBezTo>
                    <a:pt x="38896" y="27923"/>
                    <a:pt x="38395" y="30431"/>
                    <a:pt x="38326" y="33194"/>
                  </a:cubicBezTo>
                  <a:lnTo>
                    <a:pt x="38241" y="42207"/>
                  </a:lnTo>
                  <a:lnTo>
                    <a:pt x="38241" y="78495"/>
                  </a:lnTo>
                  <a:cubicBezTo>
                    <a:pt x="38241" y="78495"/>
                    <a:pt x="64828" y="78495"/>
                    <a:pt x="67745" y="78495"/>
                  </a:cubicBezTo>
                  <a:cubicBezTo>
                    <a:pt x="67745" y="81046"/>
                    <a:pt x="67745" y="94030"/>
                    <a:pt x="67745" y="96581"/>
                  </a:cubicBezTo>
                  <a:cubicBezTo>
                    <a:pt x="64828" y="96581"/>
                    <a:pt x="38241" y="96581"/>
                    <a:pt x="38241" y="96581"/>
                  </a:cubicBezTo>
                  <a:cubicBezTo>
                    <a:pt x="38241" y="96581"/>
                    <a:pt x="38241" y="121747"/>
                    <a:pt x="38241" y="124638"/>
                  </a:cubicBezTo>
                  <a:cubicBezTo>
                    <a:pt x="35479" y="124638"/>
                    <a:pt x="13797" y="124638"/>
                    <a:pt x="11033" y="124638"/>
                  </a:cubicBezTo>
                </a:path>
              </a:pathLst>
            </a:custGeom>
            <a:solidFill>
              <a:srgbClr val="231F20"/>
            </a:solidFill>
            <a:ln w="2176" cap="flat">
              <a:noFill/>
              <a:prstDash val="solid"/>
              <a:miter/>
            </a:ln>
          </p:spPr>
          <p:txBody>
            <a:bodyPr rtlCol="0" anchor="ctr"/>
            <a:lstStyle/>
            <a:p>
              <a:endParaRPr lang="en-GB" sz="5261" dirty="0"/>
            </a:p>
          </p:txBody>
        </p:sp>
        <p:sp>
          <p:nvSpPr>
            <p:cNvPr id="79" name="Freeform: Shape 75">
              <a:extLst>
                <a:ext uri="{FF2B5EF4-FFF2-40B4-BE49-F238E27FC236}">
                  <a16:creationId xmlns:a16="http://schemas.microsoft.com/office/drawing/2014/main" id="{87EE1E97-ABB8-852B-BF39-62F50B446366}"/>
                </a:ext>
              </a:extLst>
            </p:cNvPr>
            <p:cNvSpPr/>
            <p:nvPr/>
          </p:nvSpPr>
          <p:spPr>
            <a:xfrm flipV="1">
              <a:off x="11775357" y="4397925"/>
              <a:ext cx="98501" cy="130641"/>
            </a:xfrm>
            <a:custGeom>
              <a:avLst/>
              <a:gdLst>
                <a:gd name="connsiteX0" fmla="*/ 69799 w 98501"/>
                <a:gd name="connsiteY0" fmla="*/ 130667 h 130641"/>
                <a:gd name="connsiteX1" fmla="*/ 49478 w 98501"/>
                <a:gd name="connsiteY1" fmla="*/ 65639 h 130641"/>
                <a:gd name="connsiteX2" fmla="*/ 27736 w 98501"/>
                <a:gd name="connsiteY2" fmla="*/ 130667 h 130641"/>
                <a:gd name="connsiteX3" fmla="*/ -772 w 98501"/>
                <a:gd name="connsiteY3" fmla="*/ 130667 h 130641"/>
                <a:gd name="connsiteX4" fmla="*/ 34470 w 98501"/>
                <a:gd name="connsiteY4" fmla="*/ 36756 h 130641"/>
                <a:gd name="connsiteX5" fmla="*/ 20228 w 98501"/>
                <a:gd name="connsiteY5" fmla="*/ 25 h 130641"/>
                <a:gd name="connsiteX6" fmla="*/ 49546 w 98501"/>
                <a:gd name="connsiteY6" fmla="*/ 25 h 130641"/>
                <a:gd name="connsiteX7" fmla="*/ 97730 w 98501"/>
                <a:gd name="connsiteY7" fmla="*/ 130667 h 130641"/>
                <a:gd name="connsiteX8" fmla="*/ 69799 w 98501"/>
                <a:gd name="connsiteY8" fmla="*/ 130667 h 1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1" h="130641">
                  <a:moveTo>
                    <a:pt x="69799" y="130667"/>
                  </a:moveTo>
                  <a:cubicBezTo>
                    <a:pt x="69118" y="128455"/>
                    <a:pt x="49478" y="65639"/>
                    <a:pt x="49478" y="65639"/>
                  </a:cubicBezTo>
                  <a:cubicBezTo>
                    <a:pt x="49478" y="65639"/>
                    <a:pt x="28458" y="128514"/>
                    <a:pt x="27736" y="130667"/>
                  </a:cubicBezTo>
                  <a:cubicBezTo>
                    <a:pt x="25714" y="130667"/>
                    <a:pt x="3122" y="130667"/>
                    <a:pt x="-772" y="130667"/>
                  </a:cubicBezTo>
                  <a:cubicBezTo>
                    <a:pt x="800" y="126457"/>
                    <a:pt x="34470" y="36756"/>
                    <a:pt x="34470" y="36756"/>
                  </a:cubicBezTo>
                  <a:cubicBezTo>
                    <a:pt x="34470" y="36756"/>
                    <a:pt x="21759" y="3979"/>
                    <a:pt x="20228" y="25"/>
                  </a:cubicBezTo>
                  <a:cubicBezTo>
                    <a:pt x="24183" y="25"/>
                    <a:pt x="47591" y="25"/>
                    <a:pt x="49546" y="25"/>
                  </a:cubicBezTo>
                  <a:cubicBezTo>
                    <a:pt x="50312" y="2083"/>
                    <a:pt x="96156" y="126431"/>
                    <a:pt x="97730" y="130667"/>
                  </a:cubicBezTo>
                  <a:cubicBezTo>
                    <a:pt x="93860" y="130667"/>
                    <a:pt x="71839" y="130667"/>
                    <a:pt x="69799" y="130667"/>
                  </a:cubicBezTo>
                </a:path>
              </a:pathLst>
            </a:custGeom>
            <a:solidFill>
              <a:srgbClr val="231F20"/>
            </a:solidFill>
            <a:ln w="2176" cap="flat">
              <a:noFill/>
              <a:prstDash val="solid"/>
              <a:miter/>
            </a:ln>
          </p:spPr>
          <p:txBody>
            <a:bodyPr rtlCol="0" anchor="ctr"/>
            <a:lstStyle/>
            <a:p>
              <a:endParaRPr lang="en-GB" sz="5261" dirty="0"/>
            </a:p>
          </p:txBody>
        </p:sp>
        <p:sp>
          <p:nvSpPr>
            <p:cNvPr id="80" name="Freeform: Shape 76">
              <a:extLst>
                <a:ext uri="{FF2B5EF4-FFF2-40B4-BE49-F238E27FC236}">
                  <a16:creationId xmlns:a16="http://schemas.microsoft.com/office/drawing/2014/main" id="{E2E9721A-974A-78C3-DBB6-9441E5BB0503}"/>
                </a:ext>
              </a:extLst>
            </p:cNvPr>
            <p:cNvSpPr/>
            <p:nvPr/>
          </p:nvSpPr>
          <p:spPr>
            <a:xfrm flipV="1">
              <a:off x="11932651" y="4394823"/>
              <a:ext cx="97737" cy="100864"/>
            </a:xfrm>
            <a:custGeom>
              <a:avLst/>
              <a:gdLst>
                <a:gd name="connsiteX0" fmla="*/ 11980 w 97737"/>
                <a:gd name="connsiteY0" fmla="*/ 87549 h 100864"/>
                <a:gd name="connsiteX1" fmla="*/ 11980 w 97737"/>
                <a:gd name="connsiteY1" fmla="*/ 87549 h 100864"/>
                <a:gd name="connsiteX2" fmla="*/ -834 w 97737"/>
                <a:gd name="connsiteY2" fmla="*/ 50401 h 100864"/>
                <a:gd name="connsiteX3" fmla="*/ 11980 w 97737"/>
                <a:gd name="connsiteY3" fmla="*/ 13433 h 100864"/>
                <a:gd name="connsiteX4" fmla="*/ 48040 w 97737"/>
                <a:gd name="connsiteY4" fmla="*/ 16 h 100864"/>
                <a:gd name="connsiteX5" fmla="*/ 84166 w 97737"/>
                <a:gd name="connsiteY5" fmla="*/ 13433 h 100864"/>
                <a:gd name="connsiteX6" fmla="*/ 96903 w 97737"/>
                <a:gd name="connsiteY6" fmla="*/ 50401 h 100864"/>
                <a:gd name="connsiteX7" fmla="*/ 84133 w 97737"/>
                <a:gd name="connsiteY7" fmla="*/ 87464 h 100864"/>
                <a:gd name="connsiteX8" fmla="*/ 48040 w 97737"/>
                <a:gd name="connsiteY8" fmla="*/ 100880 h 100864"/>
                <a:gd name="connsiteX9" fmla="*/ 11980 w 97737"/>
                <a:gd name="connsiteY9" fmla="*/ 87549 h 100864"/>
                <a:gd name="connsiteX10" fmla="*/ 32734 w 97737"/>
                <a:gd name="connsiteY10" fmla="*/ 25829 h 100864"/>
                <a:gd name="connsiteX11" fmla="*/ 28629 w 97737"/>
                <a:gd name="connsiteY11" fmla="*/ 35242 h 100864"/>
                <a:gd name="connsiteX12" fmla="*/ 27097 w 97737"/>
                <a:gd name="connsiteY12" fmla="*/ 50231 h 100864"/>
                <a:gd name="connsiteX13" fmla="*/ 28714 w 97737"/>
                <a:gd name="connsiteY13" fmla="*/ 65612 h 100864"/>
                <a:gd name="connsiteX14" fmla="*/ 33193 w 97737"/>
                <a:gd name="connsiteY14" fmla="*/ 75560 h 100864"/>
                <a:gd name="connsiteX15" fmla="*/ 40021 w 97737"/>
                <a:gd name="connsiteY15" fmla="*/ 80942 h 100864"/>
                <a:gd name="connsiteX16" fmla="*/ 48040 w 97737"/>
                <a:gd name="connsiteY16" fmla="*/ 82328 h 100864"/>
                <a:gd name="connsiteX17" fmla="*/ 56457 w 97737"/>
                <a:gd name="connsiteY17" fmla="*/ 80747 h 100864"/>
                <a:gd name="connsiteX18" fmla="*/ 63259 w 97737"/>
                <a:gd name="connsiteY18" fmla="*/ 75093 h 100864"/>
                <a:gd name="connsiteX19" fmla="*/ 67484 w 97737"/>
                <a:gd name="connsiteY19" fmla="*/ 65196 h 100864"/>
                <a:gd name="connsiteX20" fmla="*/ 68973 w 97737"/>
                <a:gd name="connsiteY20" fmla="*/ 50231 h 100864"/>
                <a:gd name="connsiteX21" fmla="*/ 67528 w 97737"/>
                <a:gd name="connsiteY21" fmla="*/ 35156 h 100864"/>
                <a:gd name="connsiteX22" fmla="*/ 63174 w 97737"/>
                <a:gd name="connsiteY22" fmla="*/ 25566 h 100864"/>
                <a:gd name="connsiteX23" fmla="*/ 56387 w 97737"/>
                <a:gd name="connsiteY23" fmla="*/ 20277 h 100864"/>
                <a:gd name="connsiteX24" fmla="*/ 48312 w 97737"/>
                <a:gd name="connsiteY24" fmla="*/ 18577 h 100864"/>
                <a:gd name="connsiteX25" fmla="*/ 39536 w 97737"/>
                <a:gd name="connsiteY25" fmla="*/ 20303 h 100864"/>
                <a:gd name="connsiteX26" fmla="*/ 32734 w 97737"/>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37" h="100864">
                  <a:moveTo>
                    <a:pt x="11980" y="87549"/>
                  </a:moveTo>
                  <a:lnTo>
                    <a:pt x="11980" y="87549"/>
                  </a:lnTo>
                  <a:cubicBezTo>
                    <a:pt x="3460" y="78689"/>
                    <a:pt x="-834" y="66190"/>
                    <a:pt x="-834" y="50401"/>
                  </a:cubicBezTo>
                  <a:cubicBezTo>
                    <a:pt x="-834" y="34799"/>
                    <a:pt x="3460" y="22360"/>
                    <a:pt x="11980" y="13433"/>
                  </a:cubicBezTo>
                  <a:cubicBezTo>
                    <a:pt x="20467" y="4530"/>
                    <a:pt x="32608" y="16"/>
                    <a:pt x="48040" y="16"/>
                  </a:cubicBezTo>
                  <a:cubicBezTo>
                    <a:pt x="63573" y="16"/>
                    <a:pt x="75731" y="4530"/>
                    <a:pt x="84166" y="13433"/>
                  </a:cubicBezTo>
                  <a:cubicBezTo>
                    <a:pt x="92635" y="22360"/>
                    <a:pt x="96903" y="34799"/>
                    <a:pt x="96903" y="50401"/>
                  </a:cubicBezTo>
                  <a:cubicBezTo>
                    <a:pt x="96903" y="66088"/>
                    <a:pt x="92609" y="78536"/>
                    <a:pt x="84133" y="87464"/>
                  </a:cubicBezTo>
                  <a:cubicBezTo>
                    <a:pt x="75673" y="96374"/>
                    <a:pt x="63531" y="100880"/>
                    <a:pt x="48040" y="100880"/>
                  </a:cubicBezTo>
                  <a:cubicBezTo>
                    <a:pt x="32608" y="100880"/>
                    <a:pt x="20467" y="96400"/>
                    <a:pt x="11980" y="87549"/>
                  </a:cubicBezTo>
                  <a:close/>
                  <a:moveTo>
                    <a:pt x="32734" y="25829"/>
                  </a:moveTo>
                  <a:cubicBezTo>
                    <a:pt x="31052" y="28201"/>
                    <a:pt x="29665" y="31356"/>
                    <a:pt x="28629" y="35242"/>
                  </a:cubicBezTo>
                  <a:cubicBezTo>
                    <a:pt x="27608" y="39068"/>
                    <a:pt x="27097" y="44101"/>
                    <a:pt x="27097" y="50231"/>
                  </a:cubicBezTo>
                  <a:cubicBezTo>
                    <a:pt x="27097" y="56370"/>
                    <a:pt x="27649" y="61531"/>
                    <a:pt x="28714" y="65612"/>
                  </a:cubicBezTo>
                  <a:cubicBezTo>
                    <a:pt x="29817" y="69779"/>
                    <a:pt x="31332" y="73120"/>
                    <a:pt x="33193" y="75560"/>
                  </a:cubicBezTo>
                  <a:cubicBezTo>
                    <a:pt x="35244" y="78179"/>
                    <a:pt x="37538" y="79982"/>
                    <a:pt x="40021" y="80942"/>
                  </a:cubicBezTo>
                  <a:cubicBezTo>
                    <a:pt x="42403" y="81852"/>
                    <a:pt x="45123" y="82328"/>
                    <a:pt x="48040" y="82328"/>
                  </a:cubicBezTo>
                  <a:cubicBezTo>
                    <a:pt x="51159" y="82328"/>
                    <a:pt x="53991" y="81793"/>
                    <a:pt x="56457" y="80747"/>
                  </a:cubicBezTo>
                  <a:cubicBezTo>
                    <a:pt x="58982" y="79667"/>
                    <a:pt x="61278" y="77771"/>
                    <a:pt x="63259" y="75093"/>
                  </a:cubicBezTo>
                  <a:cubicBezTo>
                    <a:pt x="65061" y="72584"/>
                    <a:pt x="66481" y="69251"/>
                    <a:pt x="67484" y="65196"/>
                  </a:cubicBezTo>
                  <a:cubicBezTo>
                    <a:pt x="68479" y="61199"/>
                    <a:pt x="68973" y="56157"/>
                    <a:pt x="68973" y="50231"/>
                  </a:cubicBezTo>
                  <a:cubicBezTo>
                    <a:pt x="68973" y="43888"/>
                    <a:pt x="68505" y="38813"/>
                    <a:pt x="67528" y="35156"/>
                  </a:cubicBezTo>
                  <a:cubicBezTo>
                    <a:pt x="66548" y="31441"/>
                    <a:pt x="65088" y="28227"/>
                    <a:pt x="63174" y="25566"/>
                  </a:cubicBezTo>
                  <a:cubicBezTo>
                    <a:pt x="61490" y="23227"/>
                    <a:pt x="59195" y="21442"/>
                    <a:pt x="56387" y="20277"/>
                  </a:cubicBezTo>
                  <a:cubicBezTo>
                    <a:pt x="53667" y="19146"/>
                    <a:pt x="50946" y="18577"/>
                    <a:pt x="48312" y="18577"/>
                  </a:cubicBezTo>
                  <a:cubicBezTo>
                    <a:pt x="45123" y="18577"/>
                    <a:pt x="42172" y="19146"/>
                    <a:pt x="39536" y="20303"/>
                  </a:cubicBezTo>
                  <a:cubicBezTo>
                    <a:pt x="36815" y="21442"/>
                    <a:pt x="34521" y="23312"/>
                    <a:pt x="32734" y="25829"/>
                  </a:cubicBezTo>
                </a:path>
              </a:pathLst>
            </a:custGeom>
            <a:solidFill>
              <a:srgbClr val="231F20"/>
            </a:solidFill>
            <a:ln w="2176" cap="flat">
              <a:noFill/>
              <a:prstDash val="solid"/>
              <a:miter/>
            </a:ln>
          </p:spPr>
          <p:txBody>
            <a:bodyPr rtlCol="0" anchor="ctr"/>
            <a:lstStyle/>
            <a:p>
              <a:endParaRPr lang="en-GB" sz="5261" dirty="0"/>
            </a:p>
          </p:txBody>
        </p:sp>
        <p:sp>
          <p:nvSpPr>
            <p:cNvPr id="81" name="Freeform: Shape 77">
              <a:extLst>
                <a:ext uri="{FF2B5EF4-FFF2-40B4-BE49-F238E27FC236}">
                  <a16:creationId xmlns:a16="http://schemas.microsoft.com/office/drawing/2014/main" id="{E370A176-1C11-D5A7-C364-648C94D0EE3E}"/>
                </a:ext>
              </a:extLst>
            </p:cNvPr>
            <p:cNvSpPr/>
            <p:nvPr/>
          </p:nvSpPr>
          <p:spPr>
            <a:xfrm flipV="1">
              <a:off x="12045309" y="4359307"/>
              <a:ext cx="69219" cy="133276"/>
            </a:xfrm>
            <a:custGeom>
              <a:avLst/>
              <a:gdLst>
                <a:gd name="connsiteX0" fmla="*/ 20264 w 69219"/>
                <a:gd name="connsiteY0" fmla="*/ 124763 h 133276"/>
                <a:gd name="connsiteX1" fmla="*/ 11370 w 69219"/>
                <a:gd name="connsiteY1" fmla="*/ 99001 h 133276"/>
                <a:gd name="connsiteX2" fmla="*/ 11370 w 69219"/>
                <a:gd name="connsiteY2" fmla="*/ 94665 h 133276"/>
                <a:gd name="connsiteX3" fmla="*/ -873 w 69219"/>
                <a:gd name="connsiteY3" fmla="*/ 94665 h 133276"/>
                <a:gd name="connsiteX4" fmla="*/ -873 w 69219"/>
                <a:gd name="connsiteY4" fmla="*/ 76579 h 133276"/>
                <a:gd name="connsiteX5" fmla="*/ 11370 w 69219"/>
                <a:gd name="connsiteY5" fmla="*/ 76579 h 133276"/>
                <a:gd name="connsiteX6" fmla="*/ 11370 w 69219"/>
                <a:gd name="connsiteY6" fmla="*/ 6 h 133276"/>
                <a:gd name="connsiteX7" fmla="*/ 38570 w 69219"/>
                <a:gd name="connsiteY7" fmla="*/ 6 h 133276"/>
                <a:gd name="connsiteX8" fmla="*/ 38570 w 69219"/>
                <a:gd name="connsiteY8" fmla="*/ 76579 h 133276"/>
                <a:gd name="connsiteX9" fmla="*/ 61838 w 69219"/>
                <a:gd name="connsiteY9" fmla="*/ 76579 h 133276"/>
                <a:gd name="connsiteX10" fmla="*/ 61838 w 69219"/>
                <a:gd name="connsiteY10" fmla="*/ 94665 h 133276"/>
                <a:gd name="connsiteX11" fmla="*/ 37612 w 69219"/>
                <a:gd name="connsiteY11" fmla="*/ 94665 h 133276"/>
                <a:gd name="connsiteX12" fmla="*/ 37612 w 69219"/>
                <a:gd name="connsiteY12" fmla="*/ 97061 h 133276"/>
                <a:gd name="connsiteX13" fmla="*/ 41421 w 69219"/>
                <a:gd name="connsiteY13" fmla="*/ 110861 h 133276"/>
                <a:gd name="connsiteX14" fmla="*/ 55156 w 69219"/>
                <a:gd name="connsiteY14" fmla="*/ 114705 h 133276"/>
                <a:gd name="connsiteX15" fmla="*/ 62513 w 69219"/>
                <a:gd name="connsiteY15" fmla="*/ 113863 h 133276"/>
                <a:gd name="connsiteX16" fmla="*/ 67780 w 69219"/>
                <a:gd name="connsiteY16" fmla="*/ 112561 h 133276"/>
                <a:gd name="connsiteX17" fmla="*/ 68346 w 69219"/>
                <a:gd name="connsiteY17" fmla="*/ 112561 h 133276"/>
                <a:gd name="connsiteX18" fmla="*/ 68346 w 69219"/>
                <a:gd name="connsiteY18" fmla="*/ 131776 h 133276"/>
                <a:gd name="connsiteX19" fmla="*/ 59879 w 69219"/>
                <a:gd name="connsiteY19" fmla="*/ 132823 h 133276"/>
                <a:gd name="connsiteX20" fmla="*/ 47624 w 69219"/>
                <a:gd name="connsiteY20" fmla="*/ 133283 h 133276"/>
                <a:gd name="connsiteX21" fmla="*/ 20264 w 69219"/>
                <a:gd name="connsiteY21" fmla="*/ 124763 h 13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19" h="133276">
                  <a:moveTo>
                    <a:pt x="20264" y="124763"/>
                  </a:moveTo>
                  <a:cubicBezTo>
                    <a:pt x="14346" y="119134"/>
                    <a:pt x="11370" y="110452"/>
                    <a:pt x="11370" y="99001"/>
                  </a:cubicBezTo>
                  <a:lnTo>
                    <a:pt x="11370" y="94665"/>
                  </a:lnTo>
                  <a:cubicBezTo>
                    <a:pt x="11370" y="94665"/>
                    <a:pt x="1575" y="94665"/>
                    <a:pt x="-873" y="94665"/>
                  </a:cubicBezTo>
                  <a:cubicBezTo>
                    <a:pt x="-873" y="92114"/>
                    <a:pt x="-873" y="79130"/>
                    <a:pt x="-873" y="76579"/>
                  </a:cubicBezTo>
                  <a:cubicBezTo>
                    <a:pt x="1575" y="76579"/>
                    <a:pt x="11370" y="76579"/>
                    <a:pt x="11370" y="76579"/>
                  </a:cubicBezTo>
                  <a:cubicBezTo>
                    <a:pt x="11370" y="76579"/>
                    <a:pt x="11370" y="3152"/>
                    <a:pt x="11370" y="6"/>
                  </a:cubicBezTo>
                  <a:cubicBezTo>
                    <a:pt x="14135" y="6"/>
                    <a:pt x="35805" y="6"/>
                    <a:pt x="38570" y="6"/>
                  </a:cubicBezTo>
                  <a:cubicBezTo>
                    <a:pt x="38570" y="3152"/>
                    <a:pt x="38570" y="76579"/>
                    <a:pt x="38570" y="76579"/>
                  </a:cubicBezTo>
                  <a:cubicBezTo>
                    <a:pt x="38570" y="76579"/>
                    <a:pt x="59030" y="76579"/>
                    <a:pt x="61838" y="76579"/>
                  </a:cubicBezTo>
                  <a:cubicBezTo>
                    <a:pt x="61838" y="79130"/>
                    <a:pt x="61838" y="92114"/>
                    <a:pt x="61838" y="94665"/>
                  </a:cubicBezTo>
                  <a:cubicBezTo>
                    <a:pt x="59008" y="94665"/>
                    <a:pt x="37612" y="94665"/>
                    <a:pt x="37612" y="94665"/>
                  </a:cubicBezTo>
                  <a:lnTo>
                    <a:pt x="37612" y="97061"/>
                  </a:lnTo>
                  <a:cubicBezTo>
                    <a:pt x="37612" y="103761"/>
                    <a:pt x="38874" y="108269"/>
                    <a:pt x="41421" y="110861"/>
                  </a:cubicBezTo>
                  <a:cubicBezTo>
                    <a:pt x="44011" y="113453"/>
                    <a:pt x="48517" y="114705"/>
                    <a:pt x="55156" y="114705"/>
                  </a:cubicBezTo>
                  <a:cubicBezTo>
                    <a:pt x="57485" y="114705"/>
                    <a:pt x="59966" y="114433"/>
                    <a:pt x="62513" y="113863"/>
                  </a:cubicBezTo>
                  <a:cubicBezTo>
                    <a:pt x="62513" y="113863"/>
                    <a:pt x="66692" y="112833"/>
                    <a:pt x="67780" y="112561"/>
                  </a:cubicBezTo>
                  <a:cubicBezTo>
                    <a:pt x="67867" y="112561"/>
                    <a:pt x="68107" y="112561"/>
                    <a:pt x="68346" y="112561"/>
                  </a:cubicBezTo>
                  <a:cubicBezTo>
                    <a:pt x="68346" y="115171"/>
                    <a:pt x="68346" y="129497"/>
                    <a:pt x="68346" y="131776"/>
                  </a:cubicBezTo>
                  <a:cubicBezTo>
                    <a:pt x="65865" y="132186"/>
                    <a:pt x="63100" y="132543"/>
                    <a:pt x="59879" y="132823"/>
                  </a:cubicBezTo>
                  <a:cubicBezTo>
                    <a:pt x="56113" y="133137"/>
                    <a:pt x="51999" y="133283"/>
                    <a:pt x="47624" y="133283"/>
                  </a:cubicBezTo>
                  <a:cubicBezTo>
                    <a:pt x="35413" y="133283"/>
                    <a:pt x="26206" y="130416"/>
                    <a:pt x="20264" y="124763"/>
                  </a:cubicBezTo>
                </a:path>
              </a:pathLst>
            </a:custGeom>
            <a:solidFill>
              <a:srgbClr val="231F20"/>
            </a:solidFill>
            <a:ln w="2176" cap="flat">
              <a:noFill/>
              <a:prstDash val="solid"/>
              <a:miter/>
            </a:ln>
          </p:spPr>
          <p:txBody>
            <a:bodyPr rtlCol="0" anchor="ctr"/>
            <a:lstStyle/>
            <a:p>
              <a:endParaRPr lang="en-GB" sz="5261" dirty="0"/>
            </a:p>
          </p:txBody>
        </p:sp>
        <p:sp>
          <p:nvSpPr>
            <p:cNvPr id="82" name="Freeform: Shape 78">
              <a:extLst>
                <a:ext uri="{FF2B5EF4-FFF2-40B4-BE49-F238E27FC236}">
                  <a16:creationId xmlns:a16="http://schemas.microsoft.com/office/drawing/2014/main" id="{447DEFE4-DA38-DB99-03A5-0DB2E781D332}"/>
                </a:ext>
              </a:extLst>
            </p:cNvPr>
            <p:cNvSpPr/>
            <p:nvPr/>
          </p:nvSpPr>
          <p:spPr>
            <a:xfrm flipV="1">
              <a:off x="12174887" y="4360260"/>
              <a:ext cx="106154" cy="132323"/>
            </a:xfrm>
            <a:custGeom>
              <a:avLst/>
              <a:gdLst>
                <a:gd name="connsiteX0" fmla="*/ -932 w 106154"/>
                <a:gd name="connsiteY0" fmla="*/ 132329 h 132323"/>
                <a:gd name="connsiteX1" fmla="*/ -932 w 106154"/>
                <a:gd name="connsiteY1" fmla="*/ 111116 h 132323"/>
                <a:gd name="connsiteX2" fmla="*/ 37485 w 106154"/>
                <a:gd name="connsiteY2" fmla="*/ 111116 h 132323"/>
                <a:gd name="connsiteX3" fmla="*/ 37485 w 106154"/>
                <a:gd name="connsiteY3" fmla="*/ 6 h 132323"/>
                <a:gd name="connsiteX4" fmla="*/ 66826 w 106154"/>
                <a:gd name="connsiteY4" fmla="*/ 6 h 132323"/>
                <a:gd name="connsiteX5" fmla="*/ 66826 w 106154"/>
                <a:gd name="connsiteY5" fmla="*/ 111116 h 132323"/>
                <a:gd name="connsiteX6" fmla="*/ 105222 w 106154"/>
                <a:gd name="connsiteY6" fmla="*/ 111116 h 132323"/>
                <a:gd name="connsiteX7" fmla="*/ 105222 w 106154"/>
                <a:gd name="connsiteY7" fmla="*/ 132329 h 132323"/>
                <a:gd name="connsiteX8" fmla="*/ -932 w 106154"/>
                <a:gd name="connsiteY8" fmla="*/ 132329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154" h="132323">
                  <a:moveTo>
                    <a:pt x="-932" y="132329"/>
                  </a:moveTo>
                  <a:cubicBezTo>
                    <a:pt x="-932" y="129694"/>
                    <a:pt x="-932" y="113752"/>
                    <a:pt x="-932" y="111116"/>
                  </a:cubicBezTo>
                  <a:cubicBezTo>
                    <a:pt x="2072" y="111116"/>
                    <a:pt x="37485" y="111116"/>
                    <a:pt x="37485" y="111116"/>
                  </a:cubicBezTo>
                  <a:cubicBezTo>
                    <a:pt x="37485" y="111116"/>
                    <a:pt x="37485" y="3177"/>
                    <a:pt x="37485" y="6"/>
                  </a:cubicBezTo>
                  <a:cubicBezTo>
                    <a:pt x="40272" y="6"/>
                    <a:pt x="64062" y="6"/>
                    <a:pt x="66826" y="6"/>
                  </a:cubicBezTo>
                  <a:cubicBezTo>
                    <a:pt x="66826" y="3177"/>
                    <a:pt x="66826" y="111116"/>
                    <a:pt x="66826" y="111116"/>
                  </a:cubicBezTo>
                  <a:cubicBezTo>
                    <a:pt x="66826" y="111116"/>
                    <a:pt x="102240" y="111116"/>
                    <a:pt x="105222" y="111116"/>
                  </a:cubicBezTo>
                  <a:cubicBezTo>
                    <a:pt x="105222" y="113752"/>
                    <a:pt x="105222" y="129694"/>
                    <a:pt x="105222" y="132329"/>
                  </a:cubicBezTo>
                  <a:cubicBezTo>
                    <a:pt x="102110" y="132329"/>
                    <a:pt x="2202" y="132329"/>
                    <a:pt x="-932" y="132329"/>
                  </a:cubicBezTo>
                </a:path>
              </a:pathLst>
            </a:custGeom>
            <a:solidFill>
              <a:srgbClr val="231F20"/>
            </a:solidFill>
            <a:ln w="2176" cap="flat">
              <a:noFill/>
              <a:prstDash val="solid"/>
              <a:miter/>
            </a:ln>
          </p:spPr>
          <p:txBody>
            <a:bodyPr rtlCol="0" anchor="ctr"/>
            <a:lstStyle/>
            <a:p>
              <a:endParaRPr lang="en-GB" sz="5261" dirty="0"/>
            </a:p>
          </p:txBody>
        </p:sp>
        <p:sp>
          <p:nvSpPr>
            <p:cNvPr id="83" name="Freeform: Shape 79">
              <a:extLst>
                <a:ext uri="{FF2B5EF4-FFF2-40B4-BE49-F238E27FC236}">
                  <a16:creationId xmlns:a16="http://schemas.microsoft.com/office/drawing/2014/main" id="{E535710C-2C23-0981-F979-2ACF4CFFA8C6}"/>
                </a:ext>
              </a:extLst>
            </p:cNvPr>
            <p:cNvSpPr/>
            <p:nvPr/>
          </p:nvSpPr>
          <p:spPr>
            <a:xfrm flipV="1">
              <a:off x="12282238" y="4394823"/>
              <a:ext cx="94161" cy="100396"/>
            </a:xfrm>
            <a:custGeom>
              <a:avLst/>
              <a:gdLst>
                <a:gd name="connsiteX0" fmla="*/ 12327 w 94161"/>
                <a:gd name="connsiteY0" fmla="*/ 86613 h 100396"/>
                <a:gd name="connsiteX1" fmla="*/ -973 w 94161"/>
                <a:gd name="connsiteY1" fmla="*/ 49440 h 100396"/>
                <a:gd name="connsiteX2" fmla="*/ 13262 w 94161"/>
                <a:gd name="connsiteY2" fmla="*/ 12854 h 100396"/>
                <a:gd name="connsiteX3" fmla="*/ 54662 w 94161"/>
                <a:gd name="connsiteY3" fmla="*/ 16 h 100396"/>
                <a:gd name="connsiteX4" fmla="*/ 67287 w 94161"/>
                <a:gd name="connsiteY4" fmla="*/ 738 h 100396"/>
                <a:gd name="connsiteX5" fmla="*/ 77365 w 94161"/>
                <a:gd name="connsiteY5" fmla="*/ 2762 h 100396"/>
                <a:gd name="connsiteX6" fmla="*/ 85657 w 94161"/>
                <a:gd name="connsiteY6" fmla="*/ 5270 h 100396"/>
                <a:gd name="connsiteX7" fmla="*/ 91491 w 94161"/>
                <a:gd name="connsiteY7" fmla="*/ 7608 h 100396"/>
                <a:gd name="connsiteX8" fmla="*/ 91491 w 94161"/>
                <a:gd name="connsiteY8" fmla="*/ 30114 h 100396"/>
                <a:gd name="connsiteX9" fmla="*/ 90381 w 94161"/>
                <a:gd name="connsiteY9" fmla="*/ 30114 h 100396"/>
                <a:gd name="connsiteX10" fmla="*/ 85527 w 94161"/>
                <a:gd name="connsiteY10" fmla="*/ 26867 h 100396"/>
                <a:gd name="connsiteX11" fmla="*/ 78431 w 94161"/>
                <a:gd name="connsiteY11" fmla="*/ 23108 h 100396"/>
                <a:gd name="connsiteX12" fmla="*/ 68680 w 94161"/>
                <a:gd name="connsiteY12" fmla="*/ 19852 h 100396"/>
                <a:gd name="connsiteX13" fmla="*/ 57818 w 94161"/>
                <a:gd name="connsiteY13" fmla="*/ 18594 h 100396"/>
                <a:gd name="connsiteX14" fmla="*/ 46021 w 94161"/>
                <a:gd name="connsiteY14" fmla="*/ 19835 h 100396"/>
                <a:gd name="connsiteX15" fmla="*/ 36270 w 94161"/>
                <a:gd name="connsiteY15" fmla="*/ 24001 h 100396"/>
                <a:gd name="connsiteX16" fmla="*/ 29282 w 94161"/>
                <a:gd name="connsiteY16" fmla="*/ 31942 h 100396"/>
                <a:gd name="connsiteX17" fmla="*/ 26235 w 94161"/>
                <a:gd name="connsiteY17" fmla="*/ 44126 h 100396"/>
                <a:gd name="connsiteX18" fmla="*/ 26126 w 94161"/>
                <a:gd name="connsiteY18" fmla="*/ 45852 h 100396"/>
                <a:gd name="connsiteX19" fmla="*/ 93189 w 94161"/>
                <a:gd name="connsiteY19" fmla="*/ 45852 h 100396"/>
                <a:gd name="connsiteX20" fmla="*/ 93189 w 94161"/>
                <a:gd name="connsiteY20" fmla="*/ 55222 h 100396"/>
                <a:gd name="connsiteX21" fmla="*/ 82284 w 94161"/>
                <a:gd name="connsiteY21" fmla="*/ 88807 h 100396"/>
                <a:gd name="connsiteX22" fmla="*/ 49656 w 94161"/>
                <a:gd name="connsiteY22" fmla="*/ 100412 h 100396"/>
                <a:gd name="connsiteX23" fmla="*/ 12327 w 94161"/>
                <a:gd name="connsiteY23" fmla="*/ 86613 h 100396"/>
                <a:gd name="connsiteX24" fmla="*/ 47305 w 94161"/>
                <a:gd name="connsiteY24" fmla="*/ 84258 h 100396"/>
                <a:gd name="connsiteX25" fmla="*/ 61562 w 94161"/>
                <a:gd name="connsiteY25" fmla="*/ 78587 h 100396"/>
                <a:gd name="connsiteX26" fmla="*/ 66438 w 94161"/>
                <a:gd name="connsiteY26" fmla="*/ 62747 h 100396"/>
                <a:gd name="connsiteX27" fmla="*/ 66481 w 94161"/>
                <a:gd name="connsiteY27" fmla="*/ 61063 h 100396"/>
                <a:gd name="connsiteX28" fmla="*/ 26039 w 94161"/>
                <a:gd name="connsiteY28" fmla="*/ 61063 h 100396"/>
                <a:gd name="connsiteX29" fmla="*/ 26148 w 94161"/>
                <a:gd name="connsiteY29" fmla="*/ 62790 h 100396"/>
                <a:gd name="connsiteX30" fmla="*/ 32134 w 94161"/>
                <a:gd name="connsiteY30" fmla="*/ 78391 h 100396"/>
                <a:gd name="connsiteX31" fmla="*/ 47305 w 94161"/>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61" h="100396">
                  <a:moveTo>
                    <a:pt x="12327" y="86613"/>
                  </a:moveTo>
                  <a:cubicBezTo>
                    <a:pt x="3489" y="77431"/>
                    <a:pt x="-973" y="64932"/>
                    <a:pt x="-973" y="49440"/>
                  </a:cubicBezTo>
                  <a:cubicBezTo>
                    <a:pt x="-973" y="33643"/>
                    <a:pt x="3794" y="21340"/>
                    <a:pt x="13262" y="12854"/>
                  </a:cubicBezTo>
                  <a:cubicBezTo>
                    <a:pt x="22753" y="4352"/>
                    <a:pt x="36683" y="16"/>
                    <a:pt x="54662" y="16"/>
                  </a:cubicBezTo>
                  <a:cubicBezTo>
                    <a:pt x="59647" y="16"/>
                    <a:pt x="63869" y="271"/>
                    <a:pt x="67287" y="738"/>
                  </a:cubicBezTo>
                  <a:cubicBezTo>
                    <a:pt x="70726" y="1231"/>
                    <a:pt x="74100" y="1912"/>
                    <a:pt x="77365" y="2762"/>
                  </a:cubicBezTo>
                  <a:cubicBezTo>
                    <a:pt x="80891" y="3629"/>
                    <a:pt x="83698" y="4462"/>
                    <a:pt x="85657" y="5270"/>
                  </a:cubicBezTo>
                  <a:cubicBezTo>
                    <a:pt x="85657" y="5270"/>
                    <a:pt x="89989" y="7013"/>
                    <a:pt x="91491" y="7608"/>
                  </a:cubicBezTo>
                  <a:cubicBezTo>
                    <a:pt x="91491" y="9504"/>
                    <a:pt x="91491" y="27394"/>
                    <a:pt x="91491" y="30114"/>
                  </a:cubicBezTo>
                  <a:cubicBezTo>
                    <a:pt x="90925" y="30114"/>
                    <a:pt x="90686" y="30114"/>
                    <a:pt x="90381" y="30114"/>
                  </a:cubicBezTo>
                  <a:cubicBezTo>
                    <a:pt x="89575" y="29562"/>
                    <a:pt x="85527" y="26867"/>
                    <a:pt x="85527" y="26867"/>
                  </a:cubicBezTo>
                  <a:cubicBezTo>
                    <a:pt x="83372" y="25532"/>
                    <a:pt x="80978" y="24273"/>
                    <a:pt x="78431" y="23108"/>
                  </a:cubicBezTo>
                  <a:cubicBezTo>
                    <a:pt x="75493" y="21765"/>
                    <a:pt x="72206" y="20660"/>
                    <a:pt x="68680" y="19852"/>
                  </a:cubicBezTo>
                  <a:cubicBezTo>
                    <a:pt x="65132" y="19027"/>
                    <a:pt x="61475" y="18594"/>
                    <a:pt x="57818" y="18594"/>
                  </a:cubicBezTo>
                  <a:cubicBezTo>
                    <a:pt x="53574" y="18594"/>
                    <a:pt x="49612" y="19002"/>
                    <a:pt x="46021" y="19835"/>
                  </a:cubicBezTo>
                  <a:cubicBezTo>
                    <a:pt x="42320" y="20660"/>
                    <a:pt x="39056" y="22063"/>
                    <a:pt x="36270" y="24001"/>
                  </a:cubicBezTo>
                  <a:cubicBezTo>
                    <a:pt x="33396" y="25948"/>
                    <a:pt x="31024" y="28635"/>
                    <a:pt x="29282" y="31942"/>
                  </a:cubicBezTo>
                  <a:cubicBezTo>
                    <a:pt x="27563" y="35216"/>
                    <a:pt x="26518" y="39323"/>
                    <a:pt x="26235" y="44126"/>
                  </a:cubicBezTo>
                  <a:lnTo>
                    <a:pt x="26126" y="45852"/>
                  </a:lnTo>
                  <a:cubicBezTo>
                    <a:pt x="26126" y="45852"/>
                    <a:pt x="90076" y="45852"/>
                    <a:pt x="93189" y="45852"/>
                  </a:cubicBezTo>
                  <a:cubicBezTo>
                    <a:pt x="93189" y="48225"/>
                    <a:pt x="93189" y="55222"/>
                    <a:pt x="93189" y="55222"/>
                  </a:cubicBezTo>
                  <a:cubicBezTo>
                    <a:pt x="93189" y="69779"/>
                    <a:pt x="89510" y="81070"/>
                    <a:pt x="82284" y="88807"/>
                  </a:cubicBezTo>
                  <a:cubicBezTo>
                    <a:pt x="75079" y="96518"/>
                    <a:pt x="64109" y="100412"/>
                    <a:pt x="49656" y="100412"/>
                  </a:cubicBezTo>
                  <a:cubicBezTo>
                    <a:pt x="33701" y="100412"/>
                    <a:pt x="21142" y="95778"/>
                    <a:pt x="12327" y="86613"/>
                  </a:cubicBezTo>
                  <a:close/>
                  <a:moveTo>
                    <a:pt x="47305" y="84258"/>
                  </a:moveTo>
                  <a:cubicBezTo>
                    <a:pt x="53617" y="84258"/>
                    <a:pt x="58406" y="82345"/>
                    <a:pt x="61562" y="78587"/>
                  </a:cubicBezTo>
                  <a:cubicBezTo>
                    <a:pt x="64609" y="74906"/>
                    <a:pt x="66263" y="69566"/>
                    <a:pt x="66438" y="62747"/>
                  </a:cubicBezTo>
                  <a:lnTo>
                    <a:pt x="66481" y="61063"/>
                  </a:lnTo>
                  <a:lnTo>
                    <a:pt x="26039" y="61063"/>
                  </a:lnTo>
                  <a:lnTo>
                    <a:pt x="26148" y="62790"/>
                  </a:lnTo>
                  <a:cubicBezTo>
                    <a:pt x="26518" y="69294"/>
                    <a:pt x="28521" y="74540"/>
                    <a:pt x="32134" y="78391"/>
                  </a:cubicBezTo>
                  <a:cubicBezTo>
                    <a:pt x="35791" y="82277"/>
                    <a:pt x="40906" y="84258"/>
                    <a:pt x="47305" y="84258"/>
                  </a:cubicBezTo>
                </a:path>
              </a:pathLst>
            </a:custGeom>
            <a:solidFill>
              <a:srgbClr val="231F20"/>
            </a:solidFill>
            <a:ln w="2176" cap="flat">
              <a:noFill/>
              <a:prstDash val="solid"/>
              <a:miter/>
            </a:ln>
          </p:spPr>
          <p:txBody>
            <a:bodyPr rtlCol="0" anchor="ctr"/>
            <a:lstStyle/>
            <a:p>
              <a:endParaRPr lang="en-GB" sz="5261" dirty="0"/>
            </a:p>
          </p:txBody>
        </p:sp>
        <p:sp>
          <p:nvSpPr>
            <p:cNvPr id="84" name="Freeform: Shape 80">
              <a:extLst>
                <a:ext uri="{FF2B5EF4-FFF2-40B4-BE49-F238E27FC236}">
                  <a16:creationId xmlns:a16="http://schemas.microsoft.com/office/drawing/2014/main" id="{FE1FF96D-7188-7B19-D9EF-C028B29AB752}"/>
                </a:ext>
              </a:extLst>
            </p:cNvPr>
            <p:cNvSpPr/>
            <p:nvPr/>
          </p:nvSpPr>
          <p:spPr>
            <a:xfrm flipV="1">
              <a:off x="12393573" y="4395291"/>
              <a:ext cx="83365" cy="99928"/>
            </a:xfrm>
            <a:custGeom>
              <a:avLst/>
              <a:gdLst>
                <a:gd name="connsiteX0" fmla="*/ 31439 w 83365"/>
                <a:gd name="connsiteY0" fmla="*/ 97097 h 99928"/>
                <a:gd name="connsiteX1" fmla="*/ 14831 w 83365"/>
                <a:gd name="connsiteY1" fmla="*/ 88382 h 99928"/>
                <a:gd name="connsiteX2" fmla="*/ 3273 w 83365"/>
                <a:gd name="connsiteY2" fmla="*/ 72755 h 99928"/>
                <a:gd name="connsiteX3" fmla="*/ -1015 w 83365"/>
                <a:gd name="connsiteY3" fmla="*/ 49543 h 99928"/>
                <a:gd name="connsiteX4" fmla="*/ 2969 w 83365"/>
                <a:gd name="connsiteY4" fmla="*/ 27479 h 99928"/>
                <a:gd name="connsiteX5" fmla="*/ 13895 w 83365"/>
                <a:gd name="connsiteY5" fmla="*/ 12089 h 99928"/>
                <a:gd name="connsiteX6" fmla="*/ 30764 w 83365"/>
                <a:gd name="connsiteY6" fmla="*/ 2992 h 99928"/>
                <a:gd name="connsiteX7" fmla="*/ 52422 w 83365"/>
                <a:gd name="connsiteY7" fmla="*/ 16 h 99928"/>
                <a:gd name="connsiteX8" fmla="*/ 62369 w 83365"/>
                <a:gd name="connsiteY8" fmla="*/ 653 h 99928"/>
                <a:gd name="connsiteX9" fmla="*/ 70510 w 83365"/>
                <a:gd name="connsiteY9" fmla="*/ 2507 h 99928"/>
                <a:gd name="connsiteX10" fmla="*/ 77301 w 83365"/>
                <a:gd name="connsiteY10" fmla="*/ 4871 h 99928"/>
                <a:gd name="connsiteX11" fmla="*/ 82350 w 83365"/>
                <a:gd name="connsiteY11" fmla="*/ 7073 h 99928"/>
                <a:gd name="connsiteX12" fmla="*/ 82350 w 83365"/>
                <a:gd name="connsiteY12" fmla="*/ 30582 h 99928"/>
                <a:gd name="connsiteX13" fmla="*/ 80740 w 83365"/>
                <a:gd name="connsiteY13" fmla="*/ 30582 h 99928"/>
                <a:gd name="connsiteX14" fmla="*/ 77409 w 83365"/>
                <a:gd name="connsiteY14" fmla="*/ 27419 h 99928"/>
                <a:gd name="connsiteX15" fmla="*/ 71968 w 83365"/>
                <a:gd name="connsiteY15" fmla="*/ 23364 h 99928"/>
                <a:gd name="connsiteX16" fmla="*/ 64110 w 83365"/>
                <a:gd name="connsiteY16" fmla="*/ 20005 h 99928"/>
                <a:gd name="connsiteX17" fmla="*/ 53532 w 83365"/>
                <a:gd name="connsiteY17" fmla="*/ 18594 h 99928"/>
                <a:gd name="connsiteX18" fmla="*/ 34182 w 83365"/>
                <a:gd name="connsiteY18" fmla="*/ 26373 h 99928"/>
                <a:gd name="connsiteX19" fmla="*/ 26912 w 83365"/>
                <a:gd name="connsiteY19" fmla="*/ 49543 h 99928"/>
                <a:gd name="connsiteX20" fmla="*/ 33681 w 83365"/>
                <a:gd name="connsiteY20" fmla="*/ 72567 h 99928"/>
                <a:gd name="connsiteX21" fmla="*/ 53009 w 83365"/>
                <a:gd name="connsiteY21" fmla="*/ 81367 h 99928"/>
                <a:gd name="connsiteX22" fmla="*/ 62804 w 83365"/>
                <a:gd name="connsiteY22" fmla="*/ 80007 h 99928"/>
                <a:gd name="connsiteX23" fmla="*/ 70618 w 83365"/>
                <a:gd name="connsiteY23" fmla="*/ 76734 h 99928"/>
                <a:gd name="connsiteX24" fmla="*/ 76604 w 83365"/>
                <a:gd name="connsiteY24" fmla="*/ 72669 h 99928"/>
                <a:gd name="connsiteX25" fmla="*/ 80696 w 83365"/>
                <a:gd name="connsiteY25" fmla="*/ 69124 h 99928"/>
                <a:gd name="connsiteX26" fmla="*/ 82350 w 83365"/>
                <a:gd name="connsiteY26" fmla="*/ 69124 h 99928"/>
                <a:gd name="connsiteX27" fmla="*/ 82350 w 83365"/>
                <a:gd name="connsiteY27" fmla="*/ 92659 h 99928"/>
                <a:gd name="connsiteX28" fmla="*/ 67353 w 83365"/>
                <a:gd name="connsiteY28" fmla="*/ 98101 h 99928"/>
                <a:gd name="connsiteX29" fmla="*/ 51551 w 83365"/>
                <a:gd name="connsiteY29" fmla="*/ 99944 h 99928"/>
                <a:gd name="connsiteX30" fmla="*/ 31439 w 83365"/>
                <a:gd name="connsiteY30" fmla="*/ 97097 h 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3365" h="99928">
                  <a:moveTo>
                    <a:pt x="31439" y="97097"/>
                  </a:moveTo>
                  <a:cubicBezTo>
                    <a:pt x="25105" y="95210"/>
                    <a:pt x="19511" y="92294"/>
                    <a:pt x="14831" y="88382"/>
                  </a:cubicBezTo>
                  <a:cubicBezTo>
                    <a:pt x="10021" y="84326"/>
                    <a:pt x="6125" y="79055"/>
                    <a:pt x="3273" y="72755"/>
                  </a:cubicBezTo>
                  <a:cubicBezTo>
                    <a:pt x="422" y="66420"/>
                    <a:pt x="-1015" y="58623"/>
                    <a:pt x="-1015" y="49543"/>
                  </a:cubicBezTo>
                  <a:cubicBezTo>
                    <a:pt x="-1015" y="41083"/>
                    <a:pt x="335" y="33669"/>
                    <a:pt x="2969" y="27479"/>
                  </a:cubicBezTo>
                  <a:cubicBezTo>
                    <a:pt x="5581" y="21315"/>
                    <a:pt x="9259" y="16128"/>
                    <a:pt x="13895" y="12089"/>
                  </a:cubicBezTo>
                  <a:cubicBezTo>
                    <a:pt x="18619" y="8008"/>
                    <a:pt x="24300" y="4956"/>
                    <a:pt x="30764" y="2992"/>
                  </a:cubicBezTo>
                  <a:cubicBezTo>
                    <a:pt x="37294" y="1019"/>
                    <a:pt x="44564" y="16"/>
                    <a:pt x="52422" y="16"/>
                  </a:cubicBezTo>
                  <a:cubicBezTo>
                    <a:pt x="56536" y="16"/>
                    <a:pt x="59866" y="237"/>
                    <a:pt x="62369" y="653"/>
                  </a:cubicBezTo>
                  <a:cubicBezTo>
                    <a:pt x="64872" y="1079"/>
                    <a:pt x="67593" y="1699"/>
                    <a:pt x="70510" y="2507"/>
                  </a:cubicBezTo>
                  <a:cubicBezTo>
                    <a:pt x="72817" y="3119"/>
                    <a:pt x="75081" y="3910"/>
                    <a:pt x="77301" y="4871"/>
                  </a:cubicBezTo>
                  <a:cubicBezTo>
                    <a:pt x="77301" y="4871"/>
                    <a:pt x="80653" y="6333"/>
                    <a:pt x="82350" y="7073"/>
                  </a:cubicBezTo>
                  <a:cubicBezTo>
                    <a:pt x="82350" y="8901"/>
                    <a:pt x="82350" y="27844"/>
                    <a:pt x="82350" y="30582"/>
                  </a:cubicBezTo>
                  <a:cubicBezTo>
                    <a:pt x="81567" y="30582"/>
                    <a:pt x="81175" y="30582"/>
                    <a:pt x="80740" y="30582"/>
                  </a:cubicBezTo>
                  <a:cubicBezTo>
                    <a:pt x="79978" y="29860"/>
                    <a:pt x="77409" y="27419"/>
                    <a:pt x="77409" y="27419"/>
                  </a:cubicBezTo>
                  <a:cubicBezTo>
                    <a:pt x="75930" y="26033"/>
                    <a:pt x="74079" y="24673"/>
                    <a:pt x="71968" y="23364"/>
                  </a:cubicBezTo>
                  <a:cubicBezTo>
                    <a:pt x="69748" y="22037"/>
                    <a:pt x="67114" y="20915"/>
                    <a:pt x="64110" y="20005"/>
                  </a:cubicBezTo>
                  <a:cubicBezTo>
                    <a:pt x="61041" y="19061"/>
                    <a:pt x="57515" y="18594"/>
                    <a:pt x="53532" y="18594"/>
                  </a:cubicBezTo>
                  <a:cubicBezTo>
                    <a:pt x="45565" y="18594"/>
                    <a:pt x="39057" y="21212"/>
                    <a:pt x="34182" y="26373"/>
                  </a:cubicBezTo>
                  <a:cubicBezTo>
                    <a:pt x="29371" y="31501"/>
                    <a:pt x="26912" y="39297"/>
                    <a:pt x="26912" y="49543"/>
                  </a:cubicBezTo>
                  <a:cubicBezTo>
                    <a:pt x="26912" y="59091"/>
                    <a:pt x="29175" y="66845"/>
                    <a:pt x="33681" y="72567"/>
                  </a:cubicBezTo>
                  <a:cubicBezTo>
                    <a:pt x="38230" y="78417"/>
                    <a:pt x="44760" y="81367"/>
                    <a:pt x="53009" y="81367"/>
                  </a:cubicBezTo>
                  <a:cubicBezTo>
                    <a:pt x="56579" y="81367"/>
                    <a:pt x="59866" y="80917"/>
                    <a:pt x="62804" y="80007"/>
                  </a:cubicBezTo>
                  <a:cubicBezTo>
                    <a:pt x="65677" y="79114"/>
                    <a:pt x="68311" y="78009"/>
                    <a:pt x="70618" y="76734"/>
                  </a:cubicBezTo>
                  <a:cubicBezTo>
                    <a:pt x="72773" y="75501"/>
                    <a:pt x="74776" y="74140"/>
                    <a:pt x="76604" y="72669"/>
                  </a:cubicBezTo>
                  <a:cubicBezTo>
                    <a:pt x="76604" y="72669"/>
                    <a:pt x="79847" y="69847"/>
                    <a:pt x="80696" y="69124"/>
                  </a:cubicBezTo>
                  <a:cubicBezTo>
                    <a:pt x="81110" y="69124"/>
                    <a:pt x="81545" y="69124"/>
                    <a:pt x="82350" y="69124"/>
                  </a:cubicBezTo>
                  <a:cubicBezTo>
                    <a:pt x="82350" y="71887"/>
                    <a:pt x="82350" y="90805"/>
                    <a:pt x="82350" y="92659"/>
                  </a:cubicBezTo>
                  <a:cubicBezTo>
                    <a:pt x="77344" y="95073"/>
                    <a:pt x="72294" y="96945"/>
                    <a:pt x="67353" y="98101"/>
                  </a:cubicBezTo>
                  <a:cubicBezTo>
                    <a:pt x="62108" y="99324"/>
                    <a:pt x="56797" y="99944"/>
                    <a:pt x="51551" y="99944"/>
                  </a:cubicBezTo>
                  <a:cubicBezTo>
                    <a:pt x="44608" y="99944"/>
                    <a:pt x="37838" y="98993"/>
                    <a:pt x="31439" y="97097"/>
                  </a:cubicBezTo>
                </a:path>
              </a:pathLst>
            </a:custGeom>
            <a:solidFill>
              <a:srgbClr val="231F20"/>
            </a:solidFill>
            <a:ln w="2176" cap="flat">
              <a:noFill/>
              <a:prstDash val="solid"/>
              <a:miter/>
            </a:ln>
          </p:spPr>
          <p:txBody>
            <a:bodyPr rtlCol="0" anchor="ctr"/>
            <a:lstStyle/>
            <a:p>
              <a:endParaRPr lang="en-GB" sz="5261" dirty="0"/>
            </a:p>
          </p:txBody>
        </p:sp>
        <p:sp>
          <p:nvSpPr>
            <p:cNvPr id="85" name="Freeform: Shape 81">
              <a:extLst>
                <a:ext uri="{FF2B5EF4-FFF2-40B4-BE49-F238E27FC236}">
                  <a16:creationId xmlns:a16="http://schemas.microsoft.com/office/drawing/2014/main" id="{C1C3CA40-B41C-977A-8480-6EDE3AC2737F}"/>
                </a:ext>
              </a:extLst>
            </p:cNvPr>
            <p:cNvSpPr/>
            <p:nvPr/>
          </p:nvSpPr>
          <p:spPr>
            <a:xfrm flipV="1">
              <a:off x="12499945" y="4360260"/>
              <a:ext cx="88393" cy="132323"/>
            </a:xfrm>
            <a:custGeom>
              <a:avLst/>
              <a:gdLst>
                <a:gd name="connsiteX0" fmla="*/ -1058 w 88393"/>
                <a:gd name="connsiteY0" fmla="*/ 132329 h 132323"/>
                <a:gd name="connsiteX1" fmla="*/ -1058 w 88393"/>
                <a:gd name="connsiteY1" fmla="*/ 6 h 132323"/>
                <a:gd name="connsiteX2" fmla="*/ 26150 w 88393"/>
                <a:gd name="connsiteY2" fmla="*/ 6 h 132323"/>
                <a:gd name="connsiteX3" fmla="*/ 26150 w 88393"/>
                <a:gd name="connsiteY3" fmla="*/ 68519 h 132323"/>
                <a:gd name="connsiteX4" fmla="*/ 26868 w 88393"/>
                <a:gd name="connsiteY4" fmla="*/ 69004 h 132323"/>
                <a:gd name="connsiteX5" fmla="*/ 35488 w 88393"/>
                <a:gd name="connsiteY5" fmla="*/ 73637 h 132323"/>
                <a:gd name="connsiteX6" fmla="*/ 43650 w 88393"/>
                <a:gd name="connsiteY6" fmla="*/ 75134 h 132323"/>
                <a:gd name="connsiteX7" fmla="*/ 52378 w 88393"/>
                <a:gd name="connsiteY7" fmla="*/ 73535 h 132323"/>
                <a:gd name="connsiteX8" fmla="*/ 57690 w 88393"/>
                <a:gd name="connsiteY8" fmla="*/ 68026 h 132323"/>
                <a:gd name="connsiteX9" fmla="*/ 59648 w 88393"/>
                <a:gd name="connsiteY9" fmla="*/ 58784 h 132323"/>
                <a:gd name="connsiteX10" fmla="*/ 60127 w 88393"/>
                <a:gd name="connsiteY10" fmla="*/ 46855 h 132323"/>
                <a:gd name="connsiteX11" fmla="*/ 60127 w 88393"/>
                <a:gd name="connsiteY11" fmla="*/ 6 h 132323"/>
                <a:gd name="connsiteX12" fmla="*/ 87335 w 88393"/>
                <a:gd name="connsiteY12" fmla="*/ 6 h 132323"/>
                <a:gd name="connsiteX13" fmla="*/ 87335 w 88393"/>
                <a:gd name="connsiteY13" fmla="*/ 62082 h 132323"/>
                <a:gd name="connsiteX14" fmla="*/ 79782 w 88393"/>
                <a:gd name="connsiteY14" fmla="*/ 88414 h 132323"/>
                <a:gd name="connsiteX15" fmla="*/ 58103 w 88393"/>
                <a:gd name="connsiteY15" fmla="*/ 97299 h 132323"/>
                <a:gd name="connsiteX16" fmla="*/ 43106 w 88393"/>
                <a:gd name="connsiteY16" fmla="*/ 93899 h 132323"/>
                <a:gd name="connsiteX17" fmla="*/ 28849 w 88393"/>
                <a:gd name="connsiteY17" fmla="*/ 84180 h 132323"/>
                <a:gd name="connsiteX18" fmla="*/ 26150 w 88393"/>
                <a:gd name="connsiteY18" fmla="*/ 81885 h 132323"/>
                <a:gd name="connsiteX19" fmla="*/ 26150 w 88393"/>
                <a:gd name="connsiteY19" fmla="*/ 132329 h 132323"/>
                <a:gd name="connsiteX20" fmla="*/ -1058 w 88393"/>
                <a:gd name="connsiteY20" fmla="*/ 132329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3" h="132323">
                  <a:moveTo>
                    <a:pt x="-1058" y="132329"/>
                  </a:moveTo>
                  <a:cubicBezTo>
                    <a:pt x="-1058" y="129184"/>
                    <a:pt x="-1058" y="3152"/>
                    <a:pt x="-1058" y="6"/>
                  </a:cubicBezTo>
                  <a:cubicBezTo>
                    <a:pt x="1706" y="6"/>
                    <a:pt x="23386" y="6"/>
                    <a:pt x="26150" y="6"/>
                  </a:cubicBezTo>
                  <a:cubicBezTo>
                    <a:pt x="26150" y="3135"/>
                    <a:pt x="26150" y="68519"/>
                    <a:pt x="26150" y="68519"/>
                  </a:cubicBezTo>
                  <a:lnTo>
                    <a:pt x="26868" y="69004"/>
                  </a:lnTo>
                  <a:cubicBezTo>
                    <a:pt x="29894" y="71112"/>
                    <a:pt x="32767" y="72660"/>
                    <a:pt x="35488" y="73637"/>
                  </a:cubicBezTo>
                  <a:cubicBezTo>
                    <a:pt x="38208" y="74615"/>
                    <a:pt x="40973" y="75134"/>
                    <a:pt x="43650" y="75134"/>
                  </a:cubicBezTo>
                  <a:cubicBezTo>
                    <a:pt x="47220" y="75134"/>
                    <a:pt x="50158" y="74581"/>
                    <a:pt x="52378" y="73535"/>
                  </a:cubicBezTo>
                  <a:cubicBezTo>
                    <a:pt x="54686" y="72413"/>
                    <a:pt x="56470" y="70559"/>
                    <a:pt x="57690" y="68026"/>
                  </a:cubicBezTo>
                  <a:cubicBezTo>
                    <a:pt x="58669" y="65943"/>
                    <a:pt x="59300" y="62924"/>
                    <a:pt x="59648" y="58784"/>
                  </a:cubicBezTo>
                  <a:cubicBezTo>
                    <a:pt x="59975" y="54847"/>
                    <a:pt x="60127" y="50834"/>
                    <a:pt x="60127" y="46855"/>
                  </a:cubicBezTo>
                  <a:cubicBezTo>
                    <a:pt x="60127" y="46855"/>
                    <a:pt x="60127" y="3067"/>
                    <a:pt x="60127" y="6"/>
                  </a:cubicBezTo>
                  <a:cubicBezTo>
                    <a:pt x="62891" y="6"/>
                    <a:pt x="84571" y="6"/>
                    <a:pt x="87335" y="6"/>
                  </a:cubicBezTo>
                  <a:cubicBezTo>
                    <a:pt x="87335" y="3118"/>
                    <a:pt x="87335" y="62082"/>
                    <a:pt x="87335" y="62082"/>
                  </a:cubicBezTo>
                  <a:cubicBezTo>
                    <a:pt x="87335" y="73578"/>
                    <a:pt x="84810" y="82437"/>
                    <a:pt x="79782" y="88414"/>
                  </a:cubicBezTo>
                  <a:cubicBezTo>
                    <a:pt x="74863" y="94299"/>
                    <a:pt x="67549" y="97299"/>
                    <a:pt x="58103" y="97299"/>
                  </a:cubicBezTo>
                  <a:cubicBezTo>
                    <a:pt x="52640" y="97299"/>
                    <a:pt x="47612" y="96152"/>
                    <a:pt x="43106" y="93899"/>
                  </a:cubicBezTo>
                  <a:cubicBezTo>
                    <a:pt x="38513" y="91578"/>
                    <a:pt x="33703" y="88305"/>
                    <a:pt x="28849" y="84180"/>
                  </a:cubicBezTo>
                  <a:lnTo>
                    <a:pt x="26150" y="81885"/>
                  </a:lnTo>
                  <a:cubicBezTo>
                    <a:pt x="26150" y="81885"/>
                    <a:pt x="26150" y="129295"/>
                    <a:pt x="26150" y="132329"/>
                  </a:cubicBezTo>
                  <a:cubicBezTo>
                    <a:pt x="23386" y="132329"/>
                    <a:pt x="1706" y="132329"/>
                    <a:pt x="-1058" y="132329"/>
                  </a:cubicBezTo>
                </a:path>
              </a:pathLst>
            </a:custGeom>
            <a:solidFill>
              <a:srgbClr val="231F20"/>
            </a:solidFill>
            <a:ln w="2176" cap="flat">
              <a:noFill/>
              <a:prstDash val="solid"/>
              <a:miter/>
            </a:ln>
          </p:spPr>
          <p:txBody>
            <a:bodyPr rtlCol="0" anchor="ctr"/>
            <a:lstStyle/>
            <a:p>
              <a:endParaRPr lang="en-GB" sz="5261" dirty="0"/>
            </a:p>
          </p:txBody>
        </p:sp>
        <p:sp>
          <p:nvSpPr>
            <p:cNvPr id="86" name="Freeform: Shape 82">
              <a:extLst>
                <a:ext uri="{FF2B5EF4-FFF2-40B4-BE49-F238E27FC236}">
                  <a16:creationId xmlns:a16="http://schemas.microsoft.com/office/drawing/2014/main" id="{C3ED08D4-9856-FBB0-2B0A-2ABBFA3328E0}"/>
                </a:ext>
              </a:extLst>
            </p:cNvPr>
            <p:cNvSpPr/>
            <p:nvPr/>
          </p:nvSpPr>
          <p:spPr>
            <a:xfrm flipV="1">
              <a:off x="12619595" y="4395291"/>
              <a:ext cx="88393" cy="97292"/>
            </a:xfrm>
            <a:custGeom>
              <a:avLst/>
              <a:gdLst>
                <a:gd name="connsiteX0" fmla="*/ 43058 w 88393"/>
                <a:gd name="connsiteY0" fmla="*/ 93908 h 97292"/>
                <a:gd name="connsiteX1" fmla="*/ 28801 w 88393"/>
                <a:gd name="connsiteY1" fmla="*/ 84189 h 97292"/>
                <a:gd name="connsiteX2" fmla="*/ 26102 w 88393"/>
                <a:gd name="connsiteY2" fmla="*/ 81894 h 97292"/>
                <a:gd name="connsiteX3" fmla="*/ 26102 w 88393"/>
                <a:gd name="connsiteY3" fmla="*/ 94674 h 97292"/>
                <a:gd name="connsiteX4" fmla="*/ -1106 w 88393"/>
                <a:gd name="connsiteY4" fmla="*/ 94674 h 97292"/>
                <a:gd name="connsiteX5" fmla="*/ -1106 w 88393"/>
                <a:gd name="connsiteY5" fmla="*/ 15 h 97292"/>
                <a:gd name="connsiteX6" fmla="*/ 26102 w 88393"/>
                <a:gd name="connsiteY6" fmla="*/ 15 h 97292"/>
                <a:gd name="connsiteX7" fmla="*/ 26102 w 88393"/>
                <a:gd name="connsiteY7" fmla="*/ 68528 h 97292"/>
                <a:gd name="connsiteX8" fmla="*/ 26799 w 88393"/>
                <a:gd name="connsiteY8" fmla="*/ 69013 h 97292"/>
                <a:gd name="connsiteX9" fmla="*/ 35418 w 88393"/>
                <a:gd name="connsiteY9" fmla="*/ 73646 h 97292"/>
                <a:gd name="connsiteX10" fmla="*/ 43624 w 88393"/>
                <a:gd name="connsiteY10" fmla="*/ 75143 h 97292"/>
                <a:gd name="connsiteX11" fmla="*/ 52309 w 88393"/>
                <a:gd name="connsiteY11" fmla="*/ 73544 h 97292"/>
                <a:gd name="connsiteX12" fmla="*/ 57620 w 88393"/>
                <a:gd name="connsiteY12" fmla="*/ 68035 h 97292"/>
                <a:gd name="connsiteX13" fmla="*/ 59579 w 88393"/>
                <a:gd name="connsiteY13" fmla="*/ 58793 h 97292"/>
                <a:gd name="connsiteX14" fmla="*/ 60079 w 88393"/>
                <a:gd name="connsiteY14" fmla="*/ 46864 h 97292"/>
                <a:gd name="connsiteX15" fmla="*/ 60079 w 88393"/>
                <a:gd name="connsiteY15" fmla="*/ 15 h 97292"/>
                <a:gd name="connsiteX16" fmla="*/ 87287 w 88393"/>
                <a:gd name="connsiteY16" fmla="*/ 15 h 97292"/>
                <a:gd name="connsiteX17" fmla="*/ 87287 w 88393"/>
                <a:gd name="connsiteY17" fmla="*/ 62092 h 97292"/>
                <a:gd name="connsiteX18" fmla="*/ 79735 w 88393"/>
                <a:gd name="connsiteY18" fmla="*/ 88423 h 97292"/>
                <a:gd name="connsiteX19" fmla="*/ 58033 w 88393"/>
                <a:gd name="connsiteY19" fmla="*/ 97308 h 97292"/>
                <a:gd name="connsiteX20" fmla="*/ 43058 w 88393"/>
                <a:gd name="connsiteY20" fmla="*/ 93908 h 9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3" h="97292">
                  <a:moveTo>
                    <a:pt x="43058" y="93908"/>
                  </a:moveTo>
                  <a:cubicBezTo>
                    <a:pt x="38444" y="91588"/>
                    <a:pt x="33633" y="88314"/>
                    <a:pt x="28801" y="84189"/>
                  </a:cubicBezTo>
                  <a:lnTo>
                    <a:pt x="26102" y="81894"/>
                  </a:lnTo>
                  <a:cubicBezTo>
                    <a:pt x="26102" y="81894"/>
                    <a:pt x="26102" y="92310"/>
                    <a:pt x="26102" y="94674"/>
                  </a:cubicBezTo>
                  <a:cubicBezTo>
                    <a:pt x="23338" y="94674"/>
                    <a:pt x="1637" y="94674"/>
                    <a:pt x="-1106" y="94674"/>
                  </a:cubicBezTo>
                  <a:cubicBezTo>
                    <a:pt x="-1106" y="91570"/>
                    <a:pt x="-1106" y="3127"/>
                    <a:pt x="-1106" y="15"/>
                  </a:cubicBezTo>
                  <a:cubicBezTo>
                    <a:pt x="1637" y="15"/>
                    <a:pt x="23338" y="15"/>
                    <a:pt x="26102" y="15"/>
                  </a:cubicBezTo>
                  <a:cubicBezTo>
                    <a:pt x="26102" y="3144"/>
                    <a:pt x="26102" y="68528"/>
                    <a:pt x="26102" y="68528"/>
                  </a:cubicBezTo>
                  <a:lnTo>
                    <a:pt x="26799" y="69013"/>
                  </a:lnTo>
                  <a:cubicBezTo>
                    <a:pt x="29824" y="71121"/>
                    <a:pt x="32741" y="72669"/>
                    <a:pt x="35418" y="73646"/>
                  </a:cubicBezTo>
                  <a:cubicBezTo>
                    <a:pt x="38139" y="74624"/>
                    <a:pt x="40903" y="75143"/>
                    <a:pt x="43624" y="75143"/>
                  </a:cubicBezTo>
                  <a:cubicBezTo>
                    <a:pt x="47150" y="75143"/>
                    <a:pt x="50089" y="74590"/>
                    <a:pt x="52309" y="73544"/>
                  </a:cubicBezTo>
                  <a:cubicBezTo>
                    <a:pt x="54638" y="72422"/>
                    <a:pt x="56423" y="70568"/>
                    <a:pt x="57620" y="68035"/>
                  </a:cubicBezTo>
                  <a:cubicBezTo>
                    <a:pt x="58599" y="65952"/>
                    <a:pt x="59231" y="62933"/>
                    <a:pt x="59579" y="58793"/>
                  </a:cubicBezTo>
                  <a:cubicBezTo>
                    <a:pt x="59905" y="54856"/>
                    <a:pt x="60079" y="50843"/>
                    <a:pt x="60079" y="46864"/>
                  </a:cubicBezTo>
                  <a:cubicBezTo>
                    <a:pt x="60079" y="46864"/>
                    <a:pt x="60079" y="3076"/>
                    <a:pt x="60079" y="15"/>
                  </a:cubicBezTo>
                  <a:cubicBezTo>
                    <a:pt x="62822" y="15"/>
                    <a:pt x="84523" y="15"/>
                    <a:pt x="87287" y="15"/>
                  </a:cubicBezTo>
                  <a:cubicBezTo>
                    <a:pt x="87287" y="3127"/>
                    <a:pt x="87287" y="62092"/>
                    <a:pt x="87287" y="62092"/>
                  </a:cubicBezTo>
                  <a:cubicBezTo>
                    <a:pt x="87287" y="73587"/>
                    <a:pt x="84741" y="82446"/>
                    <a:pt x="79735" y="88423"/>
                  </a:cubicBezTo>
                  <a:cubicBezTo>
                    <a:pt x="74794" y="94308"/>
                    <a:pt x="67502" y="97308"/>
                    <a:pt x="58033" y="97308"/>
                  </a:cubicBezTo>
                  <a:cubicBezTo>
                    <a:pt x="52592" y="97308"/>
                    <a:pt x="47542" y="96161"/>
                    <a:pt x="43058" y="93908"/>
                  </a:cubicBezTo>
                </a:path>
              </a:pathLst>
            </a:custGeom>
            <a:solidFill>
              <a:srgbClr val="231F20"/>
            </a:solidFill>
            <a:ln w="2176" cap="flat">
              <a:noFill/>
              <a:prstDash val="solid"/>
              <a:miter/>
            </a:ln>
          </p:spPr>
          <p:txBody>
            <a:bodyPr rtlCol="0" anchor="ctr"/>
            <a:lstStyle/>
            <a:p>
              <a:endParaRPr lang="en-GB" sz="5261" dirty="0"/>
            </a:p>
          </p:txBody>
        </p:sp>
        <p:sp>
          <p:nvSpPr>
            <p:cNvPr id="87" name="Freeform: Shape 83">
              <a:extLst>
                <a:ext uri="{FF2B5EF4-FFF2-40B4-BE49-F238E27FC236}">
                  <a16:creationId xmlns:a16="http://schemas.microsoft.com/office/drawing/2014/main" id="{C8F78F62-8125-B0C3-9EF8-2AB3549AD36E}"/>
                </a:ext>
              </a:extLst>
            </p:cNvPr>
            <p:cNvSpPr/>
            <p:nvPr/>
          </p:nvSpPr>
          <p:spPr>
            <a:xfrm flipV="1">
              <a:off x="12732018" y="4394823"/>
              <a:ext cx="97774" cy="100864"/>
            </a:xfrm>
            <a:custGeom>
              <a:avLst/>
              <a:gdLst>
                <a:gd name="connsiteX0" fmla="*/ 11690 w 97774"/>
                <a:gd name="connsiteY0" fmla="*/ 87549 h 100864"/>
                <a:gd name="connsiteX1" fmla="*/ 11690 w 97774"/>
                <a:gd name="connsiteY1" fmla="*/ 87549 h 100864"/>
                <a:gd name="connsiteX2" fmla="*/ -1152 w 97774"/>
                <a:gd name="connsiteY2" fmla="*/ 50401 h 100864"/>
                <a:gd name="connsiteX3" fmla="*/ 11690 w 97774"/>
                <a:gd name="connsiteY3" fmla="*/ 13433 h 100864"/>
                <a:gd name="connsiteX4" fmla="*/ 47735 w 97774"/>
                <a:gd name="connsiteY4" fmla="*/ 16 h 100864"/>
                <a:gd name="connsiteX5" fmla="*/ 83867 w 97774"/>
                <a:gd name="connsiteY5" fmla="*/ 13433 h 100864"/>
                <a:gd name="connsiteX6" fmla="*/ 96622 w 97774"/>
                <a:gd name="connsiteY6" fmla="*/ 50401 h 100864"/>
                <a:gd name="connsiteX7" fmla="*/ 83824 w 97774"/>
                <a:gd name="connsiteY7" fmla="*/ 87464 h 100864"/>
                <a:gd name="connsiteX8" fmla="*/ 47735 w 97774"/>
                <a:gd name="connsiteY8" fmla="*/ 100880 h 100864"/>
                <a:gd name="connsiteX9" fmla="*/ 11690 w 97774"/>
                <a:gd name="connsiteY9" fmla="*/ 87549 h 100864"/>
                <a:gd name="connsiteX10" fmla="*/ 32433 w 97774"/>
                <a:gd name="connsiteY10" fmla="*/ 25829 h 100864"/>
                <a:gd name="connsiteX11" fmla="*/ 28319 w 97774"/>
                <a:gd name="connsiteY11" fmla="*/ 35242 h 100864"/>
                <a:gd name="connsiteX12" fmla="*/ 26774 w 97774"/>
                <a:gd name="connsiteY12" fmla="*/ 50231 h 100864"/>
                <a:gd name="connsiteX13" fmla="*/ 28407 w 97774"/>
                <a:gd name="connsiteY13" fmla="*/ 65612 h 100864"/>
                <a:gd name="connsiteX14" fmla="*/ 32890 w 97774"/>
                <a:gd name="connsiteY14" fmla="*/ 75560 h 100864"/>
                <a:gd name="connsiteX15" fmla="*/ 39725 w 97774"/>
                <a:gd name="connsiteY15" fmla="*/ 80942 h 100864"/>
                <a:gd name="connsiteX16" fmla="*/ 47735 w 97774"/>
                <a:gd name="connsiteY16" fmla="*/ 82328 h 100864"/>
                <a:gd name="connsiteX17" fmla="*/ 56159 w 97774"/>
                <a:gd name="connsiteY17" fmla="*/ 80747 h 100864"/>
                <a:gd name="connsiteX18" fmla="*/ 62950 w 97774"/>
                <a:gd name="connsiteY18" fmla="*/ 75093 h 100864"/>
                <a:gd name="connsiteX19" fmla="*/ 67194 w 97774"/>
                <a:gd name="connsiteY19" fmla="*/ 65196 h 100864"/>
                <a:gd name="connsiteX20" fmla="*/ 68696 w 97774"/>
                <a:gd name="connsiteY20" fmla="*/ 50231 h 100864"/>
                <a:gd name="connsiteX21" fmla="*/ 67238 w 97774"/>
                <a:gd name="connsiteY21" fmla="*/ 35156 h 100864"/>
                <a:gd name="connsiteX22" fmla="*/ 62863 w 97774"/>
                <a:gd name="connsiteY22" fmla="*/ 25566 h 100864"/>
                <a:gd name="connsiteX23" fmla="*/ 56115 w 97774"/>
                <a:gd name="connsiteY23" fmla="*/ 20277 h 100864"/>
                <a:gd name="connsiteX24" fmla="*/ 47996 w 97774"/>
                <a:gd name="connsiteY24" fmla="*/ 18577 h 100864"/>
                <a:gd name="connsiteX25" fmla="*/ 39224 w 97774"/>
                <a:gd name="connsiteY25" fmla="*/ 20303 h 100864"/>
                <a:gd name="connsiteX26" fmla="*/ 32433 w 97774"/>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74" h="100864">
                  <a:moveTo>
                    <a:pt x="11690" y="87549"/>
                  </a:moveTo>
                  <a:lnTo>
                    <a:pt x="11690" y="87549"/>
                  </a:lnTo>
                  <a:cubicBezTo>
                    <a:pt x="3179" y="78689"/>
                    <a:pt x="-1152" y="66190"/>
                    <a:pt x="-1152" y="50401"/>
                  </a:cubicBezTo>
                  <a:cubicBezTo>
                    <a:pt x="-1152" y="34799"/>
                    <a:pt x="3179" y="22360"/>
                    <a:pt x="11690" y="13433"/>
                  </a:cubicBezTo>
                  <a:cubicBezTo>
                    <a:pt x="20179" y="4530"/>
                    <a:pt x="32303" y="16"/>
                    <a:pt x="47735" y="16"/>
                  </a:cubicBezTo>
                  <a:cubicBezTo>
                    <a:pt x="63298" y="16"/>
                    <a:pt x="75444" y="4530"/>
                    <a:pt x="83867" y="13433"/>
                  </a:cubicBezTo>
                  <a:cubicBezTo>
                    <a:pt x="92334" y="22360"/>
                    <a:pt x="96622" y="34799"/>
                    <a:pt x="96622" y="50401"/>
                  </a:cubicBezTo>
                  <a:cubicBezTo>
                    <a:pt x="96622" y="66088"/>
                    <a:pt x="92312" y="78536"/>
                    <a:pt x="83824" y="87464"/>
                  </a:cubicBezTo>
                  <a:cubicBezTo>
                    <a:pt x="75356" y="96374"/>
                    <a:pt x="63211" y="100880"/>
                    <a:pt x="47735" y="100880"/>
                  </a:cubicBezTo>
                  <a:cubicBezTo>
                    <a:pt x="32303" y="100880"/>
                    <a:pt x="20179" y="96400"/>
                    <a:pt x="11690" y="87549"/>
                  </a:cubicBezTo>
                  <a:close/>
                  <a:moveTo>
                    <a:pt x="32433" y="25829"/>
                  </a:moveTo>
                  <a:cubicBezTo>
                    <a:pt x="30735" y="28201"/>
                    <a:pt x="29364" y="31356"/>
                    <a:pt x="28319" y="35242"/>
                  </a:cubicBezTo>
                  <a:cubicBezTo>
                    <a:pt x="27318" y="39068"/>
                    <a:pt x="26774" y="44101"/>
                    <a:pt x="26774" y="50231"/>
                  </a:cubicBezTo>
                  <a:cubicBezTo>
                    <a:pt x="26774" y="56370"/>
                    <a:pt x="27318" y="61531"/>
                    <a:pt x="28407" y="65612"/>
                  </a:cubicBezTo>
                  <a:cubicBezTo>
                    <a:pt x="29517" y="69779"/>
                    <a:pt x="31018" y="73120"/>
                    <a:pt x="32890" y="75560"/>
                  </a:cubicBezTo>
                  <a:cubicBezTo>
                    <a:pt x="34936" y="78179"/>
                    <a:pt x="37222" y="79982"/>
                    <a:pt x="39725" y="80942"/>
                  </a:cubicBezTo>
                  <a:cubicBezTo>
                    <a:pt x="42119" y="81852"/>
                    <a:pt x="44797" y="82328"/>
                    <a:pt x="47735" y="82328"/>
                  </a:cubicBezTo>
                  <a:cubicBezTo>
                    <a:pt x="50826" y="82328"/>
                    <a:pt x="53677" y="81793"/>
                    <a:pt x="56159" y="80747"/>
                  </a:cubicBezTo>
                  <a:cubicBezTo>
                    <a:pt x="58705" y="79667"/>
                    <a:pt x="60969" y="77771"/>
                    <a:pt x="62950" y="75093"/>
                  </a:cubicBezTo>
                  <a:cubicBezTo>
                    <a:pt x="64756" y="72584"/>
                    <a:pt x="66193" y="69251"/>
                    <a:pt x="67194" y="65196"/>
                  </a:cubicBezTo>
                  <a:cubicBezTo>
                    <a:pt x="68174" y="61199"/>
                    <a:pt x="68696" y="56157"/>
                    <a:pt x="68696" y="50231"/>
                  </a:cubicBezTo>
                  <a:cubicBezTo>
                    <a:pt x="68696" y="43888"/>
                    <a:pt x="68174" y="38813"/>
                    <a:pt x="67238" y="35156"/>
                  </a:cubicBezTo>
                  <a:cubicBezTo>
                    <a:pt x="66258" y="31441"/>
                    <a:pt x="64778" y="28227"/>
                    <a:pt x="62863" y="25566"/>
                  </a:cubicBezTo>
                  <a:cubicBezTo>
                    <a:pt x="61165" y="23227"/>
                    <a:pt x="58923" y="21442"/>
                    <a:pt x="56115" y="20277"/>
                  </a:cubicBezTo>
                  <a:cubicBezTo>
                    <a:pt x="53372" y="19146"/>
                    <a:pt x="50652" y="18577"/>
                    <a:pt x="47996" y="18577"/>
                  </a:cubicBezTo>
                  <a:cubicBezTo>
                    <a:pt x="44797" y="18577"/>
                    <a:pt x="41858" y="19146"/>
                    <a:pt x="39224" y="20303"/>
                  </a:cubicBezTo>
                  <a:cubicBezTo>
                    <a:pt x="36504" y="21442"/>
                    <a:pt x="34218" y="23312"/>
                    <a:pt x="32433" y="25829"/>
                  </a:cubicBezTo>
                </a:path>
              </a:pathLst>
            </a:custGeom>
            <a:solidFill>
              <a:srgbClr val="231F20"/>
            </a:solidFill>
            <a:ln w="2176" cap="flat">
              <a:noFill/>
              <a:prstDash val="solid"/>
              <a:miter/>
            </a:ln>
          </p:spPr>
          <p:txBody>
            <a:bodyPr rtlCol="0" anchor="ctr"/>
            <a:lstStyle/>
            <a:p>
              <a:endParaRPr lang="en-GB" sz="5261" dirty="0"/>
            </a:p>
          </p:txBody>
        </p:sp>
        <p:sp>
          <p:nvSpPr>
            <p:cNvPr id="88" name="Freeform: Shape 84">
              <a:extLst>
                <a:ext uri="{FF2B5EF4-FFF2-40B4-BE49-F238E27FC236}">
                  <a16:creationId xmlns:a16="http://schemas.microsoft.com/office/drawing/2014/main" id="{589194F0-5476-335A-A1EA-F123B2B32094}"/>
                </a:ext>
              </a:extLst>
            </p:cNvPr>
            <p:cNvSpPr/>
            <p:nvPr/>
          </p:nvSpPr>
          <p:spPr>
            <a:xfrm flipV="1">
              <a:off x="12854780" y="4360260"/>
              <a:ext cx="27207" cy="132323"/>
            </a:xfrm>
            <a:custGeom>
              <a:avLst/>
              <a:gdLst>
                <a:gd name="connsiteX0" fmla="*/ -1187 w 27207"/>
                <a:gd name="connsiteY0" fmla="*/ 132329 h 132323"/>
                <a:gd name="connsiteX1" fmla="*/ -1187 w 27207"/>
                <a:gd name="connsiteY1" fmla="*/ 6 h 132323"/>
                <a:gd name="connsiteX2" fmla="*/ 26021 w 27207"/>
                <a:gd name="connsiteY2" fmla="*/ 6 h 132323"/>
                <a:gd name="connsiteX3" fmla="*/ 26021 w 27207"/>
                <a:gd name="connsiteY3" fmla="*/ 132329 h 132323"/>
                <a:gd name="connsiteX4" fmla="*/ -1187 w 27207"/>
                <a:gd name="connsiteY4" fmla="*/ 132329 h 13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7" h="132323">
                  <a:moveTo>
                    <a:pt x="-1187" y="132329"/>
                  </a:moveTo>
                  <a:cubicBezTo>
                    <a:pt x="-1187" y="129184"/>
                    <a:pt x="-1187" y="3152"/>
                    <a:pt x="-1187" y="6"/>
                  </a:cubicBezTo>
                  <a:cubicBezTo>
                    <a:pt x="1577" y="6"/>
                    <a:pt x="23256" y="6"/>
                    <a:pt x="26021" y="6"/>
                  </a:cubicBezTo>
                  <a:cubicBezTo>
                    <a:pt x="26021" y="3152"/>
                    <a:pt x="26021" y="129184"/>
                    <a:pt x="26021" y="132329"/>
                  </a:cubicBezTo>
                  <a:cubicBezTo>
                    <a:pt x="23256" y="132329"/>
                    <a:pt x="1577" y="132329"/>
                    <a:pt x="-1187" y="132329"/>
                  </a:cubicBezTo>
                </a:path>
              </a:pathLst>
            </a:custGeom>
            <a:solidFill>
              <a:srgbClr val="231F20"/>
            </a:solidFill>
            <a:ln w="2176" cap="flat">
              <a:noFill/>
              <a:prstDash val="solid"/>
              <a:miter/>
            </a:ln>
          </p:spPr>
          <p:txBody>
            <a:bodyPr rtlCol="0" anchor="ctr"/>
            <a:lstStyle/>
            <a:p>
              <a:endParaRPr lang="en-GB" sz="5261" dirty="0"/>
            </a:p>
          </p:txBody>
        </p:sp>
        <p:sp>
          <p:nvSpPr>
            <p:cNvPr id="89" name="Freeform: Shape 85">
              <a:extLst>
                <a:ext uri="{FF2B5EF4-FFF2-40B4-BE49-F238E27FC236}">
                  <a16:creationId xmlns:a16="http://schemas.microsoft.com/office/drawing/2014/main" id="{0351EA9E-B3A5-D38F-C512-43D5ADFED523}"/>
                </a:ext>
              </a:extLst>
            </p:cNvPr>
            <p:cNvSpPr/>
            <p:nvPr/>
          </p:nvSpPr>
          <p:spPr>
            <a:xfrm flipV="1">
              <a:off x="12906780" y="4394823"/>
              <a:ext cx="97774" cy="100864"/>
            </a:xfrm>
            <a:custGeom>
              <a:avLst/>
              <a:gdLst>
                <a:gd name="connsiteX0" fmla="*/ 11620 w 97774"/>
                <a:gd name="connsiteY0" fmla="*/ 87549 h 100864"/>
                <a:gd name="connsiteX1" fmla="*/ 11620 w 97774"/>
                <a:gd name="connsiteY1" fmla="*/ 87549 h 100864"/>
                <a:gd name="connsiteX2" fmla="*/ -1222 w 97774"/>
                <a:gd name="connsiteY2" fmla="*/ 50401 h 100864"/>
                <a:gd name="connsiteX3" fmla="*/ 11620 w 97774"/>
                <a:gd name="connsiteY3" fmla="*/ 13433 h 100864"/>
                <a:gd name="connsiteX4" fmla="*/ 47665 w 97774"/>
                <a:gd name="connsiteY4" fmla="*/ 16 h 100864"/>
                <a:gd name="connsiteX5" fmla="*/ 83798 w 97774"/>
                <a:gd name="connsiteY5" fmla="*/ 13433 h 100864"/>
                <a:gd name="connsiteX6" fmla="*/ 96553 w 97774"/>
                <a:gd name="connsiteY6" fmla="*/ 50401 h 100864"/>
                <a:gd name="connsiteX7" fmla="*/ 83754 w 97774"/>
                <a:gd name="connsiteY7" fmla="*/ 87464 h 100864"/>
                <a:gd name="connsiteX8" fmla="*/ 47665 w 97774"/>
                <a:gd name="connsiteY8" fmla="*/ 100880 h 100864"/>
                <a:gd name="connsiteX9" fmla="*/ 11620 w 97774"/>
                <a:gd name="connsiteY9" fmla="*/ 87549 h 100864"/>
                <a:gd name="connsiteX10" fmla="*/ 32364 w 97774"/>
                <a:gd name="connsiteY10" fmla="*/ 25829 h 100864"/>
                <a:gd name="connsiteX11" fmla="*/ 28272 w 97774"/>
                <a:gd name="connsiteY11" fmla="*/ 35242 h 100864"/>
                <a:gd name="connsiteX12" fmla="*/ 26704 w 97774"/>
                <a:gd name="connsiteY12" fmla="*/ 50231 h 100864"/>
                <a:gd name="connsiteX13" fmla="*/ 28358 w 97774"/>
                <a:gd name="connsiteY13" fmla="*/ 65612 h 100864"/>
                <a:gd name="connsiteX14" fmla="*/ 32842 w 97774"/>
                <a:gd name="connsiteY14" fmla="*/ 75560 h 100864"/>
                <a:gd name="connsiteX15" fmla="*/ 39655 w 97774"/>
                <a:gd name="connsiteY15" fmla="*/ 80942 h 100864"/>
                <a:gd name="connsiteX16" fmla="*/ 47665 w 97774"/>
                <a:gd name="connsiteY16" fmla="*/ 82328 h 100864"/>
                <a:gd name="connsiteX17" fmla="*/ 56089 w 97774"/>
                <a:gd name="connsiteY17" fmla="*/ 80747 h 100864"/>
                <a:gd name="connsiteX18" fmla="*/ 62880 w 97774"/>
                <a:gd name="connsiteY18" fmla="*/ 75093 h 100864"/>
                <a:gd name="connsiteX19" fmla="*/ 67146 w 97774"/>
                <a:gd name="connsiteY19" fmla="*/ 65196 h 100864"/>
                <a:gd name="connsiteX20" fmla="*/ 68626 w 97774"/>
                <a:gd name="connsiteY20" fmla="*/ 50231 h 100864"/>
                <a:gd name="connsiteX21" fmla="*/ 67190 w 97774"/>
                <a:gd name="connsiteY21" fmla="*/ 35156 h 100864"/>
                <a:gd name="connsiteX22" fmla="*/ 62793 w 97774"/>
                <a:gd name="connsiteY22" fmla="*/ 25566 h 100864"/>
                <a:gd name="connsiteX23" fmla="*/ 56045 w 97774"/>
                <a:gd name="connsiteY23" fmla="*/ 20277 h 100864"/>
                <a:gd name="connsiteX24" fmla="*/ 47927 w 97774"/>
                <a:gd name="connsiteY24" fmla="*/ 18577 h 100864"/>
                <a:gd name="connsiteX25" fmla="*/ 39177 w 97774"/>
                <a:gd name="connsiteY25" fmla="*/ 20303 h 100864"/>
                <a:gd name="connsiteX26" fmla="*/ 32364 w 97774"/>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74" h="100864">
                  <a:moveTo>
                    <a:pt x="11620" y="87549"/>
                  </a:moveTo>
                  <a:lnTo>
                    <a:pt x="11620" y="87549"/>
                  </a:lnTo>
                  <a:cubicBezTo>
                    <a:pt x="3110" y="78689"/>
                    <a:pt x="-1222" y="66190"/>
                    <a:pt x="-1222" y="50401"/>
                  </a:cubicBezTo>
                  <a:cubicBezTo>
                    <a:pt x="-1222" y="34799"/>
                    <a:pt x="3110" y="22360"/>
                    <a:pt x="11620" y="13433"/>
                  </a:cubicBezTo>
                  <a:cubicBezTo>
                    <a:pt x="20131" y="4530"/>
                    <a:pt x="32233" y="16"/>
                    <a:pt x="47665" y="16"/>
                  </a:cubicBezTo>
                  <a:cubicBezTo>
                    <a:pt x="63228" y="16"/>
                    <a:pt x="75396" y="4530"/>
                    <a:pt x="83798" y="13433"/>
                  </a:cubicBezTo>
                  <a:cubicBezTo>
                    <a:pt x="92265" y="22360"/>
                    <a:pt x="96553" y="34799"/>
                    <a:pt x="96553" y="50401"/>
                  </a:cubicBezTo>
                  <a:cubicBezTo>
                    <a:pt x="96553" y="66088"/>
                    <a:pt x="92265" y="78536"/>
                    <a:pt x="83754" y="87464"/>
                  </a:cubicBezTo>
                  <a:cubicBezTo>
                    <a:pt x="75309" y="96374"/>
                    <a:pt x="63141" y="100880"/>
                    <a:pt x="47665" y="100880"/>
                  </a:cubicBezTo>
                  <a:cubicBezTo>
                    <a:pt x="32233" y="100880"/>
                    <a:pt x="20131" y="96400"/>
                    <a:pt x="11620" y="87549"/>
                  </a:cubicBezTo>
                  <a:close/>
                  <a:moveTo>
                    <a:pt x="32364" y="25829"/>
                  </a:moveTo>
                  <a:cubicBezTo>
                    <a:pt x="30666" y="28201"/>
                    <a:pt x="29295" y="31356"/>
                    <a:pt x="28272" y="35242"/>
                  </a:cubicBezTo>
                  <a:cubicBezTo>
                    <a:pt x="27249" y="39068"/>
                    <a:pt x="26704" y="44101"/>
                    <a:pt x="26704" y="50231"/>
                  </a:cubicBezTo>
                  <a:cubicBezTo>
                    <a:pt x="26704" y="56370"/>
                    <a:pt x="27270" y="61531"/>
                    <a:pt x="28358" y="65612"/>
                  </a:cubicBezTo>
                  <a:cubicBezTo>
                    <a:pt x="29447" y="69779"/>
                    <a:pt x="30971" y="73120"/>
                    <a:pt x="32842" y="75560"/>
                  </a:cubicBezTo>
                  <a:cubicBezTo>
                    <a:pt x="34867" y="78179"/>
                    <a:pt x="37174" y="79982"/>
                    <a:pt x="39655" y="80942"/>
                  </a:cubicBezTo>
                  <a:cubicBezTo>
                    <a:pt x="42050" y="81852"/>
                    <a:pt x="44727" y="82328"/>
                    <a:pt x="47665" y="82328"/>
                  </a:cubicBezTo>
                  <a:cubicBezTo>
                    <a:pt x="50778" y="82328"/>
                    <a:pt x="53629" y="81793"/>
                    <a:pt x="56089" y="80747"/>
                  </a:cubicBezTo>
                  <a:cubicBezTo>
                    <a:pt x="58636" y="79667"/>
                    <a:pt x="60921" y="77771"/>
                    <a:pt x="62880" y="75093"/>
                  </a:cubicBezTo>
                  <a:cubicBezTo>
                    <a:pt x="64708" y="72584"/>
                    <a:pt x="66123" y="69251"/>
                    <a:pt x="67146" y="65196"/>
                  </a:cubicBezTo>
                  <a:cubicBezTo>
                    <a:pt x="68126" y="61199"/>
                    <a:pt x="68626" y="56157"/>
                    <a:pt x="68626" y="50231"/>
                  </a:cubicBezTo>
                  <a:cubicBezTo>
                    <a:pt x="68626" y="43888"/>
                    <a:pt x="68147" y="38813"/>
                    <a:pt x="67190" y="35156"/>
                  </a:cubicBezTo>
                  <a:cubicBezTo>
                    <a:pt x="66210" y="31441"/>
                    <a:pt x="64708" y="28227"/>
                    <a:pt x="62793" y="25566"/>
                  </a:cubicBezTo>
                  <a:cubicBezTo>
                    <a:pt x="61139" y="23227"/>
                    <a:pt x="58853" y="21442"/>
                    <a:pt x="56045" y="20277"/>
                  </a:cubicBezTo>
                  <a:cubicBezTo>
                    <a:pt x="53325" y="19146"/>
                    <a:pt x="50582" y="18577"/>
                    <a:pt x="47927" y="18577"/>
                  </a:cubicBezTo>
                  <a:cubicBezTo>
                    <a:pt x="44770" y="18577"/>
                    <a:pt x="41810" y="19146"/>
                    <a:pt x="39177" y="20303"/>
                  </a:cubicBezTo>
                  <a:cubicBezTo>
                    <a:pt x="36456" y="21442"/>
                    <a:pt x="34148" y="23312"/>
                    <a:pt x="32364" y="25829"/>
                  </a:cubicBezTo>
                </a:path>
              </a:pathLst>
            </a:custGeom>
            <a:solidFill>
              <a:srgbClr val="231F20"/>
            </a:solidFill>
            <a:ln w="2176" cap="flat">
              <a:noFill/>
              <a:prstDash val="solid"/>
              <a:miter/>
            </a:ln>
          </p:spPr>
          <p:txBody>
            <a:bodyPr rtlCol="0" anchor="ctr"/>
            <a:lstStyle/>
            <a:p>
              <a:endParaRPr lang="en-GB" sz="5261" dirty="0"/>
            </a:p>
          </p:txBody>
        </p:sp>
        <p:sp>
          <p:nvSpPr>
            <p:cNvPr id="90" name="Freeform: Shape 86">
              <a:extLst>
                <a:ext uri="{FF2B5EF4-FFF2-40B4-BE49-F238E27FC236}">
                  <a16:creationId xmlns:a16="http://schemas.microsoft.com/office/drawing/2014/main" id="{7211396B-86C5-2F06-E8FB-08F7B9703160}"/>
                </a:ext>
              </a:extLst>
            </p:cNvPr>
            <p:cNvSpPr/>
            <p:nvPr/>
          </p:nvSpPr>
          <p:spPr>
            <a:xfrm flipV="1">
              <a:off x="13022338" y="4395291"/>
              <a:ext cx="92703" cy="134236"/>
            </a:xfrm>
            <a:custGeom>
              <a:avLst/>
              <a:gdLst>
                <a:gd name="connsiteX0" fmla="*/ 22872 w 92703"/>
                <a:gd name="connsiteY0" fmla="*/ 131057 h 134236"/>
                <a:gd name="connsiteX1" fmla="*/ 10378 w 92703"/>
                <a:gd name="connsiteY1" fmla="*/ 121933 h 134236"/>
                <a:gd name="connsiteX2" fmla="*/ 1824 w 92703"/>
                <a:gd name="connsiteY2" fmla="*/ 106884 h 134236"/>
                <a:gd name="connsiteX3" fmla="*/ -1267 w 92703"/>
                <a:gd name="connsiteY3" fmla="*/ 86776 h 134236"/>
                <a:gd name="connsiteX4" fmla="*/ 8702 w 92703"/>
                <a:gd name="connsiteY4" fmla="*/ 50189 h 134236"/>
                <a:gd name="connsiteX5" fmla="*/ 36803 w 92703"/>
                <a:gd name="connsiteY5" fmla="*/ 38413 h 134236"/>
                <a:gd name="connsiteX6" fmla="*/ 50080 w 92703"/>
                <a:gd name="connsiteY6" fmla="*/ 41049 h 134236"/>
                <a:gd name="connsiteX7" fmla="*/ 61551 w 92703"/>
                <a:gd name="connsiteY7" fmla="*/ 48047 h 134236"/>
                <a:gd name="connsiteX8" fmla="*/ 64228 w 92703"/>
                <a:gd name="connsiteY8" fmla="*/ 50427 h 134236"/>
                <a:gd name="connsiteX9" fmla="*/ 64228 w 92703"/>
                <a:gd name="connsiteY9" fmla="*/ 44986 h 134236"/>
                <a:gd name="connsiteX10" fmla="*/ 63140 w 92703"/>
                <a:gd name="connsiteY10" fmla="*/ 34162 h 134236"/>
                <a:gd name="connsiteX11" fmla="*/ 59135 w 92703"/>
                <a:gd name="connsiteY11" fmla="*/ 26323 h 134236"/>
                <a:gd name="connsiteX12" fmla="*/ 50581 w 92703"/>
                <a:gd name="connsiteY12" fmla="*/ 21238 h 134236"/>
                <a:gd name="connsiteX13" fmla="*/ 37194 w 92703"/>
                <a:gd name="connsiteY13" fmla="*/ 19563 h 134236"/>
                <a:gd name="connsiteX14" fmla="*/ 29620 w 92703"/>
                <a:gd name="connsiteY14" fmla="*/ 20176 h 134236"/>
                <a:gd name="connsiteX15" fmla="*/ 22154 w 92703"/>
                <a:gd name="connsiteY15" fmla="*/ 21774 h 134236"/>
                <a:gd name="connsiteX16" fmla="*/ 15820 w 92703"/>
                <a:gd name="connsiteY16" fmla="*/ 23730 h 134236"/>
                <a:gd name="connsiteX17" fmla="*/ 10705 w 92703"/>
                <a:gd name="connsiteY17" fmla="*/ 25558 h 134236"/>
                <a:gd name="connsiteX18" fmla="*/ 9051 w 92703"/>
                <a:gd name="connsiteY18" fmla="*/ 25558 h 134236"/>
                <a:gd name="connsiteX19" fmla="*/ 9051 w 92703"/>
                <a:gd name="connsiteY19" fmla="*/ 3902 h 134236"/>
                <a:gd name="connsiteX20" fmla="*/ 22829 w 92703"/>
                <a:gd name="connsiteY20" fmla="*/ 1283 h 134236"/>
                <a:gd name="connsiteX21" fmla="*/ 41112 w 92703"/>
                <a:gd name="connsiteY21" fmla="*/ 25 h 134236"/>
                <a:gd name="connsiteX22" fmla="*/ 61769 w 92703"/>
                <a:gd name="connsiteY22" fmla="*/ 2371 h 134236"/>
                <a:gd name="connsiteX23" fmla="*/ 77440 w 92703"/>
                <a:gd name="connsiteY23" fmla="*/ 9870 h 134236"/>
                <a:gd name="connsiteX24" fmla="*/ 87671 w 92703"/>
                <a:gd name="connsiteY24" fmla="*/ 24044 h 134236"/>
                <a:gd name="connsiteX25" fmla="*/ 91436 w 92703"/>
                <a:gd name="connsiteY25" fmla="*/ 46542 h 134236"/>
                <a:gd name="connsiteX26" fmla="*/ 91436 w 92703"/>
                <a:gd name="connsiteY26" fmla="*/ 131627 h 134236"/>
                <a:gd name="connsiteX27" fmla="*/ 64837 w 92703"/>
                <a:gd name="connsiteY27" fmla="*/ 131627 h 134236"/>
                <a:gd name="connsiteX28" fmla="*/ 63423 w 92703"/>
                <a:gd name="connsiteY28" fmla="*/ 126270 h 134236"/>
                <a:gd name="connsiteX29" fmla="*/ 61551 w 92703"/>
                <a:gd name="connsiteY29" fmla="*/ 127528 h 134236"/>
                <a:gd name="connsiteX30" fmla="*/ 51125 w 92703"/>
                <a:gd name="connsiteY30" fmla="*/ 132450 h 134236"/>
                <a:gd name="connsiteX31" fmla="*/ 38174 w 92703"/>
                <a:gd name="connsiteY31" fmla="*/ 134261 h 134236"/>
                <a:gd name="connsiteX32" fmla="*/ 22872 w 92703"/>
                <a:gd name="connsiteY32" fmla="*/ 131057 h 134236"/>
                <a:gd name="connsiteX33" fmla="*/ 30860 w 92703"/>
                <a:gd name="connsiteY33" fmla="*/ 66412 h 134236"/>
                <a:gd name="connsiteX34" fmla="*/ 27508 w 92703"/>
                <a:gd name="connsiteY34" fmla="*/ 74846 h 134236"/>
                <a:gd name="connsiteX35" fmla="*/ 26659 w 92703"/>
                <a:gd name="connsiteY35" fmla="*/ 85993 h 134236"/>
                <a:gd name="connsiteX36" fmla="*/ 32558 w 92703"/>
                <a:gd name="connsiteY36" fmla="*/ 106943 h 134236"/>
                <a:gd name="connsiteX37" fmla="*/ 50385 w 92703"/>
                <a:gd name="connsiteY37" fmla="*/ 114732 h 134236"/>
                <a:gd name="connsiteX38" fmla="*/ 57350 w 92703"/>
                <a:gd name="connsiteY38" fmla="*/ 113983 h 134236"/>
                <a:gd name="connsiteX39" fmla="*/ 63292 w 92703"/>
                <a:gd name="connsiteY39" fmla="*/ 112113 h 134236"/>
                <a:gd name="connsiteX40" fmla="*/ 64228 w 92703"/>
                <a:gd name="connsiteY40" fmla="*/ 111688 h 134236"/>
                <a:gd name="connsiteX41" fmla="*/ 64228 w 92703"/>
                <a:gd name="connsiteY41" fmla="*/ 65154 h 134236"/>
                <a:gd name="connsiteX42" fmla="*/ 63575 w 92703"/>
                <a:gd name="connsiteY42" fmla="*/ 64669 h 134236"/>
                <a:gd name="connsiteX43" fmla="*/ 55609 w 92703"/>
                <a:gd name="connsiteY43" fmla="*/ 60401 h 134236"/>
                <a:gd name="connsiteX44" fmla="*/ 46967 w 92703"/>
                <a:gd name="connsiteY44" fmla="*/ 58904 h 134236"/>
                <a:gd name="connsiteX45" fmla="*/ 37238 w 92703"/>
                <a:gd name="connsiteY45" fmla="*/ 60775 h 134236"/>
                <a:gd name="connsiteX46" fmla="*/ 30860 w 92703"/>
                <a:gd name="connsiteY46" fmla="*/ 66412 h 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703" h="134236">
                  <a:moveTo>
                    <a:pt x="22872" y="131057"/>
                  </a:moveTo>
                  <a:cubicBezTo>
                    <a:pt x="18018" y="128922"/>
                    <a:pt x="13795" y="125844"/>
                    <a:pt x="10378" y="121933"/>
                  </a:cubicBezTo>
                  <a:cubicBezTo>
                    <a:pt x="6743" y="117810"/>
                    <a:pt x="3870" y="112751"/>
                    <a:pt x="1824" y="106884"/>
                  </a:cubicBezTo>
                  <a:cubicBezTo>
                    <a:pt x="-222" y="100975"/>
                    <a:pt x="-1267" y="94215"/>
                    <a:pt x="-1267" y="86776"/>
                  </a:cubicBezTo>
                  <a:cubicBezTo>
                    <a:pt x="-1267" y="70408"/>
                    <a:pt x="2085" y="58097"/>
                    <a:pt x="8702" y="50189"/>
                  </a:cubicBezTo>
                  <a:cubicBezTo>
                    <a:pt x="15210" y="42392"/>
                    <a:pt x="24679" y="38413"/>
                    <a:pt x="36803" y="38413"/>
                  </a:cubicBezTo>
                  <a:cubicBezTo>
                    <a:pt x="41330" y="38413"/>
                    <a:pt x="45792" y="39306"/>
                    <a:pt x="50080" y="41049"/>
                  </a:cubicBezTo>
                  <a:cubicBezTo>
                    <a:pt x="54390" y="42801"/>
                    <a:pt x="58242" y="45156"/>
                    <a:pt x="61551" y="48047"/>
                  </a:cubicBezTo>
                  <a:lnTo>
                    <a:pt x="64228" y="50427"/>
                  </a:lnTo>
                  <a:lnTo>
                    <a:pt x="64228" y="44986"/>
                  </a:lnTo>
                  <a:cubicBezTo>
                    <a:pt x="64228" y="40667"/>
                    <a:pt x="63880" y="37036"/>
                    <a:pt x="63140" y="34162"/>
                  </a:cubicBezTo>
                  <a:cubicBezTo>
                    <a:pt x="62400" y="31169"/>
                    <a:pt x="61050" y="28534"/>
                    <a:pt x="59135" y="26323"/>
                  </a:cubicBezTo>
                  <a:cubicBezTo>
                    <a:pt x="57198" y="24112"/>
                    <a:pt x="54324" y="22412"/>
                    <a:pt x="50581" y="21238"/>
                  </a:cubicBezTo>
                  <a:cubicBezTo>
                    <a:pt x="46989" y="20116"/>
                    <a:pt x="42505" y="19563"/>
                    <a:pt x="37194" y="19563"/>
                  </a:cubicBezTo>
                  <a:cubicBezTo>
                    <a:pt x="34648" y="19563"/>
                    <a:pt x="32101" y="19776"/>
                    <a:pt x="29620" y="20176"/>
                  </a:cubicBezTo>
                  <a:cubicBezTo>
                    <a:pt x="29598" y="20176"/>
                    <a:pt x="22154" y="21774"/>
                    <a:pt x="22154" y="21774"/>
                  </a:cubicBezTo>
                  <a:cubicBezTo>
                    <a:pt x="22132" y="21791"/>
                    <a:pt x="15820" y="23730"/>
                    <a:pt x="15820" y="23730"/>
                  </a:cubicBezTo>
                  <a:cubicBezTo>
                    <a:pt x="15820" y="23730"/>
                    <a:pt x="11815" y="25150"/>
                    <a:pt x="10705" y="25558"/>
                  </a:cubicBezTo>
                  <a:cubicBezTo>
                    <a:pt x="10465" y="25558"/>
                    <a:pt x="9856" y="25558"/>
                    <a:pt x="9051" y="25558"/>
                  </a:cubicBezTo>
                  <a:cubicBezTo>
                    <a:pt x="9051" y="22879"/>
                    <a:pt x="9051" y="6087"/>
                    <a:pt x="9051" y="3902"/>
                  </a:cubicBezTo>
                  <a:cubicBezTo>
                    <a:pt x="13012" y="2941"/>
                    <a:pt x="17583" y="2048"/>
                    <a:pt x="22829" y="1283"/>
                  </a:cubicBezTo>
                  <a:cubicBezTo>
                    <a:pt x="28575" y="458"/>
                    <a:pt x="34735" y="25"/>
                    <a:pt x="41112" y="25"/>
                  </a:cubicBezTo>
                  <a:cubicBezTo>
                    <a:pt x="48643" y="25"/>
                    <a:pt x="55609" y="815"/>
                    <a:pt x="61769" y="2371"/>
                  </a:cubicBezTo>
                  <a:cubicBezTo>
                    <a:pt x="67841" y="3919"/>
                    <a:pt x="73131" y="6427"/>
                    <a:pt x="77440" y="9870"/>
                  </a:cubicBezTo>
                  <a:cubicBezTo>
                    <a:pt x="81728" y="13229"/>
                    <a:pt x="85146" y="18007"/>
                    <a:pt x="87671" y="24044"/>
                  </a:cubicBezTo>
                  <a:cubicBezTo>
                    <a:pt x="90174" y="30166"/>
                    <a:pt x="91436" y="37742"/>
                    <a:pt x="91436" y="46542"/>
                  </a:cubicBezTo>
                  <a:cubicBezTo>
                    <a:pt x="91436" y="46542"/>
                    <a:pt x="91436" y="128480"/>
                    <a:pt x="91436" y="131627"/>
                  </a:cubicBezTo>
                  <a:cubicBezTo>
                    <a:pt x="88672" y="131627"/>
                    <a:pt x="66993" y="131627"/>
                    <a:pt x="64837" y="131627"/>
                  </a:cubicBezTo>
                  <a:cubicBezTo>
                    <a:pt x="64489" y="130352"/>
                    <a:pt x="63423" y="126270"/>
                    <a:pt x="63423" y="126270"/>
                  </a:cubicBezTo>
                  <a:lnTo>
                    <a:pt x="61551" y="127528"/>
                  </a:lnTo>
                  <a:cubicBezTo>
                    <a:pt x="58416" y="129585"/>
                    <a:pt x="54934" y="131244"/>
                    <a:pt x="51125" y="132450"/>
                  </a:cubicBezTo>
                  <a:cubicBezTo>
                    <a:pt x="47359" y="133640"/>
                    <a:pt x="42984" y="134261"/>
                    <a:pt x="38174" y="134261"/>
                  </a:cubicBezTo>
                  <a:cubicBezTo>
                    <a:pt x="32906" y="134261"/>
                    <a:pt x="27770" y="133172"/>
                    <a:pt x="22872" y="131057"/>
                  </a:cubicBezTo>
                  <a:close/>
                  <a:moveTo>
                    <a:pt x="30860" y="66412"/>
                  </a:moveTo>
                  <a:cubicBezTo>
                    <a:pt x="29228" y="68852"/>
                    <a:pt x="28096" y="71701"/>
                    <a:pt x="27508" y="74846"/>
                  </a:cubicBezTo>
                  <a:cubicBezTo>
                    <a:pt x="26964" y="77865"/>
                    <a:pt x="26659" y="81631"/>
                    <a:pt x="26659" y="85993"/>
                  </a:cubicBezTo>
                  <a:cubicBezTo>
                    <a:pt x="26659" y="94853"/>
                    <a:pt x="28662" y="101910"/>
                    <a:pt x="32558" y="106943"/>
                  </a:cubicBezTo>
                  <a:cubicBezTo>
                    <a:pt x="36563" y="112113"/>
                    <a:pt x="42549" y="114732"/>
                    <a:pt x="50385" y="114732"/>
                  </a:cubicBezTo>
                  <a:cubicBezTo>
                    <a:pt x="52692" y="114732"/>
                    <a:pt x="55043" y="114468"/>
                    <a:pt x="57350" y="113983"/>
                  </a:cubicBezTo>
                  <a:cubicBezTo>
                    <a:pt x="59679" y="113490"/>
                    <a:pt x="61681" y="112878"/>
                    <a:pt x="63292" y="112113"/>
                  </a:cubicBezTo>
                  <a:lnTo>
                    <a:pt x="64228" y="111688"/>
                  </a:lnTo>
                  <a:lnTo>
                    <a:pt x="64228" y="65154"/>
                  </a:lnTo>
                  <a:lnTo>
                    <a:pt x="63575" y="64669"/>
                  </a:lnTo>
                  <a:cubicBezTo>
                    <a:pt x="61072" y="62816"/>
                    <a:pt x="58395" y="61396"/>
                    <a:pt x="55609" y="60401"/>
                  </a:cubicBezTo>
                  <a:cubicBezTo>
                    <a:pt x="52801" y="59415"/>
                    <a:pt x="49906" y="58904"/>
                    <a:pt x="46967" y="58904"/>
                  </a:cubicBezTo>
                  <a:cubicBezTo>
                    <a:pt x="43071" y="58904"/>
                    <a:pt x="39785" y="59542"/>
                    <a:pt x="37238" y="60775"/>
                  </a:cubicBezTo>
                  <a:cubicBezTo>
                    <a:pt x="34604" y="62050"/>
                    <a:pt x="32471" y="63946"/>
                    <a:pt x="30860" y="66412"/>
                  </a:cubicBezTo>
                </a:path>
              </a:pathLst>
            </a:custGeom>
            <a:solidFill>
              <a:srgbClr val="231F20"/>
            </a:solidFill>
            <a:ln w="2176" cap="flat">
              <a:noFill/>
              <a:prstDash val="solid"/>
              <a:miter/>
            </a:ln>
          </p:spPr>
          <p:txBody>
            <a:bodyPr rtlCol="0" anchor="ctr"/>
            <a:lstStyle/>
            <a:p>
              <a:endParaRPr lang="en-GB" sz="5261" dirty="0"/>
            </a:p>
          </p:txBody>
        </p:sp>
        <p:sp>
          <p:nvSpPr>
            <p:cNvPr id="91" name="Freeform: Shape 88">
              <a:extLst>
                <a:ext uri="{FF2B5EF4-FFF2-40B4-BE49-F238E27FC236}">
                  <a16:creationId xmlns:a16="http://schemas.microsoft.com/office/drawing/2014/main" id="{5D85ADB0-58D5-7E2F-19C0-C3EA1627881D}"/>
                </a:ext>
              </a:extLst>
            </p:cNvPr>
            <p:cNvSpPr/>
            <p:nvPr/>
          </p:nvSpPr>
          <p:spPr>
            <a:xfrm flipV="1">
              <a:off x="13136002" y="4397925"/>
              <a:ext cx="98470" cy="130641"/>
            </a:xfrm>
            <a:custGeom>
              <a:avLst/>
              <a:gdLst>
                <a:gd name="connsiteX0" fmla="*/ 69253 w 98470"/>
                <a:gd name="connsiteY0" fmla="*/ 130667 h 130641"/>
                <a:gd name="connsiteX1" fmla="*/ 48902 w 98470"/>
                <a:gd name="connsiteY1" fmla="*/ 65639 h 130641"/>
                <a:gd name="connsiteX2" fmla="*/ 27179 w 98470"/>
                <a:gd name="connsiteY2" fmla="*/ 130667 h 130641"/>
                <a:gd name="connsiteX3" fmla="*/ -1313 w 98470"/>
                <a:gd name="connsiteY3" fmla="*/ 130667 h 130641"/>
                <a:gd name="connsiteX4" fmla="*/ 33926 w 98470"/>
                <a:gd name="connsiteY4" fmla="*/ 36756 h 130641"/>
                <a:gd name="connsiteX5" fmla="*/ 19648 w 98470"/>
                <a:gd name="connsiteY5" fmla="*/ 25 h 130641"/>
                <a:gd name="connsiteX6" fmla="*/ 48989 w 98470"/>
                <a:gd name="connsiteY6" fmla="*/ 25 h 130641"/>
                <a:gd name="connsiteX7" fmla="*/ 97158 w 98470"/>
                <a:gd name="connsiteY7" fmla="*/ 130667 h 130641"/>
                <a:gd name="connsiteX8" fmla="*/ 69253 w 98470"/>
                <a:gd name="connsiteY8" fmla="*/ 130667 h 1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70" h="130641">
                  <a:moveTo>
                    <a:pt x="69253" y="130667"/>
                  </a:moveTo>
                  <a:cubicBezTo>
                    <a:pt x="68535" y="128455"/>
                    <a:pt x="48902" y="65639"/>
                    <a:pt x="48902" y="65639"/>
                  </a:cubicBezTo>
                  <a:cubicBezTo>
                    <a:pt x="48902" y="65639"/>
                    <a:pt x="27897" y="128514"/>
                    <a:pt x="27179" y="130667"/>
                  </a:cubicBezTo>
                  <a:cubicBezTo>
                    <a:pt x="25154" y="130667"/>
                    <a:pt x="2561" y="130667"/>
                    <a:pt x="-1313" y="130667"/>
                  </a:cubicBezTo>
                  <a:cubicBezTo>
                    <a:pt x="254" y="126457"/>
                    <a:pt x="33926" y="36756"/>
                    <a:pt x="33926" y="36756"/>
                  </a:cubicBezTo>
                  <a:cubicBezTo>
                    <a:pt x="33926" y="36756"/>
                    <a:pt x="21193" y="3979"/>
                    <a:pt x="19648" y="25"/>
                  </a:cubicBezTo>
                  <a:cubicBezTo>
                    <a:pt x="23609" y="25"/>
                    <a:pt x="47030" y="25"/>
                    <a:pt x="48989" y="25"/>
                  </a:cubicBezTo>
                  <a:cubicBezTo>
                    <a:pt x="49750" y="2083"/>
                    <a:pt x="95612" y="126431"/>
                    <a:pt x="97158" y="130667"/>
                  </a:cubicBezTo>
                  <a:cubicBezTo>
                    <a:pt x="93305" y="130667"/>
                    <a:pt x="71277" y="130667"/>
                    <a:pt x="69253" y="130667"/>
                  </a:cubicBezTo>
                </a:path>
              </a:pathLst>
            </a:custGeom>
            <a:solidFill>
              <a:srgbClr val="231F20"/>
            </a:solidFill>
            <a:ln w="2176" cap="flat">
              <a:noFill/>
              <a:prstDash val="solid"/>
              <a:miter/>
            </a:ln>
          </p:spPr>
          <p:txBody>
            <a:bodyPr rtlCol="0" anchor="ctr"/>
            <a:lstStyle/>
            <a:p>
              <a:endParaRPr lang="en-GB" sz="5261" dirty="0"/>
            </a:p>
          </p:txBody>
        </p:sp>
      </p:grpSp>
      <p:pic>
        <p:nvPicPr>
          <p:cNvPr id="93" name="Picture 92" descr="Logo&#10;&#10;Description automatically generated">
            <a:extLst>
              <a:ext uri="{FF2B5EF4-FFF2-40B4-BE49-F238E27FC236}">
                <a16:creationId xmlns:a16="http://schemas.microsoft.com/office/drawing/2014/main" id="{3C45B14F-048E-B915-F7B4-C1C4128729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755007" y="506369"/>
            <a:ext cx="889692" cy="887944"/>
          </a:xfrm>
          <a:prstGeom prst="rect">
            <a:avLst/>
          </a:prstGeom>
        </p:spPr>
      </p:pic>
    </p:spTree>
    <p:extLst>
      <p:ext uri="{BB962C8B-B14F-4D97-AF65-F5344CB8AC3E}">
        <p14:creationId xmlns:p14="http://schemas.microsoft.com/office/powerpoint/2010/main" val="99651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Hashing the Seeds</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874053" cy="803835"/>
          </a:xfrm>
        </p:spPr>
        <p:txBody>
          <a:bodyPr lIns="91440" tIns="45720" rIns="91440" bIns="45720" anchor="t">
            <a:noAutofit/>
          </a:bodyPr>
          <a:lstStyle/>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Seeds are hashed</a:t>
            </a:r>
            <a:endParaRPr lang="en-US" sz="2200" b="1"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400"/>
              </a:spcBef>
              <a:buClr>
                <a:schemeClr val="tx1"/>
              </a:buClr>
              <a:buFont typeface="System Font Regular"/>
              <a:buChar char="-"/>
            </a:pPr>
            <a:r>
              <a:rPr lang="en-US" sz="1800" dirty="0">
                <a:latin typeface="Tahoma" panose="020B0604030504040204" pitchFamily="34" charset="0"/>
                <a:ea typeface="Tahoma" panose="020B0604030504040204" pitchFamily="34" charset="0"/>
                <a:cs typeface="Tahoma" panose="020B0604030504040204" pitchFamily="34" charset="0"/>
              </a:rPr>
              <a:t>To find seed matches</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with a</a:t>
            </a:r>
            <a:r>
              <a:rPr lang="en-US" sz="1800" b="1" dirty="0">
                <a:latin typeface="Tahoma" panose="020B0604030504040204" pitchFamily="34" charset="0"/>
                <a:ea typeface="Tahoma" panose="020B0604030504040204" pitchFamily="34" charset="0"/>
                <a:cs typeface="Tahoma" panose="020B0604030504040204" pitchFamily="34" charset="0"/>
              </a:rPr>
              <a:t> direct lookup of hash values</a:t>
            </a:r>
          </a:p>
        </p:txBody>
      </p:sp>
      <p:sp>
        <p:nvSpPr>
          <p:cNvPr id="46" name="Rounded Rectangle 45">
            <a:extLst>
              <a:ext uri="{FF2B5EF4-FFF2-40B4-BE49-F238E27FC236}">
                <a16:creationId xmlns:a16="http://schemas.microsoft.com/office/drawing/2014/main" id="{85268832-2451-7AB3-0BC5-989FBFBF98D4}"/>
              </a:ext>
            </a:extLst>
          </p:cNvPr>
          <p:cNvSpPr/>
          <p:nvPr/>
        </p:nvSpPr>
        <p:spPr>
          <a:xfrm>
            <a:off x="1922052" y="1963345"/>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a:t>
            </a:r>
            <a:r>
              <a:rPr lang="en-US" dirty="0">
                <a:solidFill>
                  <a:srgbClr val="C00000"/>
                </a:solidFill>
                <a:latin typeface="Cambria" panose="02040503050406030204" pitchFamily="18" charset="0"/>
              </a:rPr>
              <a:t>X</a:t>
            </a:r>
            <a:r>
              <a:rPr lang="en-US" dirty="0">
                <a:latin typeface="Cambria" panose="02040503050406030204" pitchFamily="18" charset="0"/>
              </a:rPr>
              <a:t>CC</a:t>
            </a:r>
            <a:r>
              <a:rPr lang="en-US" dirty="0">
                <a:solidFill>
                  <a:srgbClr val="C00000"/>
                </a:solidFill>
                <a:latin typeface="Cambria" panose="02040503050406030204" pitchFamily="18" charset="0"/>
              </a:rPr>
              <a:t>X</a:t>
            </a:r>
            <a:r>
              <a:rPr lang="en-US" dirty="0">
                <a:latin typeface="Cambria" panose="02040503050406030204" pitchFamily="18" charset="0"/>
              </a:rPr>
              <a:t>GG</a:t>
            </a:r>
            <a:endParaRPr kumimoji="0" lang="en-US" b="0" i="0" u="none" strike="noStrike" kern="0" cap="none" spc="0" normalizeH="0" baseline="0" noProof="0" dirty="0">
              <a:ln>
                <a:noFill/>
              </a:ln>
              <a:solidFill>
                <a:prstClr val="white"/>
              </a:solidFill>
              <a:effectLst/>
              <a:uLnTx/>
              <a:uFillTx/>
              <a:latin typeface="Calibri"/>
            </a:endParaRPr>
          </a:p>
        </p:txBody>
      </p:sp>
      <p:sp>
        <p:nvSpPr>
          <p:cNvPr id="51" name="Rounded Rectangle 50">
            <a:extLst>
              <a:ext uri="{FF2B5EF4-FFF2-40B4-BE49-F238E27FC236}">
                <a16:creationId xmlns:a16="http://schemas.microsoft.com/office/drawing/2014/main" id="{B3A2BD88-CC7F-6075-393A-825AFBD981DF}"/>
              </a:ext>
            </a:extLst>
          </p:cNvPr>
          <p:cNvSpPr/>
          <p:nvPr/>
        </p:nvSpPr>
        <p:spPr>
          <a:xfrm>
            <a:off x="1922052" y="2394901"/>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TA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sp>
        <p:nvSpPr>
          <p:cNvPr id="52" name="Rounded Rectangle 51">
            <a:extLst>
              <a:ext uri="{FF2B5EF4-FFF2-40B4-BE49-F238E27FC236}">
                <a16:creationId xmlns:a16="http://schemas.microsoft.com/office/drawing/2014/main" id="{B8A6E105-4F56-FF67-5D1B-5B04EB87BB4B}"/>
              </a:ext>
            </a:extLst>
          </p:cNvPr>
          <p:cNvSpPr/>
          <p:nvPr/>
        </p:nvSpPr>
        <p:spPr>
          <a:xfrm>
            <a:off x="1922052" y="2827295"/>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CA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53" name="Straight Connector 52">
            <a:extLst>
              <a:ext uri="{FF2B5EF4-FFF2-40B4-BE49-F238E27FC236}">
                <a16:creationId xmlns:a16="http://schemas.microsoft.com/office/drawing/2014/main" id="{05FF9485-AD76-8BA8-03B3-D6BB04B1E575}"/>
              </a:ext>
            </a:extLst>
          </p:cNvPr>
          <p:cNvCxnSpPr>
            <a:cxnSpLocks/>
          </p:cNvCxnSpPr>
          <p:nvPr/>
        </p:nvCxnSpPr>
        <p:spPr>
          <a:xfrm>
            <a:off x="3160452" y="2096545"/>
            <a:ext cx="4667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31DCAEE-2C87-4714-29EF-369F0DE16B0F}"/>
              </a:ext>
            </a:extLst>
          </p:cNvPr>
          <p:cNvCxnSpPr>
            <a:cxnSpLocks/>
          </p:cNvCxnSpPr>
          <p:nvPr/>
        </p:nvCxnSpPr>
        <p:spPr>
          <a:xfrm flipV="1">
            <a:off x="3160452" y="2528101"/>
            <a:ext cx="466700" cy="32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58B0903-201F-9581-9B21-36622713F160}"/>
              </a:ext>
            </a:extLst>
          </p:cNvPr>
          <p:cNvCxnSpPr>
            <a:cxnSpLocks/>
          </p:cNvCxnSpPr>
          <p:nvPr/>
        </p:nvCxnSpPr>
        <p:spPr>
          <a:xfrm flipV="1">
            <a:off x="3160452" y="2960495"/>
            <a:ext cx="466700" cy="124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4585FBC-D1EF-1831-558A-1C9AE599CD4D}"/>
              </a:ext>
            </a:extLst>
          </p:cNvPr>
          <p:cNvSpPr/>
          <p:nvPr/>
        </p:nvSpPr>
        <p:spPr>
          <a:xfrm>
            <a:off x="4889613" y="1970546"/>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0x0C</a:t>
            </a:r>
          </a:p>
        </p:txBody>
      </p:sp>
      <p:cxnSp>
        <p:nvCxnSpPr>
          <p:cNvPr id="57" name="Straight Connector 56">
            <a:extLst>
              <a:ext uri="{FF2B5EF4-FFF2-40B4-BE49-F238E27FC236}">
                <a16:creationId xmlns:a16="http://schemas.microsoft.com/office/drawing/2014/main" id="{56A5110A-3BE6-B5D5-0AB7-E468691317D6}"/>
              </a:ext>
            </a:extLst>
          </p:cNvPr>
          <p:cNvCxnSpPr>
            <a:cxnSpLocks/>
          </p:cNvCxnSpPr>
          <p:nvPr/>
        </p:nvCxnSpPr>
        <p:spPr>
          <a:xfrm>
            <a:off x="4419152" y="2092929"/>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FB8042B-F553-9924-7179-B61269DCD9FF}"/>
              </a:ext>
            </a:extLst>
          </p:cNvPr>
          <p:cNvSpPr/>
          <p:nvPr/>
        </p:nvSpPr>
        <p:spPr>
          <a:xfrm>
            <a:off x="4889613" y="2402102"/>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59" name="Straight Connector 58">
            <a:extLst>
              <a:ext uri="{FF2B5EF4-FFF2-40B4-BE49-F238E27FC236}">
                <a16:creationId xmlns:a16="http://schemas.microsoft.com/office/drawing/2014/main" id="{E96933E4-1DCD-3D34-2109-CBF7B7B03283}"/>
              </a:ext>
            </a:extLst>
          </p:cNvPr>
          <p:cNvCxnSpPr>
            <a:cxnSpLocks/>
          </p:cNvCxnSpPr>
          <p:nvPr/>
        </p:nvCxnSpPr>
        <p:spPr>
          <a:xfrm flipV="1">
            <a:off x="4421090" y="2526457"/>
            <a:ext cx="468523" cy="15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FB45676-BEF9-CD34-AFDC-AA4D9ABAD092}"/>
              </a:ext>
            </a:extLst>
          </p:cNvPr>
          <p:cNvSpPr/>
          <p:nvPr/>
        </p:nvSpPr>
        <p:spPr>
          <a:xfrm>
            <a:off x="4889613" y="2834496"/>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0xFC</a:t>
            </a:r>
          </a:p>
        </p:txBody>
      </p:sp>
      <p:cxnSp>
        <p:nvCxnSpPr>
          <p:cNvPr id="61" name="Straight Connector 60">
            <a:extLst>
              <a:ext uri="{FF2B5EF4-FFF2-40B4-BE49-F238E27FC236}">
                <a16:creationId xmlns:a16="http://schemas.microsoft.com/office/drawing/2014/main" id="{E2DDF301-920F-2360-FF61-A3BD16C1EE58}"/>
              </a:ext>
            </a:extLst>
          </p:cNvPr>
          <p:cNvCxnSpPr>
            <a:cxnSpLocks/>
          </p:cNvCxnSpPr>
          <p:nvPr/>
        </p:nvCxnSpPr>
        <p:spPr>
          <a:xfrm>
            <a:off x="4428927" y="2960495"/>
            <a:ext cx="460686" cy="124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FE76204B-4F34-602E-A5CF-16AFA15705D7}"/>
              </a:ext>
            </a:extLst>
          </p:cNvPr>
          <p:cNvSpPr/>
          <p:nvPr/>
        </p:nvSpPr>
        <p:spPr>
          <a:xfrm>
            <a:off x="1733491" y="1841613"/>
            <a:ext cx="1618922" cy="1388752"/>
          </a:xfrm>
          <a:prstGeom prst="roundRect">
            <a:avLst>
              <a:gd name="adj" fmla="val 9166"/>
            </a:avLst>
          </a:prstGeom>
          <a:noFill/>
          <a:ln w="31750" cap="flat" cmpd="sng" algn="ctr">
            <a:solidFill>
              <a:srgbClr val="C00000"/>
            </a:solidFill>
            <a:prstDash val="sysDash"/>
          </a:ln>
          <a:effectLst/>
        </p:spPr>
        <p:txBody>
          <a:bodyPr rtlCol="0" anchor="ctr"/>
          <a:lstStyle/>
          <a:p>
            <a:pPr lvl="0" algn="ctr" defTabSz="1600847"/>
            <a:endParaRPr kumimoji="0" lang="en-US" b="1" i="0" u="none" strike="noStrike" kern="0" cap="none" spc="0" normalizeH="0" baseline="0" noProof="0" dirty="0">
              <a:ln>
                <a:noFill/>
              </a:ln>
              <a:solidFill>
                <a:srgbClr val="C00000"/>
              </a:solidFill>
              <a:effectLst/>
              <a:uLnTx/>
              <a:uFillTx/>
              <a:latin typeface="Calibri"/>
            </a:endParaRPr>
          </a:p>
        </p:txBody>
      </p:sp>
      <p:sp>
        <p:nvSpPr>
          <p:cNvPr id="63" name="TextBox 62">
            <a:extLst>
              <a:ext uri="{FF2B5EF4-FFF2-40B4-BE49-F238E27FC236}">
                <a16:creationId xmlns:a16="http://schemas.microsoft.com/office/drawing/2014/main" id="{1AE401A5-911A-804B-A224-730EE1F6F881}"/>
              </a:ext>
            </a:extLst>
          </p:cNvPr>
          <p:cNvSpPr txBox="1"/>
          <p:nvPr/>
        </p:nvSpPr>
        <p:spPr>
          <a:xfrm>
            <a:off x="1822415" y="3261924"/>
            <a:ext cx="1441075" cy="276999"/>
          </a:xfrm>
          <a:prstGeom prst="rect">
            <a:avLst/>
          </a:prstGeom>
          <a:noFill/>
        </p:spPr>
        <p:txBody>
          <a:bodyPr wrap="square" lIns="0" tIns="0" rIns="0" bIns="0" rtlCol="0">
            <a:spAutoFit/>
          </a:bodyPr>
          <a:lstStyle/>
          <a:p>
            <a:pPr algn="ctr"/>
            <a:r>
              <a:rPr lang="en-US" b="1" dirty="0">
                <a:solidFill>
                  <a:srgbClr val="C00000"/>
                </a:solidFill>
                <a:latin typeface="Cambria" panose="02040503050406030204" pitchFamily="18" charset="0"/>
              </a:rPr>
              <a:t>Spaced Seeds</a:t>
            </a:r>
          </a:p>
        </p:txBody>
      </p:sp>
      <p:sp>
        <p:nvSpPr>
          <p:cNvPr id="64" name="Rounded Rectangle 63">
            <a:extLst>
              <a:ext uri="{FF2B5EF4-FFF2-40B4-BE49-F238E27FC236}">
                <a16:creationId xmlns:a16="http://schemas.microsoft.com/office/drawing/2014/main" id="{899B9C68-0D78-5A3F-D16A-9C7FD2741005}"/>
              </a:ext>
            </a:extLst>
          </p:cNvPr>
          <p:cNvSpPr/>
          <p:nvPr/>
        </p:nvSpPr>
        <p:spPr>
          <a:xfrm>
            <a:off x="3627152" y="1963345"/>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5" name="Rounded Rectangle 64">
            <a:extLst>
              <a:ext uri="{FF2B5EF4-FFF2-40B4-BE49-F238E27FC236}">
                <a16:creationId xmlns:a16="http://schemas.microsoft.com/office/drawing/2014/main" id="{CF94452C-1A93-D1F2-3966-3CF3D224F321}"/>
              </a:ext>
            </a:extLst>
          </p:cNvPr>
          <p:cNvSpPr/>
          <p:nvPr/>
        </p:nvSpPr>
        <p:spPr>
          <a:xfrm>
            <a:off x="3627152" y="2394901"/>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6" name="Rounded Rectangle 65">
            <a:extLst>
              <a:ext uri="{FF2B5EF4-FFF2-40B4-BE49-F238E27FC236}">
                <a16:creationId xmlns:a16="http://schemas.microsoft.com/office/drawing/2014/main" id="{FE9E89F1-D6A0-DDCA-4FE0-476BEBB187C2}"/>
              </a:ext>
            </a:extLst>
          </p:cNvPr>
          <p:cNvSpPr/>
          <p:nvPr/>
        </p:nvSpPr>
        <p:spPr>
          <a:xfrm>
            <a:off x="3627152" y="2827295"/>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cxnSp>
        <p:nvCxnSpPr>
          <p:cNvPr id="67" name="Straight Connector 66">
            <a:extLst>
              <a:ext uri="{FF2B5EF4-FFF2-40B4-BE49-F238E27FC236}">
                <a16:creationId xmlns:a16="http://schemas.microsoft.com/office/drawing/2014/main" id="{FD8C3A57-A306-D4F0-6974-F4EC36D65C01}"/>
              </a:ext>
            </a:extLst>
          </p:cNvPr>
          <p:cNvCxnSpPr>
            <a:cxnSpLocks/>
          </p:cNvCxnSpPr>
          <p:nvPr/>
        </p:nvCxnSpPr>
        <p:spPr>
          <a:xfrm>
            <a:off x="5621200" y="2092928"/>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4C50A210-8764-9B9A-3D03-3289BF6A3586}"/>
              </a:ext>
            </a:extLst>
          </p:cNvPr>
          <p:cNvSpPr/>
          <p:nvPr/>
        </p:nvSpPr>
        <p:spPr>
          <a:xfrm>
            <a:off x="6091661" y="1963344"/>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cxnSp>
        <p:nvCxnSpPr>
          <p:cNvPr id="70" name="Straight Connector 69">
            <a:extLst>
              <a:ext uri="{FF2B5EF4-FFF2-40B4-BE49-F238E27FC236}">
                <a16:creationId xmlns:a16="http://schemas.microsoft.com/office/drawing/2014/main" id="{1C1352F7-9723-2B27-DD2E-1B0AB914F8A0}"/>
              </a:ext>
            </a:extLst>
          </p:cNvPr>
          <p:cNvCxnSpPr>
            <a:cxnSpLocks/>
          </p:cNvCxnSpPr>
          <p:nvPr/>
        </p:nvCxnSpPr>
        <p:spPr>
          <a:xfrm>
            <a:off x="5621200" y="2531686"/>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9CEFA60C-08C5-AF27-122E-2A7A673D4EBF}"/>
              </a:ext>
            </a:extLst>
          </p:cNvPr>
          <p:cNvSpPr/>
          <p:nvPr/>
        </p:nvSpPr>
        <p:spPr>
          <a:xfrm>
            <a:off x="6091661" y="2402102"/>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cxnSp>
        <p:nvCxnSpPr>
          <p:cNvPr id="72" name="Straight Connector 71">
            <a:extLst>
              <a:ext uri="{FF2B5EF4-FFF2-40B4-BE49-F238E27FC236}">
                <a16:creationId xmlns:a16="http://schemas.microsoft.com/office/drawing/2014/main" id="{C51B3161-AE79-A395-A631-76B0D09BF0EA}"/>
              </a:ext>
            </a:extLst>
          </p:cNvPr>
          <p:cNvCxnSpPr>
            <a:cxnSpLocks/>
          </p:cNvCxnSpPr>
          <p:nvPr/>
        </p:nvCxnSpPr>
        <p:spPr>
          <a:xfrm>
            <a:off x="5621200" y="2944484"/>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4A8D5093-7BC3-4405-06B9-E690733A45FE}"/>
              </a:ext>
            </a:extLst>
          </p:cNvPr>
          <p:cNvSpPr/>
          <p:nvPr/>
        </p:nvSpPr>
        <p:spPr>
          <a:xfrm>
            <a:off x="6091661" y="2814900"/>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75" name="Content Placeholder 2">
            <a:extLst>
              <a:ext uri="{FF2B5EF4-FFF2-40B4-BE49-F238E27FC236}">
                <a16:creationId xmlns:a16="http://schemas.microsoft.com/office/drawing/2014/main" id="{8DE384FB-32ED-C70E-90F4-FFC04874C12B}"/>
              </a:ext>
            </a:extLst>
          </p:cNvPr>
          <p:cNvSpPr txBox="1">
            <a:spLocks/>
          </p:cNvSpPr>
          <p:nvPr/>
        </p:nvSpPr>
        <p:spPr>
          <a:xfrm>
            <a:off x="189559" y="3711985"/>
            <a:ext cx="8874053" cy="2483034"/>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2200" b="1" dirty="0">
                <a:latin typeface="Tahoma" panose="020B0604030504040204" pitchFamily="34" charset="0"/>
                <a:ea typeface="Tahoma" panose="020B0604030504040204" pitchFamily="34" charset="0"/>
                <a:cs typeface="Tahoma" panose="020B0604030504040204" pitchFamily="34" charset="0"/>
              </a:rPr>
              <a:t>Low collision hash functions</a:t>
            </a:r>
          </a:p>
          <a:p>
            <a:pPr lvl="1">
              <a:lnSpc>
                <a:spcPct val="100000"/>
              </a:lnSpc>
              <a:spcBef>
                <a:spcPts val="400"/>
              </a:spcBef>
              <a:buClr>
                <a:schemeClr val="tx1"/>
              </a:buClr>
              <a:buFont typeface="System Font Regular"/>
              <a:buChar char="-"/>
            </a:pPr>
            <a:r>
              <a:rPr lang="en-US" sz="1800" dirty="0">
                <a:latin typeface="Tahoma" panose="020B0604030504040204" pitchFamily="34" charset="0"/>
                <a:ea typeface="Tahoma" panose="020B0604030504040204" pitchFamily="34" charset="0"/>
                <a:cs typeface="Tahoma" panose="020B0604030504040204" pitchFamily="34" charset="0"/>
              </a:rPr>
              <a:t>Seeds must </a:t>
            </a:r>
            <a:r>
              <a:rPr lang="en-US" sz="1800" b="1" dirty="0">
                <a:latin typeface="Tahoma" panose="020B0604030504040204" pitchFamily="34" charset="0"/>
                <a:ea typeface="Tahoma" panose="020B0604030504040204" pitchFamily="34" charset="0"/>
                <a:cs typeface="Tahoma" panose="020B0604030504040204" pitchFamily="34" charset="0"/>
              </a:rPr>
              <a:t>match exactly</a:t>
            </a:r>
            <a:r>
              <a:rPr lang="en-US" sz="1800" dirty="0">
                <a:latin typeface="Tahoma" panose="020B0604030504040204" pitchFamily="34" charset="0"/>
                <a:ea typeface="Tahoma" panose="020B0604030504040204" pitchFamily="34" charset="0"/>
                <a:cs typeface="Tahoma" panose="020B0604030504040204" pitchFamily="34" charset="0"/>
              </a:rPr>
              <a:t> to generate the </a:t>
            </a:r>
            <a:r>
              <a:rPr lang="en-US" sz="1800" b="1" dirty="0">
                <a:latin typeface="Tahoma" panose="020B0604030504040204" pitchFamily="34" charset="0"/>
                <a:ea typeface="Tahoma" panose="020B0604030504040204" pitchFamily="34" charset="0"/>
                <a:cs typeface="Tahoma" panose="020B0604030504040204" pitchFamily="34" charset="0"/>
              </a:rPr>
              <a:t>same hash value</a:t>
            </a:r>
          </a:p>
          <a:p>
            <a:pPr lvl="1">
              <a:lnSpc>
                <a:spcPct val="100000"/>
              </a:lnSpc>
              <a:spcBef>
                <a:spcPts val="400"/>
              </a:spcBef>
              <a:buClr>
                <a:schemeClr val="tx1"/>
              </a:buClr>
              <a:buFont typeface="System Font Regular"/>
              <a:buChar char="-"/>
            </a:pPr>
            <a:endParaRPr lang="en-US" sz="1800" b="1"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Advantage: </a:t>
            </a:r>
            <a:r>
              <a:rPr lang="en-US" sz="1800" b="1" dirty="0">
                <a:solidFill>
                  <a:srgbClr val="C00000"/>
                </a:solidFill>
                <a:latin typeface="Tahoma" panose="020B0604030504040204" pitchFamily="34" charset="0"/>
                <a:ea typeface="Tahoma" panose="020B0604030504040204" pitchFamily="34" charset="0"/>
                <a:cs typeface="Tahoma" panose="020B0604030504040204" pitchFamily="34" charset="0"/>
              </a:rPr>
              <a:t>Dissimilar seeds</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are </a:t>
            </a: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unlikely</a:t>
            </a:r>
            <a:r>
              <a:rPr lang="en-US" sz="1800" dirty="0">
                <a:latin typeface="Tahoma" panose="020B0604030504040204" pitchFamily="34" charset="0"/>
                <a:ea typeface="Tahoma" panose="020B0604030504040204" pitchFamily="34" charset="0"/>
                <a:cs typeface="Tahoma" panose="020B0604030504040204" pitchFamily="34" charset="0"/>
              </a:rPr>
              <a:t> to match</a:t>
            </a:r>
          </a:p>
          <a:p>
            <a:pPr lvl="1">
              <a:lnSpc>
                <a:spcPct val="100000"/>
              </a:lnSpc>
              <a:spcBef>
                <a:spcPts val="400"/>
              </a:spcBef>
              <a:buClr>
                <a:schemeClr val="tx1"/>
              </a:buClr>
              <a:buFont typeface="System Font Regular"/>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Limitation: </a:t>
            </a: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Highly similar seeds (fuzzy seeds)</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are </a:t>
            </a:r>
            <a:r>
              <a:rPr lang="en-US" sz="1800" b="1" dirty="0">
                <a:solidFill>
                  <a:srgbClr val="C00000"/>
                </a:solidFill>
                <a:latin typeface="Tahoma" panose="020B0604030504040204" pitchFamily="34" charset="0"/>
                <a:ea typeface="Tahoma" panose="020B0604030504040204" pitchFamily="34" charset="0"/>
                <a:cs typeface="Tahoma" panose="020B0604030504040204" pitchFamily="34" charset="0"/>
              </a:rPr>
              <a:t>unlikely</a:t>
            </a:r>
            <a:r>
              <a:rPr lang="en-US" sz="1800" dirty="0">
                <a:latin typeface="Tahoma" panose="020B0604030504040204" pitchFamily="34" charset="0"/>
                <a:ea typeface="Tahoma" panose="020B0604030504040204" pitchFamily="34" charset="0"/>
                <a:cs typeface="Tahoma" panose="020B0604030504040204" pitchFamily="34" charset="0"/>
              </a:rPr>
              <a:t> to match</a:t>
            </a:r>
            <a:endParaRPr lang="en-US" sz="1800" b="1"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73655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92" y="95697"/>
            <a:ext cx="8798061" cy="770467"/>
          </a:xfrm>
        </p:spPr>
        <p:txBody>
          <a:bodyPr/>
          <a:lstStyle/>
          <a:p>
            <a:r>
              <a:rPr lang="en-US" sz="3300" dirty="0">
                <a:latin typeface="Garamond" panose="02020404030301010803" pitchFamily="18" charset="0"/>
              </a:rPr>
              <a:t>Challenges - Exact-matching seeds</a:t>
            </a:r>
            <a:endParaRPr lang="en-US" sz="3300"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874053" cy="2122195"/>
          </a:xfrm>
        </p:spPr>
        <p:txBody>
          <a:bodyPr lIns="91440" tIns="45720" rIns="91440" bIns="45720" anchor="t">
            <a:noAutofit/>
          </a:bodyPr>
          <a:lstStyle/>
          <a:p>
            <a:pPr>
              <a:lnSpc>
                <a:spcPct val="100000"/>
              </a:lnSpc>
              <a:spcBef>
                <a:spcPts val="400"/>
              </a:spcBef>
            </a:pPr>
            <a:r>
              <a:rPr lang="en-US" sz="2200" b="1" dirty="0">
                <a:solidFill>
                  <a:srgbClr val="C00000"/>
                </a:solidFill>
                <a:latin typeface="Tahoma" panose="020B0604030504040204" pitchFamily="34" charset="0"/>
                <a:ea typeface="Tahoma" panose="020B0604030504040204" pitchFamily="34" charset="0"/>
                <a:cs typeface="Tahoma" panose="020B0604030504040204" pitchFamily="34" charset="0"/>
              </a:rPr>
              <a:t>Limitations</a:t>
            </a:r>
            <a:r>
              <a:rPr lang="en-US" sz="2200" dirty="0">
                <a:latin typeface="Tahoma" panose="020B0604030504040204" pitchFamily="34" charset="0"/>
                <a:ea typeface="Tahoma" panose="020B0604030504040204" pitchFamily="34" charset="0"/>
                <a:cs typeface="Tahoma" panose="020B0604030504040204" pitchFamily="34" charset="0"/>
              </a:rPr>
              <a:t> when adjusting many </a:t>
            </a:r>
            <a:r>
              <a:rPr lang="en-US" sz="2200" b="1" dirty="0">
                <a:latin typeface="Tahoma" panose="020B0604030504040204" pitchFamily="34" charset="0"/>
                <a:ea typeface="Tahoma" panose="020B0604030504040204" pitchFamily="34" charset="0"/>
                <a:cs typeface="Tahoma" panose="020B0604030504040204" pitchFamily="34" charset="0"/>
              </a:rPr>
              <a:t>seeding parameters</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K-</a:t>
            </a:r>
            <a:r>
              <a:rPr lang="en-US" sz="1800" dirty="0" err="1">
                <a:latin typeface="Tahoma" panose="020B0604030504040204" pitchFamily="34" charset="0"/>
                <a:ea typeface="Tahoma" panose="020B0604030504040204" pitchFamily="34" charset="0"/>
                <a:cs typeface="Tahoma" panose="020B0604030504040204" pitchFamily="34" charset="0"/>
              </a:rPr>
              <a:t>mer</a:t>
            </a:r>
            <a:r>
              <a:rPr lang="en-US" sz="1800" dirty="0">
                <a:latin typeface="Tahoma" panose="020B0604030504040204" pitchFamily="34" charset="0"/>
                <a:ea typeface="Tahoma" panose="020B0604030504040204" pitchFamily="34" charset="0"/>
                <a:cs typeface="Tahoma" panose="020B0604030504040204" pitchFamily="34" charset="0"/>
              </a:rPr>
              <a:t> size</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Window length (sampling ratio)</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Determines the content of the hash table</a:t>
            </a:r>
          </a:p>
          <a:p>
            <a:pPr>
              <a:lnSpc>
                <a:spcPct val="100000"/>
              </a:lnSpc>
              <a:spcBef>
                <a:spcPts val="400"/>
              </a:spcBef>
            </a:pPr>
            <a:endParaRPr lang="en-US" sz="1800" b="1"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00"/>
              </a:spcBef>
            </a:pPr>
            <a:r>
              <a:rPr lang="en-US" sz="2400" dirty="0">
                <a:latin typeface="Tahoma" panose="020B0604030504040204" pitchFamily="34" charset="0"/>
                <a:ea typeface="Tahoma" panose="020B0604030504040204" pitchFamily="34" charset="0"/>
                <a:cs typeface="Tahoma" panose="020B0604030504040204" pitchFamily="34" charset="0"/>
              </a:rPr>
              <a:t>Trade-off between </a:t>
            </a:r>
            <a:r>
              <a:rPr lang="en-US" sz="2400" b="1" dirty="0">
                <a:latin typeface="Tahoma" panose="020B0604030504040204" pitchFamily="34" charset="0"/>
                <a:ea typeface="Tahoma" panose="020B0604030504040204" pitchFamily="34" charset="0"/>
                <a:cs typeface="Tahoma" panose="020B0604030504040204" pitchFamily="34" charset="0"/>
              </a:rPr>
              <a:t>performance, memory, and accuracy</a:t>
            </a:r>
            <a:endParaRPr lang="en-US" sz="1800" b="1"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4B8C407B-10E2-5670-496D-EF4FB932D953}"/>
              </a:ext>
            </a:extLst>
          </p:cNvPr>
          <p:cNvSpPr/>
          <p:nvPr/>
        </p:nvSpPr>
        <p:spPr>
          <a:xfrm>
            <a:off x="5000539" y="3644282"/>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5" name="Rectangle 4">
            <a:extLst>
              <a:ext uri="{FF2B5EF4-FFF2-40B4-BE49-F238E27FC236}">
                <a16:creationId xmlns:a16="http://schemas.microsoft.com/office/drawing/2014/main" id="{EA82F785-0ECA-A1A2-4E56-C1AE9A87781D}"/>
              </a:ext>
            </a:extLst>
          </p:cNvPr>
          <p:cNvSpPr/>
          <p:nvPr/>
        </p:nvSpPr>
        <p:spPr>
          <a:xfrm>
            <a:off x="6273159" y="3651751"/>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sp>
        <p:nvSpPr>
          <p:cNvPr id="6" name="Left Brace 5">
            <a:extLst>
              <a:ext uri="{FF2B5EF4-FFF2-40B4-BE49-F238E27FC236}">
                <a16:creationId xmlns:a16="http://schemas.microsoft.com/office/drawing/2014/main" id="{34D1A3E3-0F60-8265-AE55-7FD23C61D727}"/>
              </a:ext>
            </a:extLst>
          </p:cNvPr>
          <p:cNvSpPr/>
          <p:nvPr/>
        </p:nvSpPr>
        <p:spPr>
          <a:xfrm>
            <a:off x="2713323" y="3634182"/>
            <a:ext cx="180551" cy="1360178"/>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7" name="Left Brace 6">
            <a:extLst>
              <a:ext uri="{FF2B5EF4-FFF2-40B4-BE49-F238E27FC236}">
                <a16:creationId xmlns:a16="http://schemas.microsoft.com/office/drawing/2014/main" id="{26443EDF-6286-A8AD-07F3-CDB1DAE20603}"/>
              </a:ext>
            </a:extLst>
          </p:cNvPr>
          <p:cNvSpPr/>
          <p:nvPr/>
        </p:nvSpPr>
        <p:spPr>
          <a:xfrm rot="5400000">
            <a:off x="3450749" y="2936727"/>
            <a:ext cx="235136" cy="1123200"/>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cxnSp>
        <p:nvCxnSpPr>
          <p:cNvPr id="8" name="Straight Connector 7">
            <a:extLst>
              <a:ext uri="{FF2B5EF4-FFF2-40B4-BE49-F238E27FC236}">
                <a16:creationId xmlns:a16="http://schemas.microsoft.com/office/drawing/2014/main" id="{5A9CC10F-5B98-F23C-F063-2420DDA452E8}"/>
              </a:ext>
            </a:extLst>
          </p:cNvPr>
          <p:cNvCxnSpPr>
            <a:cxnSpLocks/>
            <a:stCxn id="22" idx="3"/>
          </p:cNvCxnSpPr>
          <p:nvPr/>
        </p:nvCxnSpPr>
        <p:spPr>
          <a:xfrm>
            <a:off x="4129918" y="3777482"/>
            <a:ext cx="877134" cy="26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60F209-F1B1-9D87-1DDE-8BDCBDE3580B}"/>
              </a:ext>
            </a:extLst>
          </p:cNvPr>
          <p:cNvCxnSpPr>
            <a:cxnSpLocks/>
            <a:stCxn id="24" idx="3"/>
          </p:cNvCxnSpPr>
          <p:nvPr/>
        </p:nvCxnSpPr>
        <p:spPr>
          <a:xfrm>
            <a:off x="4268409" y="4126378"/>
            <a:ext cx="738643" cy="52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DE0056-3A52-A132-0F1E-79E53230AF80}"/>
              </a:ext>
            </a:extLst>
          </p:cNvPr>
          <p:cNvCxnSpPr>
            <a:cxnSpLocks/>
            <a:stCxn id="23" idx="3"/>
          </p:cNvCxnSpPr>
          <p:nvPr/>
        </p:nvCxnSpPr>
        <p:spPr>
          <a:xfrm>
            <a:off x="4406900" y="4475274"/>
            <a:ext cx="600152" cy="305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178762-9361-F5FE-3A44-3E0F2BFA8BAC}"/>
              </a:ext>
            </a:extLst>
          </p:cNvPr>
          <p:cNvCxnSpPr>
            <a:cxnSpLocks/>
            <a:stCxn id="25" idx="3"/>
          </p:cNvCxnSpPr>
          <p:nvPr/>
        </p:nvCxnSpPr>
        <p:spPr>
          <a:xfrm>
            <a:off x="4545391" y="4825033"/>
            <a:ext cx="461661"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BC2C1E-33C9-BECC-91D8-9DF9DEDE51F1}"/>
              </a:ext>
            </a:extLst>
          </p:cNvPr>
          <p:cNvCxnSpPr>
            <a:cxnSpLocks/>
          </p:cNvCxnSpPr>
          <p:nvPr/>
        </p:nvCxnSpPr>
        <p:spPr>
          <a:xfrm>
            <a:off x="5804532" y="3777750"/>
            <a:ext cx="460800"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CE3305-1934-6C89-A73C-96883B85B93A}"/>
              </a:ext>
            </a:extLst>
          </p:cNvPr>
          <p:cNvSpPr/>
          <p:nvPr/>
        </p:nvSpPr>
        <p:spPr>
          <a:xfrm>
            <a:off x="6273159" y="4000845"/>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14" name="Straight Connector 13">
            <a:extLst>
              <a:ext uri="{FF2B5EF4-FFF2-40B4-BE49-F238E27FC236}">
                <a16:creationId xmlns:a16="http://schemas.microsoft.com/office/drawing/2014/main" id="{9688B2F0-C21A-5C42-23B3-E445C4C8CC14}"/>
              </a:ext>
            </a:extLst>
          </p:cNvPr>
          <p:cNvCxnSpPr>
            <a:cxnSpLocks/>
          </p:cNvCxnSpPr>
          <p:nvPr/>
        </p:nvCxnSpPr>
        <p:spPr>
          <a:xfrm flipV="1">
            <a:off x="5804532" y="4126845"/>
            <a:ext cx="460800" cy="191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8CCB4D0-AF73-D567-06F9-55A67C7069E7}"/>
              </a:ext>
            </a:extLst>
          </p:cNvPr>
          <p:cNvSpPr/>
          <p:nvPr/>
        </p:nvSpPr>
        <p:spPr>
          <a:xfrm>
            <a:off x="6273159" y="4349939"/>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0xFC</a:t>
            </a:r>
          </a:p>
        </p:txBody>
      </p:sp>
      <p:cxnSp>
        <p:nvCxnSpPr>
          <p:cNvPr id="16" name="Straight Connector 15">
            <a:extLst>
              <a:ext uri="{FF2B5EF4-FFF2-40B4-BE49-F238E27FC236}">
                <a16:creationId xmlns:a16="http://schemas.microsoft.com/office/drawing/2014/main" id="{BE262D9B-728E-5F70-0F8C-73D247D8463E}"/>
              </a:ext>
            </a:extLst>
          </p:cNvPr>
          <p:cNvCxnSpPr>
            <a:cxnSpLocks/>
          </p:cNvCxnSpPr>
          <p:nvPr/>
        </p:nvCxnSpPr>
        <p:spPr>
          <a:xfrm>
            <a:off x="5804532" y="4475939"/>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3F6F830-C0D7-7810-2133-673419C97209}"/>
              </a:ext>
            </a:extLst>
          </p:cNvPr>
          <p:cNvSpPr/>
          <p:nvPr/>
        </p:nvSpPr>
        <p:spPr>
          <a:xfrm>
            <a:off x="6273159" y="4699034"/>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0x45</a:t>
            </a:r>
          </a:p>
        </p:txBody>
      </p:sp>
      <p:cxnSp>
        <p:nvCxnSpPr>
          <p:cNvPr id="18" name="Straight Connector 17">
            <a:extLst>
              <a:ext uri="{FF2B5EF4-FFF2-40B4-BE49-F238E27FC236}">
                <a16:creationId xmlns:a16="http://schemas.microsoft.com/office/drawing/2014/main" id="{DB28AF55-ACC8-0584-5D5E-B79AAB941D8D}"/>
              </a:ext>
            </a:extLst>
          </p:cNvPr>
          <p:cNvCxnSpPr>
            <a:cxnSpLocks/>
          </p:cNvCxnSpPr>
          <p:nvPr/>
        </p:nvCxnSpPr>
        <p:spPr>
          <a:xfrm>
            <a:off x="5804532" y="4825034"/>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248670-E10F-39E1-DCB0-7C0F72096CD7}"/>
              </a:ext>
            </a:extLst>
          </p:cNvPr>
          <p:cNvSpPr txBox="1"/>
          <p:nvPr/>
        </p:nvSpPr>
        <p:spPr>
          <a:xfrm rot="16200000">
            <a:off x="1944528" y="3983045"/>
            <a:ext cx="997004" cy="553998"/>
          </a:xfrm>
          <a:prstGeom prst="rect">
            <a:avLst/>
          </a:prstGeom>
          <a:noFill/>
        </p:spPr>
        <p:txBody>
          <a:bodyPr wrap="none" lIns="0" tIns="0" rIns="0" bIns="0" rtlCol="0">
            <a:spAutoFit/>
          </a:bodyPr>
          <a:lstStyle/>
          <a:p>
            <a:pPr algn="ctr"/>
            <a:r>
              <a:rPr lang="en-US" b="1" dirty="0">
                <a:latin typeface="Cambria" panose="02040503050406030204" pitchFamily="18" charset="0"/>
              </a:rPr>
              <a:t>Window: </a:t>
            </a:r>
          </a:p>
          <a:p>
            <a:pPr algn="ctr"/>
            <a:r>
              <a:rPr lang="en-US" b="1" dirty="0">
                <a:latin typeface="Cambria" panose="02040503050406030204" pitchFamily="18" charset="0"/>
              </a:rPr>
              <a:t>4 k-</a:t>
            </a:r>
            <a:r>
              <a:rPr lang="en-US" b="1" dirty="0" err="1">
                <a:latin typeface="Cambria" panose="02040503050406030204" pitchFamily="18" charset="0"/>
              </a:rPr>
              <a:t>mers</a:t>
            </a:r>
            <a:endParaRPr 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713E361-4392-01BB-E467-F535E39FF9AE}"/>
                  </a:ext>
                </a:extLst>
              </p:cNvPr>
              <p:cNvSpPr txBox="1"/>
              <p:nvPr/>
            </p:nvSpPr>
            <p:spPr>
              <a:xfrm>
                <a:off x="2749683" y="3075105"/>
                <a:ext cx="1629229" cy="276999"/>
              </a:xfrm>
              <a:prstGeom prst="rect">
                <a:avLst/>
              </a:prstGeom>
              <a:noFill/>
            </p:spPr>
            <p:txBody>
              <a:bodyPr wrap="none" lIns="0" tIns="0" rIns="0" bIns="0" rtlCol="0">
                <a:spAutoFit/>
              </a:bodyPr>
              <a:lstStyle/>
              <a:p>
                <a:pPr algn="ctr"/>
                <a:r>
                  <a:rPr lang="en-US" b="1" dirty="0">
                    <a:latin typeface="Cambria" panose="02040503050406030204" pitchFamily="18" charset="0"/>
                  </a:rPr>
                  <a:t>k-</a:t>
                </a:r>
                <a:r>
                  <a:rPr lang="en-US" b="1" dirty="0" err="1">
                    <a:latin typeface="Cambria" panose="02040503050406030204" pitchFamily="18" charset="0"/>
                  </a:rPr>
                  <a:t>mers</a:t>
                </a:r>
                <a:r>
                  <a:rPr lang="en-US" b="1" dirty="0">
                    <a:latin typeface="Cambria" panose="02040503050406030204" pitchFamily="18" charset="0"/>
                  </a:rPr>
                  <a:t> (</a:t>
                </a:r>
                <a14:m>
                  <m:oMath xmlns:m="http://schemas.openxmlformats.org/officeDocument/2006/math">
                    <m:r>
                      <a:rPr lang="en-US" b="1" i="1" dirty="0" smtClean="0">
                        <a:latin typeface="Cambria Math" panose="02040503050406030204" pitchFamily="18" charset="0"/>
                      </a:rPr>
                      <m:t>𝒌</m:t>
                    </m:r>
                    <m:r>
                      <a:rPr lang="en-US" b="1" i="1" dirty="0" smtClean="0">
                        <a:latin typeface="Cambria Math" panose="02040503050406030204" pitchFamily="18" charset="0"/>
                      </a:rPr>
                      <m:t>=</m:t>
                    </m:r>
                    <m:r>
                      <a:rPr lang="en-US" b="1" i="1" dirty="0" smtClean="0">
                        <a:latin typeface="Cambria Math" panose="02040503050406030204" pitchFamily="18" charset="0"/>
                      </a:rPr>
                      <m:t>𝟕</m:t>
                    </m:r>
                  </m:oMath>
                </a14:m>
                <a:r>
                  <a:rPr lang="en-US" b="1" dirty="0">
                    <a:latin typeface="Cambria" panose="02040503050406030204" pitchFamily="18" charset="0"/>
                  </a:rPr>
                  <a:t>):</a:t>
                </a:r>
              </a:p>
            </p:txBody>
          </p:sp>
        </mc:Choice>
        <mc:Fallback xmlns="">
          <p:sp>
            <p:nvSpPr>
              <p:cNvPr id="21" name="TextBox 20">
                <a:extLst>
                  <a:ext uri="{FF2B5EF4-FFF2-40B4-BE49-F238E27FC236}">
                    <a16:creationId xmlns:a16="http://schemas.microsoft.com/office/drawing/2014/main" id="{3713E361-4392-01BB-E467-F535E39FF9AE}"/>
                  </a:ext>
                </a:extLst>
              </p:cNvPr>
              <p:cNvSpPr txBox="1">
                <a:spLocks noRot="1" noChangeAspect="1" noMove="1" noResize="1" noEditPoints="1" noAdjustHandles="1" noChangeArrowheads="1" noChangeShapeType="1" noTextEdit="1"/>
              </p:cNvSpPr>
              <p:nvPr/>
            </p:nvSpPr>
            <p:spPr>
              <a:xfrm>
                <a:off x="2749683" y="3075105"/>
                <a:ext cx="1629229" cy="276999"/>
              </a:xfrm>
              <a:prstGeom prst="rect">
                <a:avLst/>
              </a:prstGeom>
              <a:blipFill>
                <a:blip r:embed="rId4"/>
                <a:stretch>
                  <a:fillRect l="-8527" t="-21739" r="-8527" b="-52174"/>
                </a:stretch>
              </a:blipFill>
            </p:spPr>
            <p:txBody>
              <a:bodyPr/>
              <a:lstStyle/>
              <a:p>
                <a:r>
                  <a:rPr lang="en-CH">
                    <a:noFill/>
                  </a:rPr>
                  <a:t> </a:t>
                </a:r>
              </a:p>
            </p:txBody>
          </p:sp>
        </mc:Fallback>
      </mc:AlternateContent>
      <p:sp>
        <p:nvSpPr>
          <p:cNvPr id="22" name="Rounded Rectangle 21">
            <a:extLst>
              <a:ext uri="{FF2B5EF4-FFF2-40B4-BE49-F238E27FC236}">
                <a16:creationId xmlns:a16="http://schemas.microsoft.com/office/drawing/2014/main" id="{E0DD35FA-56F3-4DA1-295F-24011C3D1DB6}"/>
              </a:ext>
            </a:extLst>
          </p:cNvPr>
          <p:cNvSpPr/>
          <p:nvPr/>
        </p:nvSpPr>
        <p:spPr>
          <a:xfrm>
            <a:off x="3006718" y="3644282"/>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
            </a:r>
            <a:endParaRPr kumimoji="0" lang="en-US" b="0" i="0" u="none" strike="noStrike" kern="0" cap="none" spc="0" normalizeH="0" baseline="0" noProof="0" dirty="0">
              <a:ln>
                <a:noFill/>
              </a:ln>
              <a:solidFill>
                <a:prstClr val="white"/>
              </a:solidFill>
              <a:effectLst/>
              <a:uLnTx/>
              <a:uFillTx/>
              <a:latin typeface="Calibri"/>
            </a:endParaRPr>
          </a:p>
        </p:txBody>
      </p:sp>
      <p:sp>
        <p:nvSpPr>
          <p:cNvPr id="23" name="Rounded Rectangle 22">
            <a:extLst>
              <a:ext uri="{FF2B5EF4-FFF2-40B4-BE49-F238E27FC236}">
                <a16:creationId xmlns:a16="http://schemas.microsoft.com/office/drawing/2014/main" id="{BC9F5F7B-B437-88E8-1A5E-F19FD92B7453}"/>
              </a:ext>
            </a:extLst>
          </p:cNvPr>
          <p:cNvSpPr/>
          <p:nvPr/>
        </p:nvSpPr>
        <p:spPr>
          <a:xfrm>
            <a:off x="3283700" y="4342074"/>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TATTACC</a:t>
            </a:r>
            <a:endParaRPr kumimoji="0" lang="en-US" b="0" i="0" u="none" strike="noStrike" kern="0" cap="none" spc="0" normalizeH="0" baseline="0" noProof="0" dirty="0">
              <a:ln>
                <a:noFill/>
              </a:ln>
              <a:solidFill>
                <a:prstClr val="white"/>
              </a:solidFill>
              <a:effectLst/>
              <a:uLnTx/>
              <a:uFillTx/>
              <a:latin typeface="Calibri"/>
            </a:endParaRPr>
          </a:p>
        </p:txBody>
      </p:sp>
      <p:sp>
        <p:nvSpPr>
          <p:cNvPr id="24" name="Rounded Rectangle 23">
            <a:extLst>
              <a:ext uri="{FF2B5EF4-FFF2-40B4-BE49-F238E27FC236}">
                <a16:creationId xmlns:a16="http://schemas.microsoft.com/office/drawing/2014/main" id="{D7CBD913-C324-1812-721B-AF4B6780BAAC}"/>
              </a:ext>
            </a:extLst>
          </p:cNvPr>
          <p:cNvSpPr/>
          <p:nvPr/>
        </p:nvSpPr>
        <p:spPr>
          <a:xfrm>
            <a:off x="3145209" y="3993178"/>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CTATTAC</a:t>
            </a:r>
            <a:endParaRPr kumimoji="0" lang="en-US" b="0" i="0" u="none" strike="noStrike" kern="0" cap="none" spc="0" normalizeH="0" baseline="0" noProof="0" dirty="0">
              <a:ln>
                <a:noFill/>
              </a:ln>
              <a:solidFill>
                <a:prstClr val="white"/>
              </a:solidFill>
              <a:effectLst/>
              <a:uLnTx/>
              <a:uFillTx/>
              <a:latin typeface="Calibri"/>
            </a:endParaRPr>
          </a:p>
        </p:txBody>
      </p:sp>
      <p:sp>
        <p:nvSpPr>
          <p:cNvPr id="25" name="Rounded Rectangle 24">
            <a:extLst>
              <a:ext uri="{FF2B5EF4-FFF2-40B4-BE49-F238E27FC236}">
                <a16:creationId xmlns:a16="http://schemas.microsoft.com/office/drawing/2014/main" id="{A5B2CA71-C5C7-E017-D578-4BC8D97B0C85}"/>
              </a:ext>
            </a:extLst>
          </p:cNvPr>
          <p:cNvSpPr/>
          <p:nvPr/>
        </p:nvSpPr>
        <p:spPr>
          <a:xfrm>
            <a:off x="3422191" y="4691833"/>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ATTACCT</a:t>
            </a:r>
            <a:endParaRPr kumimoji="0" lang="en-US" b="0" i="0" u="none" strike="noStrike" kern="0" cap="none" spc="0" normalizeH="0" baseline="0" noProof="0" dirty="0">
              <a:ln>
                <a:noFill/>
              </a:ln>
              <a:solidFill>
                <a:prstClr val="white"/>
              </a:solidFill>
              <a:effectLst/>
              <a:uLnTx/>
              <a:uFillTx/>
              <a:latin typeface="Calibri"/>
            </a:endParaRPr>
          </a:p>
        </p:txBody>
      </p:sp>
      <p:sp>
        <p:nvSpPr>
          <p:cNvPr id="37" name="Rounded Rectangle 36">
            <a:extLst>
              <a:ext uri="{FF2B5EF4-FFF2-40B4-BE49-F238E27FC236}">
                <a16:creationId xmlns:a16="http://schemas.microsoft.com/office/drawing/2014/main" id="{63BA3C67-0085-A185-B3B4-EB7248B016D4}"/>
              </a:ext>
            </a:extLst>
          </p:cNvPr>
          <p:cNvSpPr/>
          <p:nvPr/>
        </p:nvSpPr>
        <p:spPr>
          <a:xfrm>
            <a:off x="5000539" y="3993178"/>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38" name="Rounded Rectangle 37">
            <a:extLst>
              <a:ext uri="{FF2B5EF4-FFF2-40B4-BE49-F238E27FC236}">
                <a16:creationId xmlns:a16="http://schemas.microsoft.com/office/drawing/2014/main" id="{B7E98B60-CC6C-0E84-5810-4A35FB48E9F2}"/>
              </a:ext>
            </a:extLst>
          </p:cNvPr>
          <p:cNvSpPr/>
          <p:nvPr/>
        </p:nvSpPr>
        <p:spPr>
          <a:xfrm>
            <a:off x="5000539" y="4342074"/>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39" name="Rounded Rectangle 38">
            <a:extLst>
              <a:ext uri="{FF2B5EF4-FFF2-40B4-BE49-F238E27FC236}">
                <a16:creationId xmlns:a16="http://schemas.microsoft.com/office/drawing/2014/main" id="{DAC86FAF-20D0-F9B7-1297-10F0A12EB690}"/>
              </a:ext>
            </a:extLst>
          </p:cNvPr>
          <p:cNvSpPr/>
          <p:nvPr/>
        </p:nvSpPr>
        <p:spPr>
          <a:xfrm>
            <a:off x="5000539" y="4691833"/>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42" name="Rounded Rectangle 41">
            <a:extLst>
              <a:ext uri="{FF2B5EF4-FFF2-40B4-BE49-F238E27FC236}">
                <a16:creationId xmlns:a16="http://schemas.microsoft.com/office/drawing/2014/main" id="{B69CFD33-CFD6-5E47-9448-02C69FD34CAE}"/>
              </a:ext>
            </a:extLst>
          </p:cNvPr>
          <p:cNvSpPr/>
          <p:nvPr/>
        </p:nvSpPr>
        <p:spPr>
          <a:xfrm>
            <a:off x="3006988" y="3645738"/>
            <a:ext cx="1889162"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GCTATTACCTATG</a:t>
            </a:r>
            <a:endParaRPr kumimoji="0" lang="en-US" b="0" i="0" u="none" strike="noStrike" kern="0" cap="none" spc="0" normalizeH="0" baseline="0" noProof="0" dirty="0">
              <a:ln>
                <a:noFill/>
              </a:ln>
              <a:solidFill>
                <a:prstClr val="white"/>
              </a:solidFill>
              <a:effectLst/>
              <a:uLnTx/>
              <a:uFillTx/>
              <a:latin typeface="Calibri"/>
            </a:endParaRPr>
          </a:p>
        </p:txBody>
      </p:sp>
      <p:sp>
        <p:nvSpPr>
          <p:cNvPr id="43" name="Rounded Rectangle 42">
            <a:extLst>
              <a:ext uri="{FF2B5EF4-FFF2-40B4-BE49-F238E27FC236}">
                <a16:creationId xmlns:a16="http://schemas.microsoft.com/office/drawing/2014/main" id="{C7A80964-4A0A-431D-EE79-C98285BF7C23}"/>
              </a:ext>
            </a:extLst>
          </p:cNvPr>
          <p:cNvSpPr/>
          <p:nvPr/>
        </p:nvSpPr>
        <p:spPr>
          <a:xfrm>
            <a:off x="3564297" y="5041592"/>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TTACCTA</a:t>
            </a:r>
            <a:endParaRPr kumimoji="0" lang="en-US" b="0" i="0" u="none" strike="noStrike" kern="0" cap="none" spc="0" normalizeH="0" baseline="0" noProof="0" dirty="0">
              <a:ln>
                <a:noFill/>
              </a:ln>
              <a:solidFill>
                <a:prstClr val="white"/>
              </a:solidFill>
              <a:effectLst/>
              <a:uLnTx/>
              <a:uFillTx/>
              <a:latin typeface="Calibri"/>
            </a:endParaRPr>
          </a:p>
        </p:txBody>
      </p:sp>
      <p:sp>
        <p:nvSpPr>
          <p:cNvPr id="44" name="Rounded Rectangle 43">
            <a:extLst>
              <a:ext uri="{FF2B5EF4-FFF2-40B4-BE49-F238E27FC236}">
                <a16:creationId xmlns:a16="http://schemas.microsoft.com/office/drawing/2014/main" id="{3921CDA7-675E-8947-104E-50A3BE357268}"/>
              </a:ext>
            </a:extLst>
          </p:cNvPr>
          <p:cNvSpPr/>
          <p:nvPr/>
        </p:nvSpPr>
        <p:spPr>
          <a:xfrm>
            <a:off x="3706809" y="5391350"/>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TACCTAT</a:t>
            </a:r>
            <a:endParaRPr kumimoji="0" lang="en-US" b="0" i="0" u="none" strike="noStrike" kern="0" cap="none" spc="0" normalizeH="0" baseline="0" noProof="0" dirty="0">
              <a:ln>
                <a:noFill/>
              </a:ln>
              <a:solidFill>
                <a:prstClr val="white"/>
              </a:solidFill>
              <a:effectLst/>
              <a:uLnTx/>
              <a:uFillTx/>
              <a:latin typeface="Calibri"/>
            </a:endParaRPr>
          </a:p>
        </p:txBody>
      </p:sp>
      <p:sp>
        <p:nvSpPr>
          <p:cNvPr id="45" name="Rounded Rectangle 44">
            <a:extLst>
              <a:ext uri="{FF2B5EF4-FFF2-40B4-BE49-F238E27FC236}">
                <a16:creationId xmlns:a16="http://schemas.microsoft.com/office/drawing/2014/main" id="{D870A223-343E-4CA4-FC1E-F17D974DEE59}"/>
              </a:ext>
            </a:extLst>
          </p:cNvPr>
          <p:cNvSpPr/>
          <p:nvPr/>
        </p:nvSpPr>
        <p:spPr>
          <a:xfrm>
            <a:off x="3843577" y="5729164"/>
            <a:ext cx="1156962"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ACCTATG</a:t>
            </a:r>
            <a:endParaRPr kumimoji="0" lang="en-US" b="0" i="0" u="none" strike="noStrike" kern="0" cap="none" spc="0" normalizeH="0" baseline="0" noProof="0" dirty="0">
              <a:ln>
                <a:noFill/>
              </a:ln>
              <a:solidFill>
                <a:prstClr val="white"/>
              </a:solidFill>
              <a:effectLst/>
              <a:uLnTx/>
              <a:uFillTx/>
              <a:latin typeface="Calibri"/>
            </a:endParaRPr>
          </a:p>
        </p:txBody>
      </p:sp>
      <p:sp>
        <p:nvSpPr>
          <p:cNvPr id="48" name="Left Brace 47">
            <a:extLst>
              <a:ext uri="{FF2B5EF4-FFF2-40B4-BE49-F238E27FC236}">
                <a16:creationId xmlns:a16="http://schemas.microsoft.com/office/drawing/2014/main" id="{D7267305-B734-419F-6FCA-F6E32BCDBA5A}"/>
              </a:ext>
            </a:extLst>
          </p:cNvPr>
          <p:cNvSpPr/>
          <p:nvPr/>
        </p:nvSpPr>
        <p:spPr>
          <a:xfrm rot="5400000">
            <a:off x="3841558" y="2548562"/>
            <a:ext cx="235136" cy="1889162"/>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BDF5F9E8-6793-5A9E-74E4-F5F787B86319}"/>
                  </a:ext>
                </a:extLst>
              </p:cNvPr>
              <p:cNvSpPr txBox="1"/>
              <p:nvPr/>
            </p:nvSpPr>
            <p:spPr>
              <a:xfrm>
                <a:off x="3008818" y="3071377"/>
                <a:ext cx="1767087" cy="276999"/>
              </a:xfrm>
              <a:prstGeom prst="rect">
                <a:avLst/>
              </a:prstGeom>
              <a:noFill/>
            </p:spPr>
            <p:txBody>
              <a:bodyPr wrap="none" lIns="0" tIns="0" rIns="0" bIns="0" rtlCol="0">
                <a:spAutoFit/>
              </a:bodyPr>
              <a:lstStyle/>
              <a:p>
                <a:pPr algn="ctr"/>
                <a:r>
                  <a:rPr lang="en-US" b="1" dirty="0">
                    <a:latin typeface="Cambria" panose="02040503050406030204" pitchFamily="18" charset="0"/>
                  </a:rPr>
                  <a:t>k-</a:t>
                </a:r>
                <a:r>
                  <a:rPr lang="en-US" b="1" dirty="0" err="1">
                    <a:latin typeface="Cambria" panose="02040503050406030204" pitchFamily="18" charset="0"/>
                  </a:rPr>
                  <a:t>mers</a:t>
                </a:r>
                <a:r>
                  <a:rPr lang="en-US" b="1" dirty="0">
                    <a:latin typeface="Cambria" panose="02040503050406030204" pitchFamily="18" charset="0"/>
                  </a:rPr>
                  <a:t> (</a:t>
                </a:r>
                <a14:m>
                  <m:oMath xmlns:m="http://schemas.openxmlformats.org/officeDocument/2006/math">
                    <m:r>
                      <a:rPr lang="en-US" b="1" i="1" dirty="0" smtClean="0">
                        <a:latin typeface="Cambria Math" panose="02040503050406030204" pitchFamily="18" charset="0"/>
                      </a:rPr>
                      <m:t>𝒌</m:t>
                    </m:r>
                    <m:r>
                      <a:rPr lang="en-US" b="1" i="1" dirty="0" smtClean="0">
                        <a:latin typeface="Cambria Math" panose="02040503050406030204" pitchFamily="18" charset="0"/>
                      </a:rPr>
                      <m:t>=</m:t>
                    </m:r>
                    <m:r>
                      <a:rPr lang="en-US" b="1" i="1" dirty="0" smtClean="0">
                        <a:latin typeface="Cambria Math" panose="02040503050406030204" pitchFamily="18" charset="0"/>
                      </a:rPr>
                      <m:t>𝟏𝟑</m:t>
                    </m:r>
                  </m:oMath>
                </a14:m>
                <a:r>
                  <a:rPr lang="en-US" b="1" dirty="0">
                    <a:latin typeface="Cambria" panose="02040503050406030204" pitchFamily="18" charset="0"/>
                  </a:rPr>
                  <a:t>):</a:t>
                </a:r>
              </a:p>
            </p:txBody>
          </p:sp>
        </mc:Choice>
        <mc:Fallback xmlns="">
          <p:sp>
            <p:nvSpPr>
              <p:cNvPr id="49" name="TextBox 48">
                <a:extLst>
                  <a:ext uri="{FF2B5EF4-FFF2-40B4-BE49-F238E27FC236}">
                    <a16:creationId xmlns:a16="http://schemas.microsoft.com/office/drawing/2014/main" id="{BDF5F9E8-6793-5A9E-74E4-F5F787B86319}"/>
                  </a:ext>
                </a:extLst>
              </p:cNvPr>
              <p:cNvSpPr txBox="1">
                <a:spLocks noRot="1" noChangeAspect="1" noMove="1" noResize="1" noEditPoints="1" noAdjustHandles="1" noChangeArrowheads="1" noChangeShapeType="1" noTextEdit="1"/>
              </p:cNvSpPr>
              <p:nvPr/>
            </p:nvSpPr>
            <p:spPr>
              <a:xfrm>
                <a:off x="3008818" y="3071377"/>
                <a:ext cx="1767087" cy="276999"/>
              </a:xfrm>
              <a:prstGeom prst="rect">
                <a:avLst/>
              </a:prstGeom>
              <a:blipFill>
                <a:blip r:embed="rId5"/>
                <a:stretch>
                  <a:fillRect l="-7914" t="-21739" r="-7914" b="-52174"/>
                </a:stretch>
              </a:blipFill>
            </p:spPr>
            <p:txBody>
              <a:bodyPr/>
              <a:lstStyle/>
              <a:p>
                <a:r>
                  <a:rPr lang="en-CH">
                    <a:noFill/>
                  </a:rPr>
                  <a:t> </a:t>
                </a:r>
              </a:p>
            </p:txBody>
          </p:sp>
        </mc:Fallback>
      </mc:AlternateContent>
      <p:sp>
        <p:nvSpPr>
          <p:cNvPr id="50" name="Left Brace 49">
            <a:extLst>
              <a:ext uri="{FF2B5EF4-FFF2-40B4-BE49-F238E27FC236}">
                <a16:creationId xmlns:a16="http://schemas.microsoft.com/office/drawing/2014/main" id="{4A17F92D-5A02-1E40-2CC8-00EFF169E3FE}"/>
              </a:ext>
            </a:extLst>
          </p:cNvPr>
          <p:cNvSpPr/>
          <p:nvPr/>
        </p:nvSpPr>
        <p:spPr>
          <a:xfrm>
            <a:off x="2713323" y="3644282"/>
            <a:ext cx="180551" cy="2351282"/>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69" name="TextBox 68">
            <a:extLst>
              <a:ext uri="{FF2B5EF4-FFF2-40B4-BE49-F238E27FC236}">
                <a16:creationId xmlns:a16="http://schemas.microsoft.com/office/drawing/2014/main" id="{E36F60B5-ECA2-6DC7-44AF-ACA9147FDD8F}"/>
              </a:ext>
            </a:extLst>
          </p:cNvPr>
          <p:cNvSpPr txBox="1"/>
          <p:nvPr/>
        </p:nvSpPr>
        <p:spPr>
          <a:xfrm rot="16200000">
            <a:off x="1944352" y="4542924"/>
            <a:ext cx="997004" cy="553998"/>
          </a:xfrm>
          <a:prstGeom prst="rect">
            <a:avLst/>
          </a:prstGeom>
          <a:noFill/>
        </p:spPr>
        <p:txBody>
          <a:bodyPr wrap="none" lIns="0" tIns="0" rIns="0" bIns="0" rtlCol="0">
            <a:spAutoFit/>
          </a:bodyPr>
          <a:lstStyle/>
          <a:p>
            <a:pPr algn="ctr"/>
            <a:r>
              <a:rPr lang="en-US" b="1" dirty="0">
                <a:latin typeface="Cambria" panose="02040503050406030204" pitchFamily="18" charset="0"/>
              </a:rPr>
              <a:t>Window: </a:t>
            </a:r>
          </a:p>
          <a:p>
            <a:pPr algn="ctr"/>
            <a:r>
              <a:rPr lang="en-US" b="1" dirty="0">
                <a:latin typeface="Cambria" panose="02040503050406030204" pitchFamily="18" charset="0"/>
              </a:rPr>
              <a:t>7 k-</a:t>
            </a:r>
            <a:r>
              <a:rPr lang="en-US" b="1" dirty="0" err="1">
                <a:latin typeface="Cambria" panose="02040503050406030204" pitchFamily="18" charset="0"/>
              </a:rPr>
              <a:t>mers</a:t>
            </a:r>
            <a:endParaRPr lang="en-US" b="1" dirty="0">
              <a:latin typeface="Cambria" panose="02040503050406030204" pitchFamily="18" charset="0"/>
            </a:endParaRPr>
          </a:p>
        </p:txBody>
      </p:sp>
    </p:spTree>
    <p:custDataLst>
      <p:tags r:id="rId1"/>
    </p:custDataLst>
    <p:extLst>
      <p:ext uri="{BB962C8B-B14F-4D97-AF65-F5344CB8AC3E}">
        <p14:creationId xmlns:p14="http://schemas.microsoft.com/office/powerpoint/2010/main" val="894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69"/>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7">
                                            <p:txEl>
                                              <p:pRg st="3" end="3"/>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3" grpId="0" animBg="1"/>
      <p:bldP spid="15" grpId="0" animBg="1"/>
      <p:bldP spid="17" grpId="0" animBg="1"/>
      <p:bldP spid="20" grpId="0"/>
      <p:bldP spid="21" grpId="0"/>
      <p:bldP spid="22" grpId="0" animBg="1"/>
      <p:bldP spid="23" grpId="0" animBg="1"/>
      <p:bldP spid="24" grpId="0" animBg="1"/>
      <p:bldP spid="25" grpId="0" animBg="1"/>
      <p:bldP spid="37" grpId="0" animBg="1"/>
      <p:bldP spid="38" grpId="0" animBg="1"/>
      <p:bldP spid="39" grpId="0" animBg="1"/>
      <p:bldP spid="42" grpId="0" animBg="1"/>
      <p:bldP spid="42" grpId="1" animBg="1"/>
      <p:bldP spid="43" grpId="0" animBg="1"/>
      <p:bldP spid="43" grpId="1" animBg="1"/>
      <p:bldP spid="44" grpId="0" animBg="1"/>
      <p:bldP spid="44" grpId="1" animBg="1"/>
      <p:bldP spid="45" grpId="0" animBg="1"/>
      <p:bldP spid="45" grpId="1" animBg="1"/>
      <p:bldP spid="48" grpId="0" animBg="1"/>
      <p:bldP spid="48" grpId="1" animBg="1"/>
      <p:bldP spid="49" grpId="0"/>
      <p:bldP spid="49" grpId="1"/>
      <p:bldP spid="50" grpId="0" animBg="1"/>
      <p:bldP spid="50" grpId="1" animBg="1"/>
      <p:bldP spid="69" grpId="0"/>
      <p:bldP spid="6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latin typeface="Garamond" panose="02020404030301010803" pitchFamily="18" charset="0"/>
              </a:rPr>
              <a:t>Opportunities - Fuzzy matches of seeds</a:t>
            </a:r>
            <a:endParaRPr lang="en-US" sz="3300"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4348741"/>
            <a:ext cx="8874053" cy="2010620"/>
          </a:xfrm>
        </p:spPr>
        <p:txBody>
          <a:bodyPr lIns="91440" tIns="45720" rIns="91440" bIns="45720" anchor="t">
            <a:noAutofit/>
          </a:bodyPr>
          <a:lstStyle/>
          <a:p>
            <a:pPr>
              <a:lnSpc>
                <a:spcPct val="100000"/>
              </a:lnSpc>
              <a:spcBef>
                <a:spcPts val="400"/>
              </a:spcBef>
            </a:pPr>
            <a:r>
              <a:rPr lang="en-US" sz="2000" dirty="0">
                <a:latin typeface="Tahoma" panose="020B0604030504040204" pitchFamily="34" charset="0"/>
                <a:ea typeface="Tahoma" panose="020B0604030504040204" pitchFamily="34" charset="0"/>
                <a:cs typeface="Tahoma" panose="020B0604030504040204" pitchFamily="34" charset="0"/>
              </a:rPr>
              <a:t>Finding </a:t>
            </a:r>
            <a:r>
              <a:rPr lang="en-US" sz="2000" b="1" dirty="0">
                <a:latin typeface="Tahoma" panose="020B0604030504040204" pitchFamily="34" charset="0"/>
                <a:ea typeface="Tahoma" panose="020B0604030504040204" pitchFamily="34" charset="0"/>
                <a:cs typeface="Tahoma" panose="020B0604030504040204" pitchFamily="34" charset="0"/>
              </a:rPr>
              <a:t>useful and novel seed matches</a:t>
            </a:r>
            <a:r>
              <a:rPr lang="en-US" sz="2000" dirty="0">
                <a:latin typeface="Tahoma" panose="020B0604030504040204" pitchFamily="34" charset="0"/>
                <a:ea typeface="Tahoma" panose="020B0604030504040204" pitchFamily="34" charset="0"/>
                <a:cs typeface="Tahoma" panose="020B0604030504040204" pitchFamily="34" charset="0"/>
              </a:rPr>
              <a:t> that cannot be identified when finding only exact-matching seeds</a:t>
            </a:r>
          </a:p>
          <a:p>
            <a:pPr lvl="1">
              <a:lnSpc>
                <a:spcPct val="100000"/>
              </a:lnSpc>
              <a:spcBef>
                <a:spcPts val="400"/>
              </a:spcBef>
            </a:pPr>
            <a:endParaRPr lang="en-US" sz="1600"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00"/>
              </a:spcBef>
            </a:pPr>
            <a:r>
              <a:rPr lang="en-US" sz="2000" b="1" dirty="0">
                <a:latin typeface="Tahoma" panose="020B0604030504040204" pitchFamily="34" charset="0"/>
                <a:ea typeface="Tahoma" panose="020B0604030504040204" pitchFamily="34" charset="0"/>
                <a:cs typeface="Tahoma" panose="020B0604030504040204" pitchFamily="34" charset="0"/>
              </a:rPr>
              <a:t>Rethinking the seeding parameters</a:t>
            </a:r>
            <a:r>
              <a:rPr lang="en-US" sz="2000" dirty="0">
                <a:latin typeface="Tahoma" panose="020B0604030504040204" pitchFamily="34" charset="0"/>
                <a:ea typeface="Tahoma" panose="020B0604030504040204" pitchFamily="34" charset="0"/>
                <a:cs typeface="Tahoma" panose="020B0604030504040204" pitchFamily="34" charset="0"/>
              </a:rPr>
              <a:t> to achieve better trade-off between</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Performance, memory, and accuracy</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41" name="Content Placeholder 2">
            <a:extLst>
              <a:ext uri="{FF2B5EF4-FFF2-40B4-BE49-F238E27FC236}">
                <a16:creationId xmlns:a16="http://schemas.microsoft.com/office/drawing/2014/main" id="{577B18C6-728D-A877-69F2-80CC76289A90}"/>
              </a:ext>
            </a:extLst>
          </p:cNvPr>
          <p:cNvSpPr txBox="1">
            <a:spLocks/>
          </p:cNvSpPr>
          <p:nvPr/>
        </p:nvSpPr>
        <p:spPr>
          <a:xfrm>
            <a:off x="189559" y="907673"/>
            <a:ext cx="8874053" cy="1705209"/>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A mechanism for </a:t>
            </a:r>
            <a:r>
              <a:rPr lang="en-US" sz="2200" b="1" dirty="0">
                <a:latin typeface="Tahoma" panose="020B0604030504040204" pitchFamily="34" charset="0"/>
                <a:ea typeface="Tahoma" panose="020B0604030504040204" pitchFamily="34" charset="0"/>
                <a:cs typeface="Tahoma" panose="020B0604030504040204" pitchFamily="34" charset="0"/>
              </a:rPr>
              <a:t>finding fuzzy seed matches</a:t>
            </a:r>
            <a:r>
              <a:rPr lang="en-US" sz="2200" dirty="0">
                <a:latin typeface="Tahoma" panose="020B0604030504040204" pitchFamily="34" charset="0"/>
                <a:ea typeface="Tahoma" panose="020B0604030504040204" pitchFamily="34" charset="0"/>
                <a:cs typeface="Tahoma" panose="020B0604030504040204" pitchFamily="34" charset="0"/>
              </a:rPr>
              <a:t> can enable</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Assigning the </a:t>
            </a: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same </a:t>
            </a:r>
            <a:r>
              <a:rPr lang="en-US" sz="1800" dirty="0">
                <a:latin typeface="Tahoma" panose="020B0604030504040204" pitchFamily="34" charset="0"/>
                <a:ea typeface="Tahoma" panose="020B0604030504040204" pitchFamily="34" charset="0"/>
                <a:cs typeface="Tahoma" panose="020B0604030504040204" pitchFamily="34" charset="0"/>
              </a:rPr>
              <a:t>hash values to </a:t>
            </a: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highly similar seeds</a:t>
            </a:r>
          </a:p>
          <a:p>
            <a:pPr lvl="1">
              <a:lnSpc>
                <a:spcPct val="100000"/>
              </a:lnSpc>
              <a:spcBef>
                <a:spcPts val="400"/>
              </a:spcBef>
            </a:pP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Different</a:t>
            </a:r>
            <a:r>
              <a:rPr lang="en-US" sz="1800" dirty="0">
                <a:latin typeface="Tahoma" panose="020B0604030504040204" pitchFamily="34" charset="0"/>
                <a:ea typeface="Tahoma" panose="020B0604030504040204" pitchFamily="34" charset="0"/>
                <a:cs typeface="Tahoma" panose="020B0604030504040204" pitchFamily="34" charset="0"/>
              </a:rPr>
              <a:t> hash values for </a:t>
            </a:r>
            <a:r>
              <a:rPr lang="en-US" sz="1800" b="1" dirty="0">
                <a:solidFill>
                  <a:srgbClr val="00B050"/>
                </a:solidFill>
                <a:latin typeface="Tahoma" panose="020B0604030504040204" pitchFamily="34" charset="0"/>
                <a:ea typeface="Tahoma" panose="020B0604030504040204" pitchFamily="34" charset="0"/>
                <a:cs typeface="Tahoma" panose="020B0604030504040204" pitchFamily="34" charset="0"/>
              </a:rPr>
              <a:t>dissimilar seeds</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High performance</a:t>
            </a:r>
            <a:r>
              <a:rPr lang="en-US" sz="1800" dirty="0">
                <a:latin typeface="Tahoma" panose="020B0604030504040204" pitchFamily="34" charset="0"/>
                <a:ea typeface="Tahoma" panose="020B0604030504040204" pitchFamily="34" charset="0"/>
                <a:cs typeface="Tahoma" panose="020B0604030504040204" pitchFamily="34" charset="0"/>
              </a:rPr>
              <a:t> (e.g., no distance or similarity calculation) and</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Space-efficient</a:t>
            </a:r>
            <a:r>
              <a:rPr lang="en-US" sz="1800" dirty="0">
                <a:latin typeface="Tahoma" panose="020B0604030504040204" pitchFamily="34" charset="0"/>
                <a:ea typeface="Tahoma" panose="020B0604030504040204" pitchFamily="34" charset="0"/>
                <a:cs typeface="Tahoma" panose="020B0604030504040204" pitchFamily="34" charset="0"/>
              </a:rPr>
              <a:t> (no multiple hash functions for a single sketch) seed matching</a:t>
            </a:r>
          </a:p>
        </p:txBody>
      </p:sp>
      <p:sp>
        <p:nvSpPr>
          <p:cNvPr id="51" name="Rounded Rectangle 50">
            <a:extLst>
              <a:ext uri="{FF2B5EF4-FFF2-40B4-BE49-F238E27FC236}">
                <a16:creationId xmlns:a16="http://schemas.microsoft.com/office/drawing/2014/main" id="{74AB25ED-B88F-5D73-67FA-0DC33FA6C972}"/>
              </a:ext>
            </a:extLst>
          </p:cNvPr>
          <p:cNvSpPr/>
          <p:nvPr/>
        </p:nvSpPr>
        <p:spPr>
          <a:xfrm>
            <a:off x="1827771" y="2863260"/>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a:t>
            </a:r>
            <a:r>
              <a:rPr lang="en-US" dirty="0">
                <a:solidFill>
                  <a:srgbClr val="C00000"/>
                </a:solidFill>
                <a:latin typeface="Cambria" panose="02040503050406030204" pitchFamily="18" charset="0"/>
              </a:rPr>
              <a:t>X</a:t>
            </a:r>
            <a:r>
              <a:rPr lang="en-US" dirty="0">
                <a:latin typeface="Cambria" panose="02040503050406030204" pitchFamily="18" charset="0"/>
              </a:rPr>
              <a:t>CC</a:t>
            </a:r>
            <a:r>
              <a:rPr lang="en-US" dirty="0">
                <a:solidFill>
                  <a:srgbClr val="C00000"/>
                </a:solidFill>
                <a:latin typeface="Cambria" panose="02040503050406030204" pitchFamily="18" charset="0"/>
              </a:rPr>
              <a:t>X</a:t>
            </a:r>
            <a:r>
              <a:rPr lang="en-US" dirty="0">
                <a:latin typeface="Cambria" panose="02040503050406030204" pitchFamily="18" charset="0"/>
              </a:rPr>
              <a:t>GG</a:t>
            </a:r>
            <a:endParaRPr kumimoji="0" lang="en-US" b="0" i="0" u="none" strike="noStrike" kern="0" cap="none" spc="0" normalizeH="0" baseline="0" noProof="0" dirty="0">
              <a:ln>
                <a:noFill/>
              </a:ln>
              <a:solidFill>
                <a:prstClr val="white"/>
              </a:solidFill>
              <a:effectLst/>
              <a:uLnTx/>
              <a:uFillTx/>
              <a:latin typeface="Calibri"/>
            </a:endParaRPr>
          </a:p>
        </p:txBody>
      </p:sp>
      <p:sp>
        <p:nvSpPr>
          <p:cNvPr id="52" name="Rounded Rectangle 51">
            <a:extLst>
              <a:ext uri="{FF2B5EF4-FFF2-40B4-BE49-F238E27FC236}">
                <a16:creationId xmlns:a16="http://schemas.microsoft.com/office/drawing/2014/main" id="{4882E386-EF1E-2A5A-B58A-8A32D7D42C41}"/>
              </a:ext>
            </a:extLst>
          </p:cNvPr>
          <p:cNvSpPr/>
          <p:nvPr/>
        </p:nvSpPr>
        <p:spPr>
          <a:xfrm>
            <a:off x="1827771" y="3295946"/>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TA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sp>
        <p:nvSpPr>
          <p:cNvPr id="53" name="Rounded Rectangle 52">
            <a:extLst>
              <a:ext uri="{FF2B5EF4-FFF2-40B4-BE49-F238E27FC236}">
                <a16:creationId xmlns:a16="http://schemas.microsoft.com/office/drawing/2014/main" id="{43860877-5B97-2384-6FF9-B1094E651EBA}"/>
              </a:ext>
            </a:extLst>
          </p:cNvPr>
          <p:cNvSpPr/>
          <p:nvPr/>
        </p:nvSpPr>
        <p:spPr>
          <a:xfrm>
            <a:off x="1827771" y="3728340"/>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CA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54" name="Straight Connector 53">
            <a:extLst>
              <a:ext uri="{FF2B5EF4-FFF2-40B4-BE49-F238E27FC236}">
                <a16:creationId xmlns:a16="http://schemas.microsoft.com/office/drawing/2014/main" id="{35A38A58-8DF5-F377-9C66-E67D1187999D}"/>
              </a:ext>
            </a:extLst>
          </p:cNvPr>
          <p:cNvCxnSpPr>
            <a:cxnSpLocks/>
          </p:cNvCxnSpPr>
          <p:nvPr/>
        </p:nvCxnSpPr>
        <p:spPr>
          <a:xfrm>
            <a:off x="3066171" y="2996460"/>
            <a:ext cx="4667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5E55A-60C4-B7C9-84FC-B1D3AC8CA736}"/>
              </a:ext>
            </a:extLst>
          </p:cNvPr>
          <p:cNvCxnSpPr>
            <a:cxnSpLocks/>
          </p:cNvCxnSpPr>
          <p:nvPr/>
        </p:nvCxnSpPr>
        <p:spPr>
          <a:xfrm flipV="1">
            <a:off x="3066171" y="3429146"/>
            <a:ext cx="466700" cy="32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4ACC5EC-7E9E-F171-4503-8D37A603C9B5}"/>
              </a:ext>
            </a:extLst>
          </p:cNvPr>
          <p:cNvCxnSpPr>
            <a:cxnSpLocks/>
          </p:cNvCxnSpPr>
          <p:nvPr/>
        </p:nvCxnSpPr>
        <p:spPr>
          <a:xfrm flipV="1">
            <a:off x="3066171" y="3861540"/>
            <a:ext cx="466700" cy="124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19052AE4-9837-F380-BE40-A4F2F1B57926}"/>
              </a:ext>
            </a:extLst>
          </p:cNvPr>
          <p:cNvSpPr/>
          <p:nvPr/>
        </p:nvSpPr>
        <p:spPr>
          <a:xfrm>
            <a:off x="4795332" y="2870461"/>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0x0C</a:t>
            </a:r>
          </a:p>
        </p:txBody>
      </p:sp>
      <p:cxnSp>
        <p:nvCxnSpPr>
          <p:cNvPr id="58" name="Straight Connector 57">
            <a:extLst>
              <a:ext uri="{FF2B5EF4-FFF2-40B4-BE49-F238E27FC236}">
                <a16:creationId xmlns:a16="http://schemas.microsoft.com/office/drawing/2014/main" id="{3588AC09-DB19-F17A-D276-60CBCF39D2DC}"/>
              </a:ext>
            </a:extLst>
          </p:cNvPr>
          <p:cNvCxnSpPr>
            <a:cxnSpLocks/>
          </p:cNvCxnSpPr>
          <p:nvPr/>
        </p:nvCxnSpPr>
        <p:spPr>
          <a:xfrm>
            <a:off x="4324871" y="2996461"/>
            <a:ext cx="470461"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36416ED7-1248-FEE7-01B5-AF45A87913DE}"/>
              </a:ext>
            </a:extLst>
          </p:cNvPr>
          <p:cNvSpPr/>
          <p:nvPr/>
        </p:nvSpPr>
        <p:spPr>
          <a:xfrm>
            <a:off x="4795332" y="3303147"/>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60" name="Straight Connector 59">
            <a:extLst>
              <a:ext uri="{FF2B5EF4-FFF2-40B4-BE49-F238E27FC236}">
                <a16:creationId xmlns:a16="http://schemas.microsoft.com/office/drawing/2014/main" id="{A858A998-0E19-7EB8-0192-940A8D72225E}"/>
              </a:ext>
            </a:extLst>
          </p:cNvPr>
          <p:cNvCxnSpPr>
            <a:cxnSpLocks/>
          </p:cNvCxnSpPr>
          <p:nvPr/>
        </p:nvCxnSpPr>
        <p:spPr>
          <a:xfrm flipV="1">
            <a:off x="4326809" y="3427502"/>
            <a:ext cx="468523" cy="15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96B3BDA-8D3A-892D-EC30-960D2D701FB5}"/>
              </a:ext>
            </a:extLst>
          </p:cNvPr>
          <p:cNvSpPr/>
          <p:nvPr/>
        </p:nvSpPr>
        <p:spPr>
          <a:xfrm>
            <a:off x="4795332" y="3735541"/>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62" name="Straight Connector 61">
            <a:extLst>
              <a:ext uri="{FF2B5EF4-FFF2-40B4-BE49-F238E27FC236}">
                <a16:creationId xmlns:a16="http://schemas.microsoft.com/office/drawing/2014/main" id="{6D1F4F75-8AC6-1D07-608C-607F69CACEA1}"/>
              </a:ext>
            </a:extLst>
          </p:cNvPr>
          <p:cNvCxnSpPr>
            <a:cxnSpLocks/>
          </p:cNvCxnSpPr>
          <p:nvPr/>
        </p:nvCxnSpPr>
        <p:spPr>
          <a:xfrm>
            <a:off x="4334646" y="3861540"/>
            <a:ext cx="460686" cy="124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a:extLst>
              <a:ext uri="{FF2B5EF4-FFF2-40B4-BE49-F238E27FC236}">
                <a16:creationId xmlns:a16="http://schemas.microsoft.com/office/drawing/2014/main" id="{22925FD6-41E1-7A0F-0AAD-4E527D6562E5}"/>
              </a:ext>
            </a:extLst>
          </p:cNvPr>
          <p:cNvSpPr/>
          <p:nvPr/>
        </p:nvSpPr>
        <p:spPr>
          <a:xfrm>
            <a:off x="3532871" y="3295946"/>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Fuzzy</a:t>
            </a:r>
            <a:endParaRPr kumimoji="0" lang="en-US" i="0" u="none" strike="noStrike" kern="0" cap="none" spc="0" normalizeH="0" baseline="0" noProof="0" dirty="0">
              <a:ln>
                <a:noFill/>
              </a:ln>
              <a:solidFill>
                <a:prstClr val="white"/>
              </a:solidFill>
              <a:effectLst/>
              <a:uLnTx/>
              <a:uFillTx/>
              <a:latin typeface="Calibri"/>
            </a:endParaRPr>
          </a:p>
        </p:txBody>
      </p:sp>
      <p:sp>
        <p:nvSpPr>
          <p:cNvPr id="67" name="Rounded Rectangle 66">
            <a:extLst>
              <a:ext uri="{FF2B5EF4-FFF2-40B4-BE49-F238E27FC236}">
                <a16:creationId xmlns:a16="http://schemas.microsoft.com/office/drawing/2014/main" id="{4FF942CE-6148-962F-08DB-872E316F26A3}"/>
              </a:ext>
            </a:extLst>
          </p:cNvPr>
          <p:cNvSpPr/>
          <p:nvPr/>
        </p:nvSpPr>
        <p:spPr>
          <a:xfrm>
            <a:off x="3532871" y="3728340"/>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Fuzzy</a:t>
            </a:r>
            <a:endParaRPr kumimoji="0" lang="en-US" i="0" u="none" strike="noStrike" kern="0" cap="none" spc="0" normalizeH="0" baseline="0" noProof="0" dirty="0">
              <a:ln>
                <a:noFill/>
              </a:ln>
              <a:solidFill>
                <a:prstClr val="white"/>
              </a:solidFill>
              <a:effectLst/>
              <a:uLnTx/>
              <a:uFillTx/>
              <a:latin typeface="Calibri"/>
            </a:endParaRPr>
          </a:p>
        </p:txBody>
      </p:sp>
      <p:cxnSp>
        <p:nvCxnSpPr>
          <p:cNvPr id="68" name="Straight Connector 67">
            <a:extLst>
              <a:ext uri="{FF2B5EF4-FFF2-40B4-BE49-F238E27FC236}">
                <a16:creationId xmlns:a16="http://schemas.microsoft.com/office/drawing/2014/main" id="{3839375C-3112-6535-3FF1-90B3A9E68520}"/>
              </a:ext>
            </a:extLst>
          </p:cNvPr>
          <p:cNvCxnSpPr>
            <a:cxnSpLocks/>
          </p:cNvCxnSpPr>
          <p:nvPr/>
        </p:nvCxnSpPr>
        <p:spPr>
          <a:xfrm>
            <a:off x="5526919" y="2996460"/>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1BF15E00-2F51-CA55-0B2B-97E9F6E35853}"/>
              </a:ext>
            </a:extLst>
          </p:cNvPr>
          <p:cNvSpPr/>
          <p:nvPr/>
        </p:nvSpPr>
        <p:spPr>
          <a:xfrm>
            <a:off x="5997380" y="2863260"/>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cxnSp>
        <p:nvCxnSpPr>
          <p:cNvPr id="71" name="Straight Connector 70">
            <a:extLst>
              <a:ext uri="{FF2B5EF4-FFF2-40B4-BE49-F238E27FC236}">
                <a16:creationId xmlns:a16="http://schemas.microsoft.com/office/drawing/2014/main" id="{317377B6-54D9-6728-43F1-872D69319B85}"/>
              </a:ext>
            </a:extLst>
          </p:cNvPr>
          <p:cNvCxnSpPr>
            <a:cxnSpLocks/>
          </p:cNvCxnSpPr>
          <p:nvPr/>
        </p:nvCxnSpPr>
        <p:spPr>
          <a:xfrm>
            <a:off x="5526919" y="3432731"/>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9A399C00-7CF2-3F94-C4EB-BD7AAE673FD2}"/>
              </a:ext>
            </a:extLst>
          </p:cNvPr>
          <p:cNvSpPr/>
          <p:nvPr/>
        </p:nvSpPr>
        <p:spPr>
          <a:xfrm>
            <a:off x="5997380" y="3303147"/>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cxnSp>
        <p:nvCxnSpPr>
          <p:cNvPr id="73" name="Straight Connector 72">
            <a:extLst>
              <a:ext uri="{FF2B5EF4-FFF2-40B4-BE49-F238E27FC236}">
                <a16:creationId xmlns:a16="http://schemas.microsoft.com/office/drawing/2014/main" id="{C63EBFDB-4C7A-2DD7-72C0-3964B71F9A3C}"/>
              </a:ext>
            </a:extLst>
          </p:cNvPr>
          <p:cNvCxnSpPr>
            <a:cxnSpLocks/>
          </p:cNvCxnSpPr>
          <p:nvPr/>
        </p:nvCxnSpPr>
        <p:spPr>
          <a:xfrm>
            <a:off x="5526919" y="3845529"/>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F59AC15E-83DB-D3C0-1DA5-B262C6F0CD70}"/>
              </a:ext>
            </a:extLst>
          </p:cNvPr>
          <p:cNvSpPr/>
          <p:nvPr/>
        </p:nvSpPr>
        <p:spPr>
          <a:xfrm>
            <a:off x="5997380" y="3715945"/>
            <a:ext cx="1318849" cy="266401"/>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79" name="Rounded Rectangle 78">
            <a:extLst>
              <a:ext uri="{FF2B5EF4-FFF2-40B4-BE49-F238E27FC236}">
                <a16:creationId xmlns:a16="http://schemas.microsoft.com/office/drawing/2014/main" id="{BB1B7650-8DFA-8E2C-6C85-C755EB1ECAB7}"/>
              </a:ext>
            </a:extLst>
          </p:cNvPr>
          <p:cNvSpPr/>
          <p:nvPr/>
        </p:nvSpPr>
        <p:spPr>
          <a:xfrm>
            <a:off x="3544458" y="2863346"/>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Fuzzy</a:t>
            </a:r>
            <a:endParaRPr kumimoji="0" lang="en-US" i="0" u="none" strike="noStrike" kern="0" cap="none" spc="0" normalizeH="0" baseline="0" noProof="0" dirty="0">
              <a:ln>
                <a:noFill/>
              </a:ln>
              <a:solidFill>
                <a:prstClr val="white"/>
              </a:solidFill>
              <a:effectLst/>
              <a:uLnTx/>
              <a:uFillTx/>
              <a:latin typeface="Calibri"/>
            </a:endParaRPr>
          </a:p>
        </p:txBody>
      </p:sp>
    </p:spTree>
    <p:custDataLst>
      <p:tags r:id="rId1"/>
    </p:custDataLst>
    <p:extLst>
      <p:ext uri="{BB962C8B-B14F-4D97-AF65-F5344CB8AC3E}">
        <p14:creationId xmlns:p14="http://schemas.microsoft.com/office/powerpoint/2010/main" val="103680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7">
                                            <p:txEl>
                                              <p:pRg st="2" end="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7" grpId="0" animBg="1"/>
      <p:bldP spid="59" grpId="0" animBg="1"/>
      <p:bldP spid="61" grpId="0" animBg="1"/>
      <p:bldP spid="66" grpId="0" animBg="1"/>
      <p:bldP spid="67" grpId="0" animBg="1"/>
      <p:bldP spid="70" grpId="0" animBg="1"/>
      <p:bldP spid="72" grpId="0" animBg="1"/>
      <p:bldP spid="74"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Tahoma" panose="020B0604030504040204" pitchFamily="34" charset="0"/>
                <a:ea typeface="Tahoma" panose="020B0604030504040204" pitchFamily="34" charset="0"/>
                <a:cs typeface="Tahoma" panose="020B060403050404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Goal and Key Ideas</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BLEND</a:t>
            </a: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Garamond" panose="02020404030301010803" pitchFamily="18" charset="0"/>
              </a:rPr>
              <a:t>Outline</a:t>
            </a:r>
            <a:endParaRPr lang="en-US" b="1" dirty="0">
              <a:latin typeface="Garamond" panose="02020404030301010803" pitchFamily="18" charset="0"/>
            </a:endParaRPr>
          </a:p>
        </p:txBody>
      </p:sp>
    </p:spTree>
    <p:extLst>
      <p:ext uri="{BB962C8B-B14F-4D97-AF65-F5344CB8AC3E}">
        <p14:creationId xmlns:p14="http://schemas.microsoft.com/office/powerpoint/2010/main" val="2885455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Our Goal</a:t>
            </a:r>
            <a:endParaRPr lang="en-US" b="1" dirty="0">
              <a:latin typeface="Avenir Next" panose="020B0503020202020204" pitchFamily="34" charset="0"/>
            </a:endParaRPr>
          </a:p>
        </p:txBody>
      </p:sp>
      <p:sp>
        <p:nvSpPr>
          <p:cNvPr id="3" name="Rounded Rectangle 2">
            <a:extLst>
              <a:ext uri="{FF2B5EF4-FFF2-40B4-BE49-F238E27FC236}">
                <a16:creationId xmlns:a16="http://schemas.microsoft.com/office/drawing/2014/main" id="{EBA20AF9-22AF-8001-B162-CC8CBB2C0855}"/>
              </a:ext>
            </a:extLst>
          </p:cNvPr>
          <p:cNvSpPr/>
          <p:nvPr/>
        </p:nvSpPr>
        <p:spPr>
          <a:xfrm>
            <a:off x="197627" y="2155979"/>
            <a:ext cx="8748746" cy="2546042"/>
          </a:xfrm>
          <a:prstGeom prst="roundRect">
            <a:avLst>
              <a:gd name="adj" fmla="val 6884"/>
            </a:avLst>
          </a:prstGeom>
          <a:solidFill>
            <a:schemeClr val="accent6">
              <a:lumMod val="20000"/>
              <a:lumOff val="80000"/>
            </a:schemeClr>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1B6FF13F-FB53-6C93-1A0A-477893DFFB0A}"/>
              </a:ext>
            </a:extLst>
          </p:cNvPr>
          <p:cNvSpPr txBox="1"/>
          <p:nvPr/>
        </p:nvSpPr>
        <p:spPr>
          <a:xfrm>
            <a:off x="1175992" y="3136612"/>
            <a:ext cx="6792013" cy="523220"/>
          </a:xfrm>
          <a:prstGeom prst="rect">
            <a:avLst/>
          </a:prstGeom>
          <a:noFill/>
        </p:spPr>
        <p:txBody>
          <a:bodyPr wrap="square">
            <a:spAutoFit/>
          </a:bodyPr>
          <a:lstStyle/>
          <a:p>
            <a:pPr algn="ctr"/>
            <a:r>
              <a:rPr lang="en-US" sz="28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as well as</a:t>
            </a:r>
            <a:r>
              <a:rPr lang="en-US" sz="2800" b="1"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 exact-matching seeds </a:t>
            </a:r>
            <a:endParaRPr lang="en-CH" sz="2800" dirty="0">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A3B0498-BF65-9D12-D8A5-3EA125EECD2A}"/>
              </a:ext>
            </a:extLst>
          </p:cNvPr>
          <p:cNvSpPr txBox="1"/>
          <p:nvPr/>
        </p:nvSpPr>
        <p:spPr>
          <a:xfrm>
            <a:off x="1175993" y="2654372"/>
            <a:ext cx="6792013" cy="523220"/>
          </a:xfrm>
          <a:prstGeom prst="rect">
            <a:avLst/>
          </a:prstGeom>
          <a:noFill/>
        </p:spPr>
        <p:txBody>
          <a:bodyPr wrap="square">
            <a:spAutoFit/>
          </a:bodyPr>
          <a:lstStyle/>
          <a:p>
            <a:pPr algn="ctr"/>
            <a:r>
              <a:rPr lang="en-US" sz="28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Enable finding</a:t>
            </a:r>
            <a:r>
              <a:rPr lang="en-US" sz="2800" b="1"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 fuzzy matches of seeds </a:t>
            </a:r>
            <a:endParaRPr lang="en-CH" sz="28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AC59F8E4-F269-1348-E7F8-2A01783391C3}"/>
              </a:ext>
            </a:extLst>
          </p:cNvPr>
          <p:cNvSpPr txBox="1"/>
          <p:nvPr/>
        </p:nvSpPr>
        <p:spPr>
          <a:xfrm>
            <a:off x="826901" y="3626928"/>
            <a:ext cx="7523377" cy="523220"/>
          </a:xfrm>
          <a:prstGeom prst="rect">
            <a:avLst/>
          </a:prstGeom>
          <a:noFill/>
        </p:spPr>
        <p:txBody>
          <a:bodyPr wrap="square">
            <a:spAutoFit/>
          </a:bodyPr>
          <a:lstStyle/>
          <a:p>
            <a:pPr algn="ctr"/>
            <a:r>
              <a:rPr lang="en-US" sz="28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with a </a:t>
            </a:r>
            <a:r>
              <a:rPr lang="en-US" sz="2800" b="1"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single lookup</a:t>
            </a:r>
            <a:r>
              <a:rPr lang="en-US" sz="280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 of hash values of seeds</a:t>
            </a:r>
            <a:endParaRPr lang="en-CH" sz="2800" dirty="0">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269185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57EFC-FADC-335E-B770-D73542DA5C1D}"/>
              </a:ext>
            </a:extLst>
          </p:cNvPr>
          <p:cNvSpPr txBox="1"/>
          <p:nvPr/>
        </p:nvSpPr>
        <p:spPr>
          <a:xfrm>
            <a:off x="-177800" y="2866254"/>
            <a:ext cx="9499596" cy="1177706"/>
          </a:xfrm>
          <a:prstGeom prst="roundRect">
            <a:avLst>
              <a:gd name="adj" fmla="val 9377"/>
            </a:avLst>
          </a:prstGeom>
          <a:solidFill>
            <a:srgbClr val="BACEF3"/>
          </a:solidFill>
          <a:ln w="28575">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rgbClr val="FFFF00"/>
                </a:solidFill>
                <a:latin typeface="Corbel" panose="020B05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0" dirty="0">
                <a:solidFill>
                  <a:srgbClr val="002060"/>
                </a:solidFill>
                <a:latin typeface="Tahoma" panose="020B0604030504040204" pitchFamily="34" charset="0"/>
                <a:ea typeface="Tahoma" panose="020B0604030504040204" pitchFamily="34" charset="0"/>
                <a:cs typeface="Tahoma" panose="020B0604030504040204" pitchFamily="34" charset="0"/>
              </a:rPr>
              <a:t>Uses a hashing mechanism, </a:t>
            </a:r>
            <a:r>
              <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rPr>
              <a:t>SimHash</a:t>
            </a:r>
            <a:r>
              <a:rPr lang="en-US" sz="2800" b="0" dirty="0">
                <a:solidFill>
                  <a:srgbClr val="002060"/>
                </a:solidFill>
                <a:latin typeface="Tahoma" panose="020B0604030504040204" pitchFamily="34" charset="0"/>
                <a:ea typeface="Tahoma" panose="020B0604030504040204" pitchFamily="34" charset="0"/>
                <a:cs typeface="Tahoma" panose="020B0604030504040204" pitchFamily="34" charset="0"/>
              </a:rPr>
              <a:t>, that can </a:t>
            </a:r>
          </a:p>
          <a:p>
            <a:r>
              <a:rPr lang="en-US" sz="2800" b="0" dirty="0">
                <a:solidFill>
                  <a:srgbClr val="002060"/>
                </a:solidFill>
                <a:latin typeface="Tahoma" panose="020B0604030504040204" pitchFamily="34" charset="0"/>
                <a:ea typeface="Tahoma" panose="020B0604030504040204" pitchFamily="34" charset="0"/>
                <a:cs typeface="Tahoma" panose="020B0604030504040204" pitchFamily="34" charset="0"/>
              </a:rPr>
              <a:t>generate </a:t>
            </a:r>
            <a:r>
              <a:rPr lang="en-US" sz="2800" dirty="0">
                <a:solidFill>
                  <a:srgbClr val="00B050"/>
                </a:solidFill>
                <a:latin typeface="Tahoma" panose="020B0604030504040204" pitchFamily="34" charset="0"/>
                <a:ea typeface="Tahoma" panose="020B0604030504040204" pitchFamily="34" charset="0"/>
                <a:cs typeface="Tahoma" panose="020B0604030504040204" pitchFamily="34" charset="0"/>
              </a:rPr>
              <a:t>the same hash values</a:t>
            </a:r>
            <a:r>
              <a:rPr lang="en-US" sz="2800" b="0" dirty="0">
                <a:solidFill>
                  <a:srgbClr val="002060"/>
                </a:solidFill>
                <a:latin typeface="Tahoma" panose="020B0604030504040204" pitchFamily="34" charset="0"/>
                <a:ea typeface="Tahoma" panose="020B0604030504040204" pitchFamily="34" charset="0"/>
                <a:cs typeface="Tahoma" panose="020B0604030504040204" pitchFamily="34" charset="0"/>
              </a:rPr>
              <a:t> for </a:t>
            </a:r>
            <a:r>
              <a:rPr lang="en-US" sz="2800" dirty="0">
                <a:solidFill>
                  <a:srgbClr val="C00000"/>
                </a:solidFill>
                <a:latin typeface="Tahoma" panose="020B0604030504040204" pitchFamily="34" charset="0"/>
                <a:ea typeface="Tahoma" panose="020B0604030504040204" pitchFamily="34" charset="0"/>
                <a:cs typeface="Tahoma" panose="020B0604030504040204" pitchFamily="34" charset="0"/>
              </a:rPr>
              <a:t>similar sets</a:t>
            </a:r>
          </a:p>
        </p:txBody>
      </p:sp>
      <p:sp>
        <p:nvSpPr>
          <p:cNvPr id="6" name="TextBox 5">
            <a:extLst>
              <a:ext uri="{FF2B5EF4-FFF2-40B4-BE49-F238E27FC236}">
                <a16:creationId xmlns:a16="http://schemas.microsoft.com/office/drawing/2014/main" id="{886D37CD-23EF-8331-AA99-F5225B469152}"/>
              </a:ext>
            </a:extLst>
          </p:cNvPr>
          <p:cNvSpPr txBox="1"/>
          <p:nvPr/>
        </p:nvSpPr>
        <p:spPr>
          <a:xfrm>
            <a:off x="-177800" y="4640908"/>
            <a:ext cx="9499596" cy="1601145"/>
          </a:xfrm>
          <a:prstGeom prst="roundRect">
            <a:avLst>
              <a:gd name="adj" fmla="val 9377"/>
            </a:avLst>
          </a:prstGeom>
          <a:solidFill>
            <a:srgbClr val="BACEF3"/>
          </a:solidFill>
          <a:ln w="28575">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rgbClr val="FFFF00"/>
                </a:solidFill>
                <a:latin typeface="Corbel" panose="020B05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000" b="0" dirty="0">
                <a:solidFill>
                  <a:schemeClr val="tx1"/>
                </a:solidFill>
                <a:latin typeface="Tahoma" panose="020B0604030504040204" pitchFamily="34" charset="0"/>
                <a:ea typeface="Tahoma" panose="020B0604030504040204" pitchFamily="34" charset="0"/>
                <a:cs typeface="Tahoma" panose="020B0604030504040204" pitchFamily="34" charset="0"/>
              </a:rPr>
              <a:t>Provides the mechanisms for accurately </a:t>
            </a:r>
          </a:p>
          <a:p>
            <a:r>
              <a:rPr lang="en-US" sz="3000" b="0" dirty="0">
                <a:solidFill>
                  <a:schemeClr val="tx1"/>
                </a:solidFill>
                <a:latin typeface="Tahoma" panose="020B0604030504040204" pitchFamily="34" charset="0"/>
                <a:ea typeface="Tahoma" panose="020B0604030504040204" pitchFamily="34" charset="0"/>
                <a:cs typeface="Tahoma" panose="020B0604030504040204" pitchFamily="34" charset="0"/>
              </a:rPr>
              <a:t>and efficiently</a:t>
            </a:r>
            <a:r>
              <a:rPr lang="en-US" sz="3000" dirty="0">
                <a:solidFill>
                  <a:schemeClr val="tx1"/>
                </a:solidFill>
                <a:latin typeface="Tahoma" panose="020B0604030504040204" pitchFamily="34" charset="0"/>
                <a:ea typeface="Tahoma" panose="020B0604030504040204" pitchFamily="34" charset="0"/>
                <a:cs typeface="Tahoma" panose="020B0604030504040204" pitchFamily="34" charset="0"/>
              </a:rPr>
              <a:t> converting seed sequences into </a:t>
            </a:r>
          </a:p>
          <a:p>
            <a:r>
              <a:rPr lang="en-US" sz="3000" dirty="0">
                <a:solidFill>
                  <a:schemeClr val="tx1"/>
                </a:solidFill>
                <a:latin typeface="Tahoma" panose="020B0604030504040204" pitchFamily="34" charset="0"/>
                <a:ea typeface="Tahoma" panose="020B0604030504040204" pitchFamily="34" charset="0"/>
                <a:cs typeface="Tahoma" panose="020B0604030504040204" pitchFamily="34" charset="0"/>
              </a:rPr>
              <a:t>set of items</a:t>
            </a:r>
          </a:p>
        </p:txBody>
      </p:sp>
      <p:pic>
        <p:nvPicPr>
          <p:cNvPr id="10" name="Content Placeholder 9">
            <a:extLst>
              <a:ext uri="{FF2B5EF4-FFF2-40B4-BE49-F238E27FC236}">
                <a16:creationId xmlns:a16="http://schemas.microsoft.com/office/drawing/2014/main" id="{FB98D60B-63AF-9646-DE93-EC71EB6F7C42}"/>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122378" y="6420547"/>
            <a:ext cx="8894763" cy="292100"/>
          </a:xfrm>
        </p:spPr>
      </p:pic>
      <p:grpSp>
        <p:nvGrpSpPr>
          <p:cNvPr id="14" name="Group 13">
            <a:extLst>
              <a:ext uri="{FF2B5EF4-FFF2-40B4-BE49-F238E27FC236}">
                <a16:creationId xmlns:a16="http://schemas.microsoft.com/office/drawing/2014/main" id="{2C0DD6C5-E421-BD61-196F-79E93284895F}"/>
              </a:ext>
            </a:extLst>
          </p:cNvPr>
          <p:cNvGrpSpPr/>
          <p:nvPr/>
        </p:nvGrpSpPr>
        <p:grpSpPr>
          <a:xfrm>
            <a:off x="2295769" y="615947"/>
            <a:ext cx="4552463" cy="1200329"/>
            <a:chOff x="2254250" y="615947"/>
            <a:chExt cx="4552463" cy="1200329"/>
          </a:xfrm>
        </p:grpSpPr>
        <p:sp>
          <p:nvSpPr>
            <p:cNvPr id="7" name="TextBox 6">
              <a:extLst>
                <a:ext uri="{FF2B5EF4-FFF2-40B4-BE49-F238E27FC236}">
                  <a16:creationId xmlns:a16="http://schemas.microsoft.com/office/drawing/2014/main" id="{B8B9D21E-08DA-0AA3-4AFD-038CCE2C234F}"/>
                </a:ext>
              </a:extLst>
            </p:cNvPr>
            <p:cNvSpPr txBox="1"/>
            <p:nvPr/>
          </p:nvSpPr>
          <p:spPr>
            <a:xfrm>
              <a:off x="3434274" y="615947"/>
              <a:ext cx="3372439" cy="1200329"/>
            </a:xfrm>
            <a:prstGeom prst="rect">
              <a:avLst/>
            </a:prstGeom>
            <a:noFill/>
          </p:spPr>
          <p:txBody>
            <a:bodyPr wrap="square">
              <a:spAutoFit/>
            </a:bodyPr>
            <a:lstStyle/>
            <a:p>
              <a:r>
                <a:rPr lang="en-US" sz="7200" b="1" dirty="0">
                  <a:solidFill>
                    <a:srgbClr val="002060"/>
                  </a:solidFill>
                  <a:latin typeface="Avenir Next" panose="020B0503020202020204" pitchFamily="34" charset="0"/>
                  <a:ea typeface="Verdana" panose="020B0604030504040204" pitchFamily="34" charset="0"/>
                  <a:cs typeface="Verdana" panose="020B0604030504040204" pitchFamily="34" charset="0"/>
                </a:rPr>
                <a:t>BLEND</a:t>
              </a:r>
              <a:endParaRPr lang="en-CH" sz="7200" dirty="0">
                <a:solidFill>
                  <a:srgbClr val="002060"/>
                </a:solidFill>
              </a:endParaRPr>
            </a:p>
          </p:txBody>
        </p:sp>
        <p:pic>
          <p:nvPicPr>
            <p:cNvPr id="9" name="Picture 8">
              <a:extLst>
                <a:ext uri="{FF2B5EF4-FFF2-40B4-BE49-F238E27FC236}">
                  <a16:creationId xmlns:a16="http://schemas.microsoft.com/office/drawing/2014/main" id="{BE64D398-68A3-9B11-DEB9-450ABF70B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4250" y="627258"/>
              <a:ext cx="1180024" cy="1177706"/>
            </a:xfrm>
            <a:prstGeom prst="rect">
              <a:avLst/>
            </a:prstGeom>
          </p:spPr>
        </p:pic>
      </p:grpSp>
    </p:spTree>
    <p:custDataLst>
      <p:tags r:id="rId1"/>
    </p:custDataLst>
    <p:extLst>
      <p:ext uri="{BB962C8B-B14F-4D97-AF65-F5344CB8AC3E}">
        <p14:creationId xmlns:p14="http://schemas.microsoft.com/office/powerpoint/2010/main" val="395628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The SimHash Technique </a:t>
            </a:r>
            <a:r>
              <a:rPr lang="en-CH" dirty="0">
                <a:latin typeface="Garamond" panose="02020404030301010803" pitchFamily="18" charset="0"/>
              </a:rPr>
              <a:t>–</a:t>
            </a:r>
            <a:r>
              <a:rPr lang="en-US" dirty="0">
                <a:latin typeface="Garamond" panose="02020404030301010803" pitchFamily="18" charset="0"/>
              </a:rPr>
              <a:t> Example</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874053" cy="1777560"/>
          </a:xfrm>
        </p:spPr>
        <p:txBody>
          <a:bodyPr lIns="91440" tIns="45720" rIns="91440" bIns="45720" anchor="t">
            <a:noAutofit/>
          </a:bodyPr>
          <a:lstStyle/>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Goal: Generate the </a:t>
            </a:r>
            <a:r>
              <a:rPr lang="en-US" sz="2200" b="1" dirty="0">
                <a:latin typeface="Tahoma" panose="020B0604030504040204" pitchFamily="34" charset="0"/>
                <a:ea typeface="Tahoma" panose="020B0604030504040204" pitchFamily="34" charset="0"/>
                <a:cs typeface="Tahoma" panose="020B0604030504040204" pitchFamily="34" charset="0"/>
              </a:rPr>
              <a:t>same hash value</a:t>
            </a:r>
            <a:r>
              <a:rPr lang="en-US" sz="2200" dirty="0">
                <a:latin typeface="Tahoma" panose="020B0604030504040204" pitchFamily="34" charset="0"/>
                <a:ea typeface="Tahoma" panose="020B0604030504040204" pitchFamily="34" charset="0"/>
                <a:cs typeface="Tahoma" panose="020B0604030504040204" pitchFamily="34" charset="0"/>
              </a:rPr>
              <a:t> for </a:t>
            </a:r>
            <a:r>
              <a:rPr lang="en-US" sz="2200" b="1" dirty="0">
                <a:latin typeface="Tahoma" panose="020B0604030504040204" pitchFamily="34" charset="0"/>
                <a:ea typeface="Tahoma" panose="020B0604030504040204" pitchFamily="34" charset="0"/>
                <a:cs typeface="Tahoma" panose="020B0604030504040204" pitchFamily="34" charset="0"/>
              </a:rPr>
              <a:t>similar set of items</a:t>
            </a: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Example input:</a:t>
            </a:r>
            <a:r>
              <a:rPr lang="en-US" sz="1800" dirty="0">
                <a:latin typeface="Tahoma" panose="020B0604030504040204" pitchFamily="34" charset="0"/>
                <a:ea typeface="Tahoma" panose="020B0604030504040204" pitchFamily="34" charset="0"/>
                <a:cs typeface="Tahoma" panose="020B0604030504040204" pitchFamily="34" charset="0"/>
              </a:rPr>
              <a:t> A sentence (a set of items)</a:t>
            </a: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Items:</a:t>
            </a:r>
            <a:r>
              <a:rPr lang="en-US" sz="1800" dirty="0">
                <a:latin typeface="Tahoma" panose="020B0604030504040204" pitchFamily="34" charset="0"/>
                <a:ea typeface="Tahoma" panose="020B0604030504040204" pitchFamily="34" charset="0"/>
                <a:cs typeface="Tahoma" panose="020B0604030504040204" pitchFamily="34" charset="0"/>
              </a:rPr>
              <a:t> Words in a sentence (hash values of items)</a:t>
            </a:r>
          </a:p>
          <a:p>
            <a:pPr lvl="1">
              <a:lnSpc>
                <a:spcPct val="100000"/>
              </a:lnSpc>
              <a:spcBef>
                <a:spcPts val="400"/>
              </a:spcBef>
              <a:buClr>
                <a:schemeClr val="tx1"/>
              </a:buClr>
              <a:buFont typeface="System Font Regular"/>
              <a:buChar char="-"/>
            </a:pPr>
            <a:endParaRPr lang="en-US" sz="1800" dirty="0">
              <a:latin typeface="Tahoma" panose="020B0604030504040204" pitchFamily="34" charset="0"/>
              <a:ea typeface="Tahoma" panose="020B0604030504040204" pitchFamily="34" charset="0"/>
              <a:cs typeface="Tahoma" panose="020B0604030504040204" pitchFamily="34" charset="0"/>
            </a:endParaRPr>
          </a:p>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Count the net difference between 0s and 1s at each position</a:t>
            </a:r>
          </a:p>
        </p:txBody>
      </p:sp>
      <p:sp>
        <p:nvSpPr>
          <p:cNvPr id="4" name="TextBox 3">
            <a:extLst>
              <a:ext uri="{FF2B5EF4-FFF2-40B4-BE49-F238E27FC236}">
                <a16:creationId xmlns:a16="http://schemas.microsoft.com/office/drawing/2014/main" id="{CB4C95F9-045C-BC56-39C8-91184D9D87AB}"/>
              </a:ext>
            </a:extLst>
          </p:cNvPr>
          <p:cNvSpPr txBox="1"/>
          <p:nvPr/>
        </p:nvSpPr>
        <p:spPr>
          <a:xfrm>
            <a:off x="1738139" y="2669417"/>
            <a:ext cx="5667722" cy="369332"/>
          </a:xfrm>
          <a:prstGeom prst="rect">
            <a:avLst/>
          </a:prstGeom>
          <a:noFill/>
        </p:spPr>
        <p:txBody>
          <a:bodyPr wrap="square">
            <a:spAutoFit/>
          </a:bodyPr>
          <a:lstStyle/>
          <a:p>
            <a:r>
              <a:rPr lang="en-US" sz="1800" i="1" dirty="0">
                <a:latin typeface="Avenir Next" panose="020B0503020202020204" pitchFamily="34" charset="0"/>
              </a:rPr>
              <a:t>This is an example sentence to generate a hash value</a:t>
            </a:r>
            <a:endParaRPr lang="en-CH" i="1" dirty="0">
              <a:latin typeface="Avenir Next" panose="020B0503020202020204" pitchFamily="34" charset="0"/>
            </a:endParaRPr>
          </a:p>
        </p:txBody>
      </p:sp>
      <p:sp>
        <p:nvSpPr>
          <p:cNvPr id="5" name="Rectangle 4">
            <a:extLst>
              <a:ext uri="{FF2B5EF4-FFF2-40B4-BE49-F238E27FC236}">
                <a16:creationId xmlns:a16="http://schemas.microsoft.com/office/drawing/2014/main" id="{71D7D4CE-C8CF-712C-6B47-911F43F2F0D9}"/>
              </a:ext>
            </a:extLst>
          </p:cNvPr>
          <p:cNvSpPr/>
          <p:nvPr/>
        </p:nvSpPr>
        <p:spPr>
          <a:xfrm>
            <a:off x="765347" y="3038749"/>
            <a:ext cx="1193061" cy="3139321"/>
          </a:xfrm>
          <a:prstGeom prst="rect">
            <a:avLst/>
          </a:prstGeom>
        </p:spPr>
        <p:txBody>
          <a:bodyPr wrap="square">
            <a:spAutoFit/>
          </a:bodyPr>
          <a:lstStyle/>
          <a:p>
            <a:r>
              <a:rPr lang="en-US" b="1" u="sng" dirty="0">
                <a:solidFill>
                  <a:srgbClr val="C55911"/>
                </a:solidFill>
                <a:latin typeface="Tahoma" panose="020B0604030504040204" pitchFamily="34" charset="0"/>
                <a:ea typeface="Tahoma" panose="020B0604030504040204" pitchFamily="34" charset="0"/>
                <a:cs typeface="Tahoma" panose="020B0604030504040204" pitchFamily="34" charset="0"/>
              </a:rPr>
              <a:t>Words</a:t>
            </a:r>
            <a:endParaRPr lang="en-US" b="1" u="sng" dirty="0">
              <a:solidFill>
                <a:srgbClr val="2F528E"/>
              </a:solidFill>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This</a:t>
            </a:r>
          </a:p>
          <a:p>
            <a:r>
              <a:rPr lang="en-US" dirty="0">
                <a:latin typeface="Tahoma" panose="020B0604030504040204" pitchFamily="34" charset="0"/>
                <a:ea typeface="Tahoma" panose="020B0604030504040204" pitchFamily="34" charset="0"/>
                <a:cs typeface="Tahoma" panose="020B0604030504040204" pitchFamily="34" charset="0"/>
              </a:rPr>
              <a:t>is</a:t>
            </a:r>
          </a:p>
          <a:p>
            <a:r>
              <a:rPr lang="en-US" dirty="0">
                <a:latin typeface="Tahoma" panose="020B0604030504040204" pitchFamily="34" charset="0"/>
                <a:ea typeface="Tahoma" panose="020B0604030504040204" pitchFamily="34" charset="0"/>
                <a:cs typeface="Tahoma" panose="020B0604030504040204" pitchFamily="34" charset="0"/>
              </a:rPr>
              <a:t>an</a:t>
            </a:r>
          </a:p>
          <a:p>
            <a:r>
              <a:rPr lang="en-US" dirty="0">
                <a:latin typeface="Tahoma" panose="020B0604030504040204" pitchFamily="34" charset="0"/>
                <a:ea typeface="Tahoma" panose="020B0604030504040204" pitchFamily="34" charset="0"/>
                <a:cs typeface="Tahoma" panose="020B0604030504040204" pitchFamily="34" charset="0"/>
              </a:rPr>
              <a:t>example</a:t>
            </a:r>
          </a:p>
          <a:p>
            <a:r>
              <a:rPr lang="en-US" dirty="0">
                <a:latin typeface="Tahoma" panose="020B0604030504040204" pitchFamily="34" charset="0"/>
                <a:ea typeface="Tahoma" panose="020B0604030504040204" pitchFamily="34" charset="0"/>
                <a:cs typeface="Tahoma" panose="020B0604030504040204" pitchFamily="34" charset="0"/>
              </a:rPr>
              <a:t>sentence</a:t>
            </a:r>
          </a:p>
          <a:p>
            <a:r>
              <a:rPr lang="en-US" dirty="0">
                <a:latin typeface="Tahoma" panose="020B0604030504040204" pitchFamily="34" charset="0"/>
                <a:ea typeface="Tahoma" panose="020B0604030504040204" pitchFamily="34" charset="0"/>
                <a:cs typeface="Tahoma" panose="020B0604030504040204" pitchFamily="34" charset="0"/>
              </a:rPr>
              <a:t>to</a:t>
            </a:r>
          </a:p>
          <a:p>
            <a:r>
              <a:rPr lang="en-US" dirty="0">
                <a:latin typeface="Tahoma" panose="020B0604030504040204" pitchFamily="34" charset="0"/>
                <a:ea typeface="Tahoma" panose="020B0604030504040204" pitchFamily="34" charset="0"/>
                <a:cs typeface="Tahoma" panose="020B0604030504040204" pitchFamily="34" charset="0"/>
              </a:rPr>
              <a:t>generate</a:t>
            </a:r>
          </a:p>
          <a:p>
            <a:r>
              <a:rPr lang="en-US" dirty="0">
                <a:latin typeface="Tahoma" panose="020B0604030504040204" pitchFamily="34" charset="0"/>
                <a:ea typeface="Tahoma" panose="020B0604030504040204" pitchFamily="34" charset="0"/>
                <a:cs typeface="Tahoma" panose="020B0604030504040204" pitchFamily="34" charset="0"/>
              </a:rPr>
              <a:t>a</a:t>
            </a:r>
          </a:p>
          <a:p>
            <a:r>
              <a:rPr lang="en-US" dirty="0">
                <a:latin typeface="Tahoma" panose="020B0604030504040204" pitchFamily="34" charset="0"/>
                <a:ea typeface="Tahoma" panose="020B0604030504040204" pitchFamily="34" charset="0"/>
                <a:cs typeface="Tahoma" panose="020B0604030504040204" pitchFamily="34" charset="0"/>
              </a:rPr>
              <a:t>hash</a:t>
            </a:r>
          </a:p>
          <a:p>
            <a:r>
              <a:rPr lang="en-US" dirty="0">
                <a:latin typeface="Tahoma" panose="020B0604030504040204" pitchFamily="34" charset="0"/>
                <a:ea typeface="Tahoma" panose="020B0604030504040204" pitchFamily="34" charset="0"/>
                <a:cs typeface="Tahoma" panose="020B0604030504040204" pitchFamily="34" charset="0"/>
              </a:rPr>
              <a:t>value</a:t>
            </a:r>
          </a:p>
        </p:txBody>
      </p:sp>
      <p:sp>
        <p:nvSpPr>
          <p:cNvPr id="8" name="Rectangle 7">
            <a:extLst>
              <a:ext uri="{FF2B5EF4-FFF2-40B4-BE49-F238E27FC236}">
                <a16:creationId xmlns:a16="http://schemas.microsoft.com/office/drawing/2014/main" id="{CF124604-3306-6861-7F5A-C676E6043667}"/>
              </a:ext>
            </a:extLst>
          </p:cNvPr>
          <p:cNvSpPr/>
          <p:nvPr/>
        </p:nvSpPr>
        <p:spPr>
          <a:xfrm>
            <a:off x="2110021" y="3038749"/>
            <a:ext cx="1589993" cy="3139321"/>
          </a:xfrm>
          <a:prstGeom prst="rect">
            <a:avLst/>
          </a:prstGeom>
        </p:spPr>
        <p:txBody>
          <a:bodyPr wrap="square">
            <a:spAutoFit/>
          </a:bodyPr>
          <a:lstStyle/>
          <a:p>
            <a:r>
              <a:rPr lang="en-US" b="1" u="sng" dirty="0">
                <a:solidFill>
                  <a:srgbClr val="2F528E"/>
                </a:solidFill>
                <a:latin typeface="Tahoma" panose="020B0604030504040204" pitchFamily="34" charset="0"/>
                <a:ea typeface="Tahoma" panose="020B0604030504040204" pitchFamily="34" charset="0"/>
                <a:cs typeface="Tahoma" panose="020B0604030504040204" pitchFamily="34" charset="0"/>
              </a:rPr>
              <a:t>Hash Values</a:t>
            </a:r>
          </a:p>
          <a:p>
            <a:r>
              <a:rPr lang="en-US" dirty="0">
                <a:latin typeface="Tahoma" panose="020B0604030504040204" pitchFamily="34" charset="0"/>
                <a:ea typeface="Tahoma" panose="020B0604030504040204" pitchFamily="34" charset="0"/>
                <a:cs typeface="Tahoma" panose="020B0604030504040204" pitchFamily="34" charset="0"/>
              </a:rPr>
              <a:t>0b01111000</a:t>
            </a:r>
          </a:p>
          <a:p>
            <a:r>
              <a:rPr lang="en-US" dirty="0">
                <a:latin typeface="Tahoma" panose="020B0604030504040204" pitchFamily="34" charset="0"/>
                <a:ea typeface="Tahoma" panose="020B0604030504040204" pitchFamily="34" charset="0"/>
                <a:cs typeface="Tahoma" panose="020B0604030504040204" pitchFamily="34" charset="0"/>
              </a:rPr>
              <a:t>0b11011101</a:t>
            </a:r>
          </a:p>
          <a:p>
            <a:r>
              <a:rPr lang="en-US" dirty="0">
                <a:latin typeface="Tahoma" panose="020B0604030504040204" pitchFamily="34" charset="0"/>
                <a:ea typeface="Tahoma" panose="020B0604030504040204" pitchFamily="34" charset="0"/>
                <a:cs typeface="Tahoma" panose="020B0604030504040204" pitchFamily="34" charset="0"/>
              </a:rPr>
              <a:t>0b00011100</a:t>
            </a:r>
          </a:p>
          <a:p>
            <a:r>
              <a:rPr lang="en-US" dirty="0">
                <a:latin typeface="Tahoma" panose="020B0604030504040204" pitchFamily="34" charset="0"/>
                <a:ea typeface="Tahoma" panose="020B0604030504040204" pitchFamily="34" charset="0"/>
                <a:cs typeface="Tahoma" panose="020B0604030504040204" pitchFamily="34" charset="0"/>
              </a:rPr>
              <a:t>0b01000001</a:t>
            </a:r>
          </a:p>
          <a:p>
            <a:r>
              <a:rPr lang="en-US" dirty="0">
                <a:latin typeface="Tahoma" panose="020B0604030504040204" pitchFamily="34" charset="0"/>
                <a:ea typeface="Tahoma" panose="020B0604030504040204" pitchFamily="34" charset="0"/>
                <a:cs typeface="Tahoma" panose="020B0604030504040204" pitchFamily="34" charset="0"/>
              </a:rPr>
              <a:t>0b11110000</a:t>
            </a:r>
          </a:p>
          <a:p>
            <a:r>
              <a:rPr lang="en-US" dirty="0">
                <a:latin typeface="Tahoma" panose="020B0604030504040204" pitchFamily="34" charset="0"/>
                <a:ea typeface="Tahoma" panose="020B0604030504040204" pitchFamily="34" charset="0"/>
                <a:cs typeface="Tahoma" panose="020B0604030504040204" pitchFamily="34" charset="0"/>
              </a:rPr>
              <a:t>0b01011101</a:t>
            </a:r>
          </a:p>
          <a:p>
            <a:r>
              <a:rPr lang="en-US" dirty="0">
                <a:latin typeface="Tahoma" panose="020B0604030504040204" pitchFamily="34" charset="0"/>
                <a:ea typeface="Tahoma" panose="020B0604030504040204" pitchFamily="34" charset="0"/>
                <a:cs typeface="Tahoma" panose="020B0604030504040204" pitchFamily="34" charset="0"/>
              </a:rPr>
              <a:t>0b10011100</a:t>
            </a:r>
          </a:p>
          <a:p>
            <a:r>
              <a:rPr lang="en-US" dirty="0">
                <a:latin typeface="Tahoma" panose="020B0604030504040204" pitchFamily="34" charset="0"/>
                <a:ea typeface="Tahoma" panose="020B0604030504040204" pitchFamily="34" charset="0"/>
                <a:cs typeface="Tahoma" panose="020B0604030504040204" pitchFamily="34" charset="0"/>
              </a:rPr>
              <a:t>0b11000001</a:t>
            </a:r>
          </a:p>
          <a:p>
            <a:r>
              <a:rPr lang="en-US" dirty="0">
                <a:latin typeface="Tahoma" panose="020B0604030504040204" pitchFamily="34" charset="0"/>
                <a:ea typeface="Tahoma" panose="020B0604030504040204" pitchFamily="34" charset="0"/>
                <a:cs typeface="Tahoma" panose="020B0604030504040204" pitchFamily="34" charset="0"/>
              </a:rPr>
              <a:t>0b11111101</a:t>
            </a:r>
          </a:p>
          <a:p>
            <a:r>
              <a:rPr lang="en-US" dirty="0">
                <a:latin typeface="Tahoma" panose="020B0604030504040204" pitchFamily="34" charset="0"/>
                <a:ea typeface="Tahoma" panose="020B0604030504040204" pitchFamily="34" charset="0"/>
                <a:cs typeface="Tahoma" panose="020B0604030504040204" pitchFamily="34" charset="0"/>
              </a:rPr>
              <a:t>0b00101011</a:t>
            </a:r>
          </a:p>
        </p:txBody>
      </p:sp>
      <p:sp>
        <p:nvSpPr>
          <p:cNvPr id="17" name="Rounded Rectangle 16">
            <a:extLst>
              <a:ext uri="{FF2B5EF4-FFF2-40B4-BE49-F238E27FC236}">
                <a16:creationId xmlns:a16="http://schemas.microsoft.com/office/drawing/2014/main" id="{E6A81DC4-44E5-DE7A-75E0-19D0634DA828}"/>
              </a:ext>
            </a:extLst>
          </p:cNvPr>
          <p:cNvSpPr/>
          <p:nvPr/>
        </p:nvSpPr>
        <p:spPr>
          <a:xfrm>
            <a:off x="4584435" y="3185587"/>
            <a:ext cx="2203667" cy="886498"/>
          </a:xfrm>
          <a:prstGeom prst="roundRect">
            <a:avLst/>
          </a:prstGeom>
          <a:solidFill>
            <a:srgbClr val="E3F0D9"/>
          </a:solidFill>
          <a:ln w="38100" cap="flat" cmpd="sng" algn="ctr">
            <a:solidFill>
              <a:schemeClr val="tx1"/>
            </a:solidFill>
            <a:prstDash val="solid"/>
          </a:ln>
          <a:effectLst/>
        </p:spPr>
        <p:txBody>
          <a:bodyPr rtlCol="0" anchor="ctr"/>
          <a:lstStyle/>
          <a:p>
            <a:pPr lvl="0" algn="ctr" defTabSz="1600847"/>
            <a:r>
              <a:rPr lang="en-US" b="1" dirty="0">
                <a:latin typeface="Cambria" panose="02040503050406030204" pitchFamily="18" charset="0"/>
              </a:rPr>
              <a:t>Bitwise Sum </a:t>
            </a:r>
          </a:p>
          <a:p>
            <a:pPr lvl="0" algn="ctr" defTabSz="1600847"/>
            <a:r>
              <a:rPr lang="en-US" dirty="0">
                <a:latin typeface="Cambria" panose="02040503050406030204" pitchFamily="18" charset="0"/>
              </a:rPr>
              <a:t>(Net difference </a:t>
            </a:r>
          </a:p>
          <a:p>
            <a:pPr lvl="0" algn="ctr" defTabSz="1600847"/>
            <a:r>
              <a:rPr lang="en-US" dirty="0">
                <a:latin typeface="Cambria" panose="02040503050406030204" pitchFamily="18" charset="0"/>
              </a:rPr>
              <a:t>between 0s and 1s)</a:t>
            </a:r>
            <a:endParaRPr kumimoji="0" lang="en-US" sz="4800" i="0" u="none" strike="noStrike" kern="0" cap="none" spc="0" normalizeH="0" baseline="0" noProof="0" dirty="0">
              <a:ln>
                <a:noFill/>
              </a:ln>
              <a:solidFill>
                <a:prstClr val="white"/>
              </a:solidFill>
              <a:effectLst/>
              <a:uLnTx/>
              <a:uFillTx/>
              <a:latin typeface="Calibri"/>
            </a:endParaRPr>
          </a:p>
        </p:txBody>
      </p:sp>
      <p:cxnSp>
        <p:nvCxnSpPr>
          <p:cNvPr id="18" name="Straight Arrow Connector 17">
            <a:extLst>
              <a:ext uri="{FF2B5EF4-FFF2-40B4-BE49-F238E27FC236}">
                <a16:creationId xmlns:a16="http://schemas.microsoft.com/office/drawing/2014/main" id="{E493F10D-42D3-00E0-3464-0FD917D5BC7A}"/>
              </a:ext>
            </a:extLst>
          </p:cNvPr>
          <p:cNvCxnSpPr>
            <a:cxnSpLocks/>
            <a:stCxn id="17" idx="2"/>
            <a:endCxn id="39" idx="0"/>
          </p:cNvCxnSpPr>
          <p:nvPr/>
        </p:nvCxnSpPr>
        <p:spPr>
          <a:xfrm flipH="1">
            <a:off x="5686268" y="4072085"/>
            <a:ext cx="1" cy="64900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Left Bracket 29">
            <a:extLst>
              <a:ext uri="{FF2B5EF4-FFF2-40B4-BE49-F238E27FC236}">
                <a16:creationId xmlns:a16="http://schemas.microsoft.com/office/drawing/2014/main" id="{C1D9507A-E5AD-A501-4480-F40189315B0D}"/>
              </a:ext>
            </a:extLst>
          </p:cNvPr>
          <p:cNvSpPr/>
          <p:nvPr/>
        </p:nvSpPr>
        <p:spPr>
          <a:xfrm rot="16200000">
            <a:off x="2933233" y="5530558"/>
            <a:ext cx="143495" cy="1083876"/>
          </a:xfrm>
          <a:prstGeom prst="leftBracket">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Tahoma" panose="020B0604030504040204" pitchFamily="34" charset="0"/>
              <a:ea typeface="Tahoma" panose="020B0604030504040204" pitchFamily="34" charset="0"/>
              <a:cs typeface="Tahoma" panose="020B0604030504040204" pitchFamily="34" charset="0"/>
            </a:endParaRPr>
          </a:p>
        </p:txBody>
      </p:sp>
      <p:cxnSp>
        <p:nvCxnSpPr>
          <p:cNvPr id="31" name="Elbow Connector 30">
            <a:extLst>
              <a:ext uri="{FF2B5EF4-FFF2-40B4-BE49-F238E27FC236}">
                <a16:creationId xmlns:a16="http://schemas.microsoft.com/office/drawing/2014/main" id="{32C18522-D7B2-97E8-00F4-24B3C943BF7E}"/>
              </a:ext>
            </a:extLst>
          </p:cNvPr>
          <p:cNvCxnSpPr>
            <a:cxnSpLocks/>
            <a:stCxn id="30" idx="1"/>
            <a:endCxn id="17" idx="1"/>
          </p:cNvCxnSpPr>
          <p:nvPr/>
        </p:nvCxnSpPr>
        <p:spPr>
          <a:xfrm rot="5400000" flipH="1" flipV="1">
            <a:off x="2537004" y="4096813"/>
            <a:ext cx="2515408" cy="1579454"/>
          </a:xfrm>
          <a:prstGeom prst="bentConnector4">
            <a:avLst>
              <a:gd name="adj1" fmla="val -9088"/>
              <a:gd name="adj2" fmla="val 63042"/>
            </a:avLst>
          </a:prstGeom>
          <a:ln w="317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28B069A-36C6-9680-55B0-8A640DDCB271}"/>
              </a:ext>
            </a:extLst>
          </p:cNvPr>
          <p:cNvSpPr/>
          <p:nvPr/>
        </p:nvSpPr>
        <p:spPr>
          <a:xfrm>
            <a:off x="4344076" y="4721086"/>
            <a:ext cx="2684384" cy="369333"/>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72000" rtlCol="0" anchor="t" anchorCtr="0"/>
          <a:lstStyle/>
          <a:p>
            <a:pPr algn="ct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 +4, </a:t>
            </a:r>
            <a:r>
              <a:rPr lang="en-US" dirty="0">
                <a:solidFill>
                  <a:srgbClr val="C00000"/>
                </a:solidFill>
                <a:latin typeface="Cambria" panose="02040503050406030204" pitchFamily="18" charset="0"/>
              </a:rPr>
              <a:t>-2</a:t>
            </a:r>
            <a:r>
              <a:rPr lang="en-US" dirty="0">
                <a:solidFill>
                  <a:schemeClr val="tx1"/>
                </a:solidFill>
                <a:latin typeface="Cambria" panose="02040503050406030204" pitchFamily="18" charset="0"/>
              </a:rPr>
              <a:t>, +4, +4,</a:t>
            </a:r>
            <a:r>
              <a:rPr lang="en-US" dirty="0">
                <a:solidFill>
                  <a:srgbClr val="C00000"/>
                </a:solidFill>
                <a:latin typeface="Cambria" panose="02040503050406030204" pitchFamily="18" charset="0"/>
              </a:rPr>
              <a:t> 0</a:t>
            </a: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 -8</a:t>
            </a:r>
            <a:r>
              <a:rPr lang="en-US" dirty="0">
                <a:solidFill>
                  <a:schemeClr val="tx1"/>
                </a:solidFill>
                <a:latin typeface="Cambria" panose="02040503050406030204" pitchFamily="18" charset="0"/>
              </a:rPr>
              <a:t>, +2]</a:t>
            </a:r>
          </a:p>
        </p:txBody>
      </p:sp>
      <p:sp>
        <p:nvSpPr>
          <p:cNvPr id="40" name="Rectangle 39">
            <a:extLst>
              <a:ext uri="{FF2B5EF4-FFF2-40B4-BE49-F238E27FC236}">
                <a16:creationId xmlns:a16="http://schemas.microsoft.com/office/drawing/2014/main" id="{ECA3D306-7ADE-2C4D-07D8-525794A3C8C3}"/>
              </a:ext>
            </a:extLst>
          </p:cNvPr>
          <p:cNvSpPr/>
          <p:nvPr/>
        </p:nvSpPr>
        <p:spPr>
          <a:xfrm>
            <a:off x="4956100" y="5739419"/>
            <a:ext cx="1435454" cy="306000"/>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0b</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1</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11</a:t>
            </a:r>
            <a:r>
              <a:rPr lang="en-US" dirty="0">
                <a:solidFill>
                  <a:srgbClr val="C00000"/>
                </a:solidFill>
                <a:latin typeface="Cambria" panose="02040503050406030204" pitchFamily="18" charset="0"/>
              </a:rPr>
              <a:t>00</a:t>
            </a:r>
            <a:r>
              <a:rPr lang="en-US" dirty="0">
                <a:solidFill>
                  <a:schemeClr val="tx1"/>
                </a:solidFill>
                <a:latin typeface="Cambria" panose="02040503050406030204" pitchFamily="18" charset="0"/>
              </a:rPr>
              <a:t>1</a:t>
            </a:r>
            <a:endParaRPr lang="en-US" dirty="0">
              <a:solidFill>
                <a:srgbClr val="C00000"/>
              </a:solidFill>
              <a:latin typeface="Cambria" panose="02040503050406030204" pitchFamily="18" charset="0"/>
            </a:endParaRPr>
          </a:p>
        </p:txBody>
      </p:sp>
      <p:sp>
        <p:nvSpPr>
          <p:cNvPr id="81" name="Rectangle 80">
            <a:extLst>
              <a:ext uri="{FF2B5EF4-FFF2-40B4-BE49-F238E27FC236}">
                <a16:creationId xmlns:a16="http://schemas.microsoft.com/office/drawing/2014/main" id="{9AF10F39-DC6A-00B1-D8E3-10FACC15FD7D}"/>
              </a:ext>
            </a:extLst>
          </p:cNvPr>
          <p:cNvSpPr/>
          <p:nvPr/>
        </p:nvSpPr>
        <p:spPr>
          <a:xfrm>
            <a:off x="2425334" y="3301878"/>
            <a:ext cx="170274" cy="2780425"/>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latin typeface="Tahoma" panose="020B0604030504040204" pitchFamily="34" charset="0"/>
              <a:ea typeface="Tahoma" panose="020B0604030504040204" pitchFamily="34" charset="0"/>
              <a:cs typeface="Tahoma" panose="020B0604030504040204" pitchFamily="34" charset="0"/>
            </a:endParaRPr>
          </a:p>
        </p:txBody>
      </p:sp>
      <p:sp>
        <p:nvSpPr>
          <p:cNvPr id="82" name="Rectangle 81">
            <a:extLst>
              <a:ext uri="{FF2B5EF4-FFF2-40B4-BE49-F238E27FC236}">
                <a16:creationId xmlns:a16="http://schemas.microsoft.com/office/drawing/2014/main" id="{B51BB5AB-7DAE-0CBA-F877-E59D83D57933}"/>
              </a:ext>
            </a:extLst>
          </p:cNvPr>
          <p:cNvSpPr/>
          <p:nvPr/>
        </p:nvSpPr>
        <p:spPr>
          <a:xfrm>
            <a:off x="3315742" y="3301878"/>
            <a:ext cx="170274" cy="2780425"/>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latin typeface="Tahoma" panose="020B0604030504040204" pitchFamily="34" charset="0"/>
              <a:ea typeface="Tahoma" panose="020B0604030504040204" pitchFamily="34" charset="0"/>
              <a:cs typeface="Tahoma" panose="020B0604030504040204" pitchFamily="34" charset="0"/>
            </a:endParaRPr>
          </a:p>
        </p:txBody>
      </p:sp>
      <p:sp>
        <p:nvSpPr>
          <p:cNvPr id="83" name="Rectangle 82">
            <a:extLst>
              <a:ext uri="{FF2B5EF4-FFF2-40B4-BE49-F238E27FC236}">
                <a16:creationId xmlns:a16="http://schemas.microsoft.com/office/drawing/2014/main" id="{60D50857-4213-AB64-94E7-91F32346BC97}"/>
              </a:ext>
            </a:extLst>
          </p:cNvPr>
          <p:cNvSpPr/>
          <p:nvPr/>
        </p:nvSpPr>
        <p:spPr>
          <a:xfrm>
            <a:off x="2664298" y="3301878"/>
            <a:ext cx="170274" cy="2780425"/>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latin typeface="Tahoma" panose="020B0604030504040204" pitchFamily="34" charset="0"/>
              <a:ea typeface="Tahoma" panose="020B0604030504040204" pitchFamily="34" charset="0"/>
              <a:cs typeface="Tahoma" panose="020B0604030504040204" pitchFamily="34" charset="0"/>
            </a:endParaRPr>
          </a:p>
        </p:txBody>
      </p:sp>
      <p:cxnSp>
        <p:nvCxnSpPr>
          <p:cNvPr id="84" name="Straight Connector 83">
            <a:extLst>
              <a:ext uri="{FF2B5EF4-FFF2-40B4-BE49-F238E27FC236}">
                <a16:creationId xmlns:a16="http://schemas.microsoft.com/office/drawing/2014/main" id="{29E396F4-9939-A868-7204-60AC8D77D281}"/>
              </a:ext>
            </a:extLst>
          </p:cNvPr>
          <p:cNvCxnSpPr>
            <a:cxnSpLocks/>
            <a:stCxn id="39" idx="3"/>
            <a:endCxn id="89" idx="1"/>
          </p:cNvCxnSpPr>
          <p:nvPr/>
        </p:nvCxnSpPr>
        <p:spPr>
          <a:xfrm flipV="1">
            <a:off x="7028460" y="4905752"/>
            <a:ext cx="644062" cy="1"/>
          </a:xfrm>
          <a:prstGeom prst="line">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F61E932-AA02-AB7E-A565-3A37F085665D}"/>
              </a:ext>
            </a:extLst>
          </p:cNvPr>
          <p:cNvCxnSpPr>
            <a:cxnSpLocks/>
            <a:stCxn id="39" idx="2"/>
          </p:cNvCxnSpPr>
          <p:nvPr/>
        </p:nvCxnSpPr>
        <p:spPr>
          <a:xfrm>
            <a:off x="5686268" y="5090419"/>
            <a:ext cx="1" cy="624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329C49-398F-08E6-ECD1-B86969758BA4}"/>
              </a:ext>
            </a:extLst>
          </p:cNvPr>
          <p:cNvCxnSpPr>
            <a:cxnSpLocks/>
            <a:endCxn id="90" idx="1"/>
          </p:cNvCxnSpPr>
          <p:nvPr/>
        </p:nvCxnSpPr>
        <p:spPr>
          <a:xfrm>
            <a:off x="6391554" y="5892419"/>
            <a:ext cx="635100" cy="0"/>
          </a:xfrm>
          <a:prstGeom prst="line">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AFF60905-A602-AFF6-078B-72EAB3032902}"/>
              </a:ext>
            </a:extLst>
          </p:cNvPr>
          <p:cNvSpPr/>
          <p:nvPr/>
        </p:nvSpPr>
        <p:spPr>
          <a:xfrm>
            <a:off x="7672522" y="4577469"/>
            <a:ext cx="1101832" cy="656565"/>
          </a:xfrm>
          <a:prstGeom prst="roundRect">
            <a:avLst/>
          </a:prstGeom>
          <a:solidFill>
            <a:schemeClr val="bg1"/>
          </a:solidFill>
          <a:ln w="38100" cap="flat" cmpd="sng" algn="ctr">
            <a:solidFill>
              <a:schemeClr val="tx1"/>
            </a:solidFill>
            <a:prstDash val="sysDash"/>
          </a:ln>
          <a:effectLst/>
        </p:spPr>
        <p:txBody>
          <a:bodyPr rtlCol="0" anchor="ctr"/>
          <a:lstStyle/>
          <a:p>
            <a:pPr lvl="0" algn="ctr" defTabSz="1600847"/>
            <a:r>
              <a:rPr lang="en-US" b="1" dirty="0">
                <a:latin typeface="Cambria" panose="02040503050406030204" pitchFamily="18" charset="0"/>
              </a:rPr>
              <a:t>Counter Vector</a:t>
            </a:r>
            <a:endParaRPr kumimoji="0" lang="en-US" sz="4800" i="0" u="none" strike="noStrike" kern="0" cap="none" spc="0" normalizeH="0" baseline="0" noProof="0" dirty="0">
              <a:ln>
                <a:noFill/>
              </a:ln>
              <a:solidFill>
                <a:prstClr val="white"/>
              </a:solidFill>
              <a:effectLst/>
              <a:uLnTx/>
              <a:uFillTx/>
              <a:latin typeface="Calibri"/>
            </a:endParaRPr>
          </a:p>
        </p:txBody>
      </p:sp>
      <p:sp>
        <p:nvSpPr>
          <p:cNvPr id="90" name="Rounded Rectangle 89">
            <a:extLst>
              <a:ext uri="{FF2B5EF4-FFF2-40B4-BE49-F238E27FC236}">
                <a16:creationId xmlns:a16="http://schemas.microsoft.com/office/drawing/2014/main" id="{F7B8F687-CA10-A64B-F085-2278596C319F}"/>
              </a:ext>
            </a:extLst>
          </p:cNvPr>
          <p:cNvSpPr/>
          <p:nvPr/>
        </p:nvSpPr>
        <p:spPr>
          <a:xfrm>
            <a:off x="7026654" y="5564136"/>
            <a:ext cx="1187822" cy="656565"/>
          </a:xfrm>
          <a:prstGeom prst="roundRect">
            <a:avLst/>
          </a:prstGeom>
          <a:solidFill>
            <a:schemeClr val="bg1"/>
          </a:solidFill>
          <a:ln w="38100" cap="flat" cmpd="sng" algn="ctr">
            <a:solidFill>
              <a:schemeClr val="tx1"/>
            </a:solidFill>
            <a:prstDash val="sysDash"/>
          </a:ln>
          <a:effectLst/>
        </p:spPr>
        <p:txBody>
          <a:bodyPr rtlCol="0" anchor="ctr"/>
          <a:lstStyle/>
          <a:p>
            <a:pPr lvl="0" algn="ctr" defTabSz="1600847"/>
            <a:r>
              <a:rPr lang="en-US" b="1" dirty="0">
                <a:latin typeface="Cambria" panose="02040503050406030204" pitchFamily="18" charset="0"/>
              </a:rPr>
              <a:t>SimHash Value</a:t>
            </a:r>
            <a:endParaRPr kumimoji="0" lang="en-US" sz="4800" i="0" u="none" strike="noStrike" kern="0" cap="none" spc="0" normalizeH="0" baseline="0" noProof="0" dirty="0">
              <a:ln>
                <a:noFill/>
              </a:ln>
              <a:solidFill>
                <a:prstClr val="white"/>
              </a:solidFill>
              <a:effectLst/>
              <a:uLnTx/>
              <a:uFillTx/>
              <a:latin typeface="Calibri"/>
            </a:endParaRPr>
          </a:p>
        </p:txBody>
      </p:sp>
      <p:sp>
        <p:nvSpPr>
          <p:cNvPr id="131" name="Rectangle 130">
            <a:extLst>
              <a:ext uri="{FF2B5EF4-FFF2-40B4-BE49-F238E27FC236}">
                <a16:creationId xmlns:a16="http://schemas.microsoft.com/office/drawing/2014/main" id="{83E991E0-CF51-858A-650A-E436181B4AD7}"/>
              </a:ext>
            </a:extLst>
          </p:cNvPr>
          <p:cNvSpPr/>
          <p:nvPr/>
        </p:nvSpPr>
        <p:spPr>
          <a:xfrm>
            <a:off x="4483561" y="4661946"/>
            <a:ext cx="170274" cy="487609"/>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3" name="Rectangle 132">
            <a:extLst>
              <a:ext uri="{FF2B5EF4-FFF2-40B4-BE49-F238E27FC236}">
                <a16:creationId xmlns:a16="http://schemas.microsoft.com/office/drawing/2014/main" id="{120D2484-C46E-570A-2571-C63E013ECC60}"/>
              </a:ext>
            </a:extLst>
          </p:cNvPr>
          <p:cNvSpPr/>
          <p:nvPr/>
        </p:nvSpPr>
        <p:spPr>
          <a:xfrm>
            <a:off x="5058965" y="4661946"/>
            <a:ext cx="294386" cy="487609"/>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4" name="Rectangle 133">
            <a:extLst>
              <a:ext uri="{FF2B5EF4-FFF2-40B4-BE49-F238E27FC236}">
                <a16:creationId xmlns:a16="http://schemas.microsoft.com/office/drawing/2014/main" id="{BB079832-DC19-A6DA-FB05-3D6937757611}"/>
              </a:ext>
            </a:extLst>
          </p:cNvPr>
          <p:cNvSpPr/>
          <p:nvPr/>
        </p:nvSpPr>
        <p:spPr>
          <a:xfrm>
            <a:off x="6608615" y="4661946"/>
            <a:ext cx="294386" cy="487609"/>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5" name="Rectangle 134">
            <a:extLst>
              <a:ext uri="{FF2B5EF4-FFF2-40B4-BE49-F238E27FC236}">
                <a16:creationId xmlns:a16="http://schemas.microsoft.com/office/drawing/2014/main" id="{67D26893-8040-5955-F399-A5456379C674}"/>
              </a:ext>
            </a:extLst>
          </p:cNvPr>
          <p:cNvSpPr/>
          <p:nvPr/>
        </p:nvSpPr>
        <p:spPr>
          <a:xfrm>
            <a:off x="765347" y="3038749"/>
            <a:ext cx="1193061" cy="3139321"/>
          </a:xfrm>
          <a:prstGeom prst="rect">
            <a:avLst/>
          </a:prstGeom>
        </p:spPr>
        <p:txBody>
          <a:bodyPr wrap="square">
            <a:spAutoFit/>
          </a:bodyPr>
          <a:lstStyle/>
          <a:p>
            <a:r>
              <a:rPr lang="en-US" b="1" u="sng" dirty="0">
                <a:solidFill>
                  <a:srgbClr val="C55911"/>
                </a:solidFill>
                <a:latin typeface="Tahoma" panose="020B0604030504040204" pitchFamily="34" charset="0"/>
                <a:ea typeface="Tahoma" panose="020B0604030504040204" pitchFamily="34" charset="0"/>
                <a:cs typeface="Tahoma" panose="020B0604030504040204" pitchFamily="34" charset="0"/>
              </a:rPr>
              <a:t>Words</a:t>
            </a:r>
            <a:endParaRPr lang="en-US" b="1" u="sng" dirty="0">
              <a:solidFill>
                <a:srgbClr val="2F528E"/>
              </a:solidFill>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This</a:t>
            </a:r>
          </a:p>
          <a:p>
            <a:r>
              <a:rPr lang="en-US" dirty="0">
                <a:latin typeface="Tahoma" panose="020B0604030504040204" pitchFamily="34" charset="0"/>
                <a:ea typeface="Tahoma" panose="020B0604030504040204" pitchFamily="34" charset="0"/>
                <a:cs typeface="Tahoma" panose="020B0604030504040204" pitchFamily="34" charset="0"/>
              </a:rPr>
              <a:t>is</a:t>
            </a:r>
          </a:p>
          <a:p>
            <a:r>
              <a:rPr lang="en-US" dirty="0">
                <a:latin typeface="Tahoma" panose="020B0604030504040204" pitchFamily="34" charset="0"/>
                <a:ea typeface="Tahoma" panose="020B0604030504040204" pitchFamily="34" charset="0"/>
                <a:cs typeface="Tahoma" panose="020B0604030504040204" pitchFamily="34" charset="0"/>
              </a:rPr>
              <a:t>an</a:t>
            </a:r>
          </a:p>
          <a:p>
            <a:r>
              <a:rPr lang="en-US" dirty="0">
                <a:latin typeface="Tahoma" panose="020B0604030504040204" pitchFamily="34" charset="0"/>
                <a:ea typeface="Tahoma" panose="020B0604030504040204" pitchFamily="34" charset="0"/>
                <a:cs typeface="Tahoma" panose="020B0604030504040204" pitchFamily="34" charset="0"/>
              </a:rPr>
              <a:t>example</a:t>
            </a:r>
          </a:p>
          <a:p>
            <a:r>
              <a:rPr lang="en-US" dirty="0">
                <a:latin typeface="Tahoma" panose="020B0604030504040204" pitchFamily="34" charset="0"/>
                <a:ea typeface="Tahoma" panose="020B0604030504040204" pitchFamily="34" charset="0"/>
                <a:cs typeface="Tahoma" panose="020B0604030504040204" pitchFamily="34" charset="0"/>
              </a:rPr>
              <a:t>sentence</a:t>
            </a:r>
          </a:p>
          <a:p>
            <a:r>
              <a:rPr lang="en-US" dirty="0">
                <a:latin typeface="Tahoma" panose="020B0604030504040204" pitchFamily="34" charset="0"/>
                <a:ea typeface="Tahoma" panose="020B0604030504040204" pitchFamily="34" charset="0"/>
                <a:cs typeface="Tahoma" panose="020B0604030504040204" pitchFamily="34" charset="0"/>
              </a:rPr>
              <a:t>to</a:t>
            </a:r>
          </a:p>
          <a:p>
            <a:r>
              <a:rPr lang="en-US" dirty="0">
                <a:latin typeface="Tahoma" panose="020B0604030504040204" pitchFamily="34" charset="0"/>
                <a:ea typeface="Tahoma" panose="020B0604030504040204" pitchFamily="34" charset="0"/>
                <a:cs typeface="Tahoma" panose="020B0604030504040204" pitchFamily="34" charset="0"/>
              </a:rPr>
              <a:t>generate</a:t>
            </a:r>
          </a:p>
          <a:p>
            <a:r>
              <a:rPr lang="en-US" dirty="0">
                <a:latin typeface="Tahoma" panose="020B0604030504040204" pitchFamily="34" charset="0"/>
                <a:ea typeface="Tahoma" panose="020B0604030504040204" pitchFamily="34" charset="0"/>
                <a:cs typeface="Tahoma" panose="020B0604030504040204" pitchFamily="34" charset="0"/>
              </a:rPr>
              <a:t>a</a:t>
            </a:r>
          </a:p>
          <a:p>
            <a:r>
              <a:rPr lang="en-US"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SimHash</a:t>
            </a:r>
          </a:p>
          <a:p>
            <a:r>
              <a:rPr lang="en-US" dirty="0">
                <a:latin typeface="Tahoma" panose="020B0604030504040204" pitchFamily="34" charset="0"/>
                <a:ea typeface="Tahoma" panose="020B0604030504040204" pitchFamily="34" charset="0"/>
                <a:cs typeface="Tahoma" panose="020B0604030504040204" pitchFamily="34" charset="0"/>
              </a:rPr>
              <a:t>value</a:t>
            </a:r>
          </a:p>
        </p:txBody>
      </p:sp>
      <p:sp>
        <p:nvSpPr>
          <p:cNvPr id="136" name="Rectangle 135">
            <a:extLst>
              <a:ext uri="{FF2B5EF4-FFF2-40B4-BE49-F238E27FC236}">
                <a16:creationId xmlns:a16="http://schemas.microsoft.com/office/drawing/2014/main" id="{5DA8576A-AA06-93AB-B91E-717BAE7AEC0E}"/>
              </a:ext>
            </a:extLst>
          </p:cNvPr>
          <p:cNvSpPr/>
          <p:nvPr/>
        </p:nvSpPr>
        <p:spPr>
          <a:xfrm>
            <a:off x="2110021" y="3038749"/>
            <a:ext cx="1589993" cy="3139321"/>
          </a:xfrm>
          <a:prstGeom prst="rect">
            <a:avLst/>
          </a:prstGeom>
        </p:spPr>
        <p:txBody>
          <a:bodyPr wrap="square">
            <a:spAutoFit/>
          </a:bodyPr>
          <a:lstStyle/>
          <a:p>
            <a:r>
              <a:rPr lang="en-US" b="1" u="sng" dirty="0">
                <a:solidFill>
                  <a:srgbClr val="2F528E"/>
                </a:solidFill>
                <a:latin typeface="Tahoma" panose="020B0604030504040204" pitchFamily="34" charset="0"/>
                <a:ea typeface="Tahoma" panose="020B0604030504040204" pitchFamily="34" charset="0"/>
                <a:cs typeface="Tahoma" panose="020B0604030504040204" pitchFamily="34" charset="0"/>
              </a:rPr>
              <a:t>Hash Values</a:t>
            </a:r>
          </a:p>
          <a:p>
            <a:r>
              <a:rPr lang="en-US" dirty="0">
                <a:latin typeface="Tahoma" panose="020B0604030504040204" pitchFamily="34" charset="0"/>
                <a:ea typeface="Tahoma" panose="020B0604030504040204" pitchFamily="34" charset="0"/>
                <a:cs typeface="Tahoma" panose="020B0604030504040204" pitchFamily="34" charset="0"/>
              </a:rPr>
              <a:t>0b01111000</a:t>
            </a:r>
          </a:p>
          <a:p>
            <a:r>
              <a:rPr lang="en-US" dirty="0">
                <a:latin typeface="Tahoma" panose="020B0604030504040204" pitchFamily="34" charset="0"/>
                <a:ea typeface="Tahoma" panose="020B0604030504040204" pitchFamily="34" charset="0"/>
                <a:cs typeface="Tahoma" panose="020B0604030504040204" pitchFamily="34" charset="0"/>
              </a:rPr>
              <a:t>0b11011101</a:t>
            </a:r>
          </a:p>
          <a:p>
            <a:r>
              <a:rPr lang="en-US" dirty="0">
                <a:latin typeface="Tahoma" panose="020B0604030504040204" pitchFamily="34" charset="0"/>
                <a:ea typeface="Tahoma" panose="020B0604030504040204" pitchFamily="34" charset="0"/>
                <a:cs typeface="Tahoma" panose="020B0604030504040204" pitchFamily="34" charset="0"/>
              </a:rPr>
              <a:t>0b00011100</a:t>
            </a:r>
          </a:p>
          <a:p>
            <a:r>
              <a:rPr lang="en-US" dirty="0">
                <a:latin typeface="Tahoma" panose="020B0604030504040204" pitchFamily="34" charset="0"/>
                <a:ea typeface="Tahoma" panose="020B0604030504040204" pitchFamily="34" charset="0"/>
                <a:cs typeface="Tahoma" panose="020B0604030504040204" pitchFamily="34" charset="0"/>
              </a:rPr>
              <a:t>0b01000001</a:t>
            </a:r>
          </a:p>
          <a:p>
            <a:r>
              <a:rPr lang="en-US" dirty="0">
                <a:latin typeface="Tahoma" panose="020B0604030504040204" pitchFamily="34" charset="0"/>
                <a:ea typeface="Tahoma" panose="020B0604030504040204" pitchFamily="34" charset="0"/>
                <a:cs typeface="Tahoma" panose="020B0604030504040204" pitchFamily="34" charset="0"/>
              </a:rPr>
              <a:t>0b11110000</a:t>
            </a:r>
          </a:p>
          <a:p>
            <a:r>
              <a:rPr lang="en-US" dirty="0">
                <a:latin typeface="Tahoma" panose="020B0604030504040204" pitchFamily="34" charset="0"/>
                <a:ea typeface="Tahoma" panose="020B0604030504040204" pitchFamily="34" charset="0"/>
                <a:cs typeface="Tahoma" panose="020B0604030504040204" pitchFamily="34" charset="0"/>
              </a:rPr>
              <a:t>0b01011101</a:t>
            </a:r>
          </a:p>
          <a:p>
            <a:r>
              <a:rPr lang="en-US" dirty="0">
                <a:latin typeface="Tahoma" panose="020B0604030504040204" pitchFamily="34" charset="0"/>
                <a:ea typeface="Tahoma" panose="020B0604030504040204" pitchFamily="34" charset="0"/>
                <a:cs typeface="Tahoma" panose="020B0604030504040204" pitchFamily="34" charset="0"/>
              </a:rPr>
              <a:t>0b10011100</a:t>
            </a:r>
          </a:p>
          <a:p>
            <a:r>
              <a:rPr lang="en-US" dirty="0">
                <a:latin typeface="Tahoma" panose="020B0604030504040204" pitchFamily="34" charset="0"/>
                <a:ea typeface="Tahoma" panose="020B0604030504040204" pitchFamily="34" charset="0"/>
                <a:cs typeface="Tahoma" panose="020B0604030504040204" pitchFamily="34" charset="0"/>
              </a:rPr>
              <a:t>0b11000001</a:t>
            </a:r>
          </a:p>
          <a:p>
            <a:r>
              <a:rPr lang="en-US"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0b01001011</a:t>
            </a:r>
          </a:p>
          <a:p>
            <a:r>
              <a:rPr lang="en-US" dirty="0">
                <a:latin typeface="Tahoma" panose="020B0604030504040204" pitchFamily="34" charset="0"/>
                <a:ea typeface="Tahoma" panose="020B0604030504040204" pitchFamily="34" charset="0"/>
                <a:cs typeface="Tahoma" panose="020B0604030504040204" pitchFamily="34" charset="0"/>
              </a:rPr>
              <a:t>0b00101011</a:t>
            </a:r>
          </a:p>
        </p:txBody>
      </p:sp>
      <p:sp>
        <p:nvSpPr>
          <p:cNvPr id="137" name="Rectangle 136">
            <a:extLst>
              <a:ext uri="{FF2B5EF4-FFF2-40B4-BE49-F238E27FC236}">
                <a16:creationId xmlns:a16="http://schemas.microsoft.com/office/drawing/2014/main" id="{60D812C3-D355-EF76-500E-5E374F0FFEC4}"/>
              </a:ext>
            </a:extLst>
          </p:cNvPr>
          <p:cNvSpPr/>
          <p:nvPr/>
        </p:nvSpPr>
        <p:spPr>
          <a:xfrm>
            <a:off x="4344076" y="4721086"/>
            <a:ext cx="2684384" cy="369333"/>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72000" rtlCol="0" anchor="t" anchorCtr="0"/>
          <a:lstStyle/>
          <a:p>
            <a:pPr algn="ct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-2</a:t>
            </a:r>
            <a:r>
              <a:rPr lang="en-US" dirty="0">
                <a:solidFill>
                  <a:schemeClr val="tx1"/>
                </a:solidFill>
                <a:latin typeface="Cambria" panose="02040503050406030204" pitchFamily="18" charset="0"/>
              </a:rPr>
              <a:t>, +4, </a:t>
            </a:r>
            <a:r>
              <a:rPr lang="en-US" dirty="0">
                <a:solidFill>
                  <a:srgbClr val="C00000"/>
                </a:solidFill>
                <a:latin typeface="Cambria" panose="02040503050406030204" pitchFamily="18" charset="0"/>
              </a:rPr>
              <a:t>-4</a:t>
            </a:r>
            <a:r>
              <a:rPr lang="en-US" dirty="0">
                <a:solidFill>
                  <a:schemeClr val="tx1"/>
                </a:solidFill>
                <a:latin typeface="Cambria" panose="02040503050406030204" pitchFamily="18" charset="0"/>
              </a:rPr>
              <a:t>, +2, +4,</a:t>
            </a:r>
            <a:r>
              <a:rPr lang="en-US" dirty="0">
                <a:solidFill>
                  <a:srgbClr val="C00000"/>
                </a:solidFill>
                <a:latin typeface="Cambria" panose="02040503050406030204" pitchFamily="18" charset="0"/>
              </a:rPr>
              <a:t> -2</a:t>
            </a: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 -6</a:t>
            </a:r>
            <a:r>
              <a:rPr lang="en-US" dirty="0">
                <a:solidFill>
                  <a:schemeClr val="tx1"/>
                </a:solidFill>
                <a:latin typeface="Cambria" panose="02040503050406030204" pitchFamily="18" charset="0"/>
              </a:rPr>
              <a:t>, +2]</a:t>
            </a:r>
          </a:p>
        </p:txBody>
      </p:sp>
      <p:cxnSp>
        <p:nvCxnSpPr>
          <p:cNvPr id="96" name="Straight Arrow Connector 95">
            <a:extLst>
              <a:ext uri="{FF2B5EF4-FFF2-40B4-BE49-F238E27FC236}">
                <a16:creationId xmlns:a16="http://schemas.microsoft.com/office/drawing/2014/main" id="{0360AB3C-F7A0-DD9C-C226-9E4AAD3317B3}"/>
              </a:ext>
            </a:extLst>
          </p:cNvPr>
          <p:cNvCxnSpPr>
            <a:cxnSpLocks/>
          </p:cNvCxnSpPr>
          <p:nvPr/>
        </p:nvCxnSpPr>
        <p:spPr>
          <a:xfrm>
            <a:off x="4591327" y="4986971"/>
            <a:ext cx="740961" cy="826363"/>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70C3464B-E773-1C04-6466-9408DEE29AC0}"/>
              </a:ext>
            </a:extLst>
          </p:cNvPr>
          <p:cNvCxnSpPr>
            <a:cxnSpLocks/>
          </p:cNvCxnSpPr>
          <p:nvPr/>
        </p:nvCxnSpPr>
        <p:spPr>
          <a:xfrm>
            <a:off x="4868029" y="4986971"/>
            <a:ext cx="614654" cy="82636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85603695-E6D9-B2A6-B93E-276CC6FB567E}"/>
              </a:ext>
            </a:extLst>
          </p:cNvPr>
          <p:cNvCxnSpPr>
            <a:cxnSpLocks/>
          </p:cNvCxnSpPr>
          <p:nvPr/>
        </p:nvCxnSpPr>
        <p:spPr>
          <a:xfrm>
            <a:off x="5213995" y="4986971"/>
            <a:ext cx="375595" cy="826363"/>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CF1A3DCB-32BF-2D72-7D3C-D9762F66B3FF}"/>
              </a:ext>
            </a:extLst>
          </p:cNvPr>
          <p:cNvCxnSpPr>
            <a:cxnSpLocks/>
          </p:cNvCxnSpPr>
          <p:nvPr/>
        </p:nvCxnSpPr>
        <p:spPr>
          <a:xfrm flipH="1">
            <a:off x="6003651" y="4986971"/>
            <a:ext cx="138582" cy="811598"/>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99819AAC-3D1F-F8FF-8E21-FA4919760CCF}"/>
              </a:ext>
            </a:extLst>
          </p:cNvPr>
          <p:cNvCxnSpPr>
            <a:cxnSpLocks/>
          </p:cNvCxnSpPr>
          <p:nvPr/>
        </p:nvCxnSpPr>
        <p:spPr>
          <a:xfrm flipH="1">
            <a:off x="6142233" y="4986971"/>
            <a:ext cx="294386" cy="826363"/>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F67051E6-8681-9322-CDDB-2CD45574562B}"/>
              </a:ext>
            </a:extLst>
          </p:cNvPr>
          <p:cNvCxnSpPr>
            <a:cxnSpLocks/>
          </p:cNvCxnSpPr>
          <p:nvPr/>
        </p:nvCxnSpPr>
        <p:spPr>
          <a:xfrm>
            <a:off x="5565546" y="4986971"/>
            <a:ext cx="184265" cy="82636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6F367212-7DD9-E534-DE5A-679C0F31C64B}"/>
              </a:ext>
            </a:extLst>
          </p:cNvPr>
          <p:cNvCxnSpPr>
            <a:cxnSpLocks/>
          </p:cNvCxnSpPr>
          <p:nvPr/>
        </p:nvCxnSpPr>
        <p:spPr>
          <a:xfrm flipH="1">
            <a:off x="5854348" y="4986971"/>
            <a:ext cx="62292" cy="826363"/>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ECF1C973-DF46-2551-319A-2C1EB3023813}"/>
              </a:ext>
            </a:extLst>
          </p:cNvPr>
          <p:cNvCxnSpPr>
            <a:cxnSpLocks/>
          </p:cNvCxnSpPr>
          <p:nvPr/>
        </p:nvCxnSpPr>
        <p:spPr>
          <a:xfrm flipH="1">
            <a:off x="6253052" y="4986971"/>
            <a:ext cx="533243" cy="811598"/>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8" name="TextBox 137">
            <a:extLst>
              <a:ext uri="{FF2B5EF4-FFF2-40B4-BE49-F238E27FC236}">
                <a16:creationId xmlns:a16="http://schemas.microsoft.com/office/drawing/2014/main" id="{20326CFA-4DFF-40B7-ACCB-C0129C10D9EF}"/>
              </a:ext>
            </a:extLst>
          </p:cNvPr>
          <p:cNvSpPr txBox="1"/>
          <p:nvPr/>
        </p:nvSpPr>
        <p:spPr>
          <a:xfrm>
            <a:off x="-177798" y="2484048"/>
            <a:ext cx="9499596" cy="1889905"/>
          </a:xfrm>
          <a:prstGeom prst="roundRect">
            <a:avLst>
              <a:gd name="adj" fmla="val 9377"/>
            </a:avLst>
          </a:prstGeom>
          <a:solidFill>
            <a:srgbClr val="BACEF3"/>
          </a:solidFill>
          <a:ln w="28575">
            <a:solidFill>
              <a:schemeClr val="accent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3600" b="1">
                <a:solidFill>
                  <a:srgbClr val="FFFF00"/>
                </a:solidFill>
                <a:latin typeface="Corbel" panose="020B05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000" dirty="0">
                <a:solidFill>
                  <a:schemeClr val="tx1"/>
                </a:solidFill>
                <a:latin typeface="Tahoma" panose="020B0604030504040204" pitchFamily="34" charset="0"/>
                <a:ea typeface="Tahoma" panose="020B0604030504040204" pitchFamily="34" charset="0"/>
                <a:cs typeface="Tahoma" panose="020B0604030504040204" pitchFamily="34" charset="0"/>
              </a:rPr>
              <a:t>Challenge:</a:t>
            </a:r>
            <a:r>
              <a:rPr lang="en-US" sz="3000" b="0" dirty="0">
                <a:solidFill>
                  <a:schemeClr val="tx1"/>
                </a:solidFill>
                <a:latin typeface="Tahoma" panose="020B0604030504040204" pitchFamily="34" charset="0"/>
                <a:ea typeface="Tahoma" panose="020B0604030504040204" pitchFamily="34" charset="0"/>
                <a:cs typeface="Tahoma" panose="020B0604030504040204" pitchFamily="34" charset="0"/>
              </a:rPr>
              <a:t> Efficiently and accurately </a:t>
            </a:r>
          </a:p>
          <a:p>
            <a:r>
              <a:rPr lang="en-US" sz="3000" dirty="0">
                <a:solidFill>
                  <a:schemeClr val="tx1"/>
                </a:solidFill>
                <a:latin typeface="Tahoma" panose="020B0604030504040204" pitchFamily="34" charset="0"/>
                <a:ea typeface="Tahoma" panose="020B0604030504040204" pitchFamily="34" charset="0"/>
                <a:cs typeface="Tahoma" panose="020B0604030504040204" pitchFamily="34" charset="0"/>
              </a:rPr>
              <a:t>convert seeds to set of items</a:t>
            </a:r>
            <a:r>
              <a:rPr lang="en-US" sz="3000" b="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r>
              <a:rPr lang="en-US" sz="3000" b="0" dirty="0">
                <a:solidFill>
                  <a:schemeClr val="tx1"/>
                </a:solidFill>
                <a:latin typeface="Tahoma" panose="020B0604030504040204" pitchFamily="34" charset="0"/>
                <a:ea typeface="Tahoma" panose="020B0604030504040204" pitchFamily="34" charset="0"/>
                <a:cs typeface="Tahoma" panose="020B0604030504040204" pitchFamily="34" charset="0"/>
              </a:rPr>
              <a:t>to use with SimHash</a:t>
            </a:r>
            <a:endParaRPr lang="en-US" sz="3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custDataLst>
      <p:tags r:id="rId1"/>
    </p:custDataLst>
    <p:extLst>
      <p:ext uri="{BB962C8B-B14F-4D97-AF65-F5344CB8AC3E}">
        <p14:creationId xmlns:p14="http://schemas.microsoft.com/office/powerpoint/2010/main" val="39301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4"/>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8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3"/>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8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3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xit" presetSubtype="0" fill="hold" grpId="1" nodeType="withEffect">
                                  <p:stCondLst>
                                    <p:cond delay="0"/>
                                  </p:stCondLst>
                                  <p:childTnLst>
                                    <p:set>
                                      <p:cBhvr>
                                        <p:cTn id="80" dur="1" fill="hold">
                                          <p:stCondLst>
                                            <p:cond delay="0"/>
                                          </p:stCondLst>
                                        </p:cTn>
                                        <p:tgtEl>
                                          <p:spTgt spid="8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3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1" nodeType="clickEffect">
                                  <p:stCondLst>
                                    <p:cond delay="0"/>
                                  </p:stCondLst>
                                  <p:childTnLst>
                                    <p:set>
                                      <p:cBhvr>
                                        <p:cTn id="104" dur="1" fill="hold">
                                          <p:stCondLst>
                                            <p:cond delay="0"/>
                                          </p:stCondLst>
                                        </p:cTn>
                                        <p:tgtEl>
                                          <p:spTgt spid="135"/>
                                        </p:tgtEl>
                                        <p:attrNameLst>
                                          <p:attrName>style.visibility</p:attrName>
                                        </p:attrNameLst>
                                      </p:cBhvr>
                                      <p:to>
                                        <p:strVal val="visible"/>
                                      </p:to>
                                    </p:set>
                                  </p:childTnLst>
                                </p:cTn>
                              </p:par>
                              <p:par>
                                <p:cTn id="105" presetID="1" presetClass="exit" presetSubtype="0" fill="hold" grpId="1" nodeType="withEffect">
                                  <p:stCondLst>
                                    <p:cond delay="0"/>
                                  </p:stCondLst>
                                  <p:childTnLst>
                                    <p:set>
                                      <p:cBhvr>
                                        <p:cTn id="106" dur="1" fill="hold">
                                          <p:stCondLst>
                                            <p:cond delay="0"/>
                                          </p:stCondLst>
                                        </p:cTn>
                                        <p:tgtEl>
                                          <p:spTgt spid="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1" nodeType="clickEffect">
                                  <p:stCondLst>
                                    <p:cond delay="0"/>
                                  </p:stCondLst>
                                  <p:childTnLst>
                                    <p:set>
                                      <p:cBhvr>
                                        <p:cTn id="110" dur="1" fill="hold">
                                          <p:stCondLst>
                                            <p:cond delay="0"/>
                                          </p:stCondLst>
                                        </p:cTn>
                                        <p:tgtEl>
                                          <p:spTgt spid="136"/>
                                        </p:tgtEl>
                                        <p:attrNameLst>
                                          <p:attrName>style.visibility</p:attrName>
                                        </p:attrNameLst>
                                      </p:cBhvr>
                                      <p:to>
                                        <p:strVal val="visible"/>
                                      </p:to>
                                    </p:set>
                                  </p:childTnLst>
                                </p:cTn>
                              </p:par>
                              <p:par>
                                <p:cTn id="111" presetID="1" presetClass="exit" presetSubtype="0" fill="hold" grpId="1" nodeType="withEffect">
                                  <p:stCondLst>
                                    <p:cond delay="0"/>
                                  </p:stCondLst>
                                  <p:childTnLst>
                                    <p:set>
                                      <p:cBhvr>
                                        <p:cTn id="112" dur="1" fill="hold">
                                          <p:stCondLst>
                                            <p:cond delay="0"/>
                                          </p:stCondLst>
                                        </p:cTn>
                                        <p:tgtEl>
                                          <p:spTgt spid="8"/>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par>
                                <p:cTn id="117" presetID="1" presetClass="exit" presetSubtype="0" fill="hold" grpId="1" nodeType="withEffect">
                                  <p:stCondLst>
                                    <p:cond delay="0"/>
                                  </p:stCondLst>
                                  <p:childTnLst>
                                    <p:set>
                                      <p:cBhvr>
                                        <p:cTn id="118" dur="1" fill="hold">
                                          <p:stCondLst>
                                            <p:cond delay="0"/>
                                          </p:stCondLst>
                                        </p:cTn>
                                        <p:tgtEl>
                                          <p:spTgt spid="3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38"/>
                                        </p:tgtEl>
                                        <p:attrNameLst>
                                          <p:attrName>style.visibility</p:attrName>
                                        </p:attrNameLst>
                                      </p:cBhvr>
                                      <p:to>
                                        <p:strVal val="visible"/>
                                      </p:to>
                                    </p:set>
                                    <p:animEffect transition="in" filter="fade">
                                      <p:cBhvr>
                                        <p:cTn id="123" dur="3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8" grpId="0"/>
      <p:bldP spid="8" grpId="1"/>
      <p:bldP spid="17" grpId="0" animBg="1"/>
      <p:bldP spid="30" grpId="0" animBg="1"/>
      <p:bldP spid="39" grpId="0" animBg="1"/>
      <p:bldP spid="39" grpId="1" animBg="1"/>
      <p:bldP spid="40" grpId="0" animBg="1"/>
      <p:bldP spid="81" grpId="0" animBg="1"/>
      <p:bldP spid="81" grpId="1" animBg="1"/>
      <p:bldP spid="82" grpId="0" animBg="1"/>
      <p:bldP spid="82" grpId="1" animBg="1"/>
      <p:bldP spid="83" grpId="0" animBg="1"/>
      <p:bldP spid="83" grpId="1" animBg="1"/>
      <p:bldP spid="89" grpId="0" animBg="1"/>
      <p:bldP spid="90" grpId="0" animBg="1"/>
      <p:bldP spid="131" grpId="0" animBg="1"/>
      <p:bldP spid="131" grpId="1" animBg="1"/>
      <p:bldP spid="133" grpId="0" animBg="1"/>
      <p:bldP spid="133" grpId="1" animBg="1"/>
      <p:bldP spid="134" grpId="0" animBg="1"/>
      <p:bldP spid="134" grpId="1" animBg="1"/>
      <p:bldP spid="135" grpId="1"/>
      <p:bldP spid="136" grpId="1"/>
      <p:bldP spid="137" grpId="1" animBg="1"/>
      <p:bldP spid="1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Tahoma" panose="020B0604030504040204" pitchFamily="34" charset="0"/>
                <a:ea typeface="Tahoma" panose="020B0604030504040204" pitchFamily="34" charset="0"/>
                <a:cs typeface="Tahoma" panose="020B060403050404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Goal and Key Ideas</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BLEND</a:t>
            </a: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Garamond" panose="02020404030301010803" pitchFamily="18" charset="0"/>
              </a:rPr>
              <a:t>Outline</a:t>
            </a:r>
            <a:endParaRPr lang="en-US" b="1" dirty="0">
              <a:latin typeface="Garamond" panose="02020404030301010803" pitchFamily="18" charset="0"/>
            </a:endParaRPr>
          </a:p>
        </p:txBody>
      </p:sp>
    </p:spTree>
    <p:extLst>
      <p:ext uri="{BB962C8B-B14F-4D97-AF65-F5344CB8AC3E}">
        <p14:creationId xmlns:p14="http://schemas.microsoft.com/office/powerpoint/2010/main" val="199497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BLEND Overview</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874053" cy="2591816"/>
          </a:xfrm>
        </p:spPr>
        <p:txBody>
          <a:bodyPr lIns="91440" tIns="45720" rIns="91440" bIns="45720" anchor="t">
            <a:noAutofit/>
          </a:bodyPr>
          <a:lstStyle/>
          <a:p>
            <a:pPr>
              <a:lnSpc>
                <a:spcPct val="100000"/>
              </a:lnSpc>
              <a:spcBef>
                <a:spcPts val="400"/>
              </a:spcBef>
            </a:pPr>
            <a:r>
              <a:rPr lang="en-US" sz="2200" b="1" dirty="0">
                <a:latin typeface="Tahoma" panose="020B0604030504040204" pitchFamily="34" charset="0"/>
                <a:ea typeface="Tahoma" panose="020B0604030504040204" pitchFamily="34" charset="0"/>
                <a:cs typeface="Tahoma" panose="020B0604030504040204" pitchFamily="34" charset="0"/>
              </a:rPr>
              <a:t>Goal:</a:t>
            </a:r>
            <a:r>
              <a:rPr lang="en-US" sz="2200" dirty="0">
                <a:latin typeface="Tahoma" panose="020B0604030504040204" pitchFamily="34" charset="0"/>
                <a:ea typeface="Tahoma" panose="020B0604030504040204" pitchFamily="34" charset="0"/>
                <a:cs typeface="Tahoma" panose="020B0604030504040204" pitchFamily="34" charset="0"/>
              </a:rPr>
              <a:t> Efficiently find fuzzy seed matches with a single lookup</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Input: </a:t>
            </a:r>
            <a:r>
              <a:rPr lang="en-US" sz="1800" dirty="0">
                <a:latin typeface="Tahoma" panose="020B0604030504040204" pitchFamily="34" charset="0"/>
                <a:ea typeface="Tahoma" panose="020B0604030504040204" pitchFamily="34" charset="0"/>
                <a:cs typeface="Tahoma" panose="020B0604030504040204" pitchFamily="34" charset="0"/>
              </a:rPr>
              <a:t>A fixed-length sequence (seed sequence)</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Efficiently and accurately </a:t>
            </a:r>
            <a:r>
              <a:rPr lang="en-US" sz="2200" b="1" dirty="0">
                <a:latin typeface="Tahoma" panose="020B0604030504040204" pitchFamily="34" charset="0"/>
                <a:ea typeface="Tahoma" panose="020B0604030504040204" pitchFamily="34" charset="0"/>
                <a:cs typeface="Tahoma" panose="020B0604030504040204" pitchFamily="34" charset="0"/>
              </a:rPr>
              <a:t>convert the seed</a:t>
            </a:r>
            <a:r>
              <a:rPr lang="en-US" sz="2200" dirty="0">
                <a:latin typeface="Tahoma" panose="020B0604030504040204" pitchFamily="34" charset="0"/>
                <a:ea typeface="Tahoma" panose="020B0604030504040204" pitchFamily="34" charset="0"/>
                <a:cs typeface="Tahoma" panose="020B0604030504040204" pitchFamily="34" charset="0"/>
              </a:rPr>
              <a:t> to its </a:t>
            </a:r>
            <a:r>
              <a:rPr lang="en-US" sz="2200" b="1" dirty="0">
                <a:latin typeface="Tahoma" panose="020B0604030504040204" pitchFamily="34" charset="0"/>
                <a:ea typeface="Tahoma" panose="020B0604030504040204" pitchFamily="34" charset="0"/>
                <a:cs typeface="Tahoma" panose="020B0604030504040204" pitchFamily="34" charset="0"/>
              </a:rPr>
              <a:t>set of items</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Two conversion mechanisms:</a:t>
            </a:r>
            <a:r>
              <a:rPr lang="en-US" sz="1800" b="1" dirty="0">
                <a:latin typeface="Tahoma" panose="020B0604030504040204" pitchFamily="34" charset="0"/>
                <a:ea typeface="Tahoma" panose="020B0604030504040204" pitchFamily="34" charset="0"/>
                <a:cs typeface="Tahoma" panose="020B0604030504040204" pitchFamily="34" charset="0"/>
              </a:rPr>
              <a:t> BLEND-I </a:t>
            </a:r>
            <a:r>
              <a:rPr lang="en-US" sz="1800" dirty="0">
                <a:latin typeface="Tahoma" panose="020B0604030504040204" pitchFamily="34" charset="0"/>
                <a:ea typeface="Tahoma" panose="020B0604030504040204" pitchFamily="34" charset="0"/>
                <a:cs typeface="Tahoma" panose="020B0604030504040204" pitchFamily="34" charset="0"/>
              </a:rPr>
              <a:t>and</a:t>
            </a:r>
            <a:r>
              <a:rPr lang="en-US" sz="1800" b="1" dirty="0">
                <a:latin typeface="Tahoma" panose="020B0604030504040204" pitchFamily="34" charset="0"/>
                <a:ea typeface="Tahoma" panose="020B0604030504040204" pitchFamily="34" charset="0"/>
                <a:cs typeface="Tahoma" panose="020B0604030504040204" pitchFamily="34" charset="0"/>
              </a:rPr>
              <a:t> BLEND-S</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Generate the SimHash value of the seed</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Efficiently identify fuzzy seed matches by matching the SimHash values using a hash table</a:t>
            </a:r>
          </a:p>
        </p:txBody>
      </p:sp>
      <p:sp>
        <p:nvSpPr>
          <p:cNvPr id="3" name="Rounded Rectangle 2">
            <a:extLst>
              <a:ext uri="{FF2B5EF4-FFF2-40B4-BE49-F238E27FC236}">
                <a16:creationId xmlns:a16="http://schemas.microsoft.com/office/drawing/2014/main" id="{BAD417CA-DD0A-36F1-3D49-CDFAADC27D2A}"/>
              </a:ext>
            </a:extLst>
          </p:cNvPr>
          <p:cNvSpPr/>
          <p:nvPr/>
        </p:nvSpPr>
        <p:spPr>
          <a:xfrm>
            <a:off x="1286557" y="3607027"/>
            <a:ext cx="6225689" cy="2772960"/>
          </a:xfrm>
          <a:prstGeom prst="roundRect">
            <a:avLst>
              <a:gd name="adj" fmla="val 4062"/>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b="1" i="0" u="none" strike="noStrike" kern="0" cap="none" spc="0" normalizeH="0" baseline="0" noProof="0" dirty="0">
              <a:ln>
                <a:noFill/>
              </a:ln>
              <a:solidFill>
                <a:prstClr val="white"/>
              </a:solidFill>
              <a:effectLst/>
              <a:uLnTx/>
              <a:uFillTx/>
              <a:latin typeface="Calibri"/>
            </a:endParaRPr>
          </a:p>
        </p:txBody>
      </p:sp>
      <p:sp>
        <p:nvSpPr>
          <p:cNvPr id="4" name="Rounded Rectangle 3">
            <a:extLst>
              <a:ext uri="{FF2B5EF4-FFF2-40B4-BE49-F238E27FC236}">
                <a16:creationId xmlns:a16="http://schemas.microsoft.com/office/drawing/2014/main" id="{76D4CF02-7078-1427-3B30-8F84DD15D694}"/>
              </a:ext>
            </a:extLst>
          </p:cNvPr>
          <p:cNvSpPr/>
          <p:nvPr/>
        </p:nvSpPr>
        <p:spPr>
          <a:xfrm>
            <a:off x="1490848" y="3857229"/>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5" name="Straight Connector 4">
            <a:extLst>
              <a:ext uri="{FF2B5EF4-FFF2-40B4-BE49-F238E27FC236}">
                <a16:creationId xmlns:a16="http://schemas.microsoft.com/office/drawing/2014/main" id="{E9E408FB-84C5-ECA4-C924-1E5DC2923D82}"/>
              </a:ext>
            </a:extLst>
          </p:cNvPr>
          <p:cNvCxnSpPr>
            <a:cxnSpLocks/>
            <a:stCxn id="4" idx="2"/>
            <a:endCxn id="6" idx="0"/>
          </p:cNvCxnSpPr>
          <p:nvPr/>
        </p:nvCxnSpPr>
        <p:spPr>
          <a:xfrm>
            <a:off x="2396248" y="4123629"/>
            <a:ext cx="0" cy="41565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D62E8E1C-2969-1433-4AA0-E10C72654DB2}"/>
              </a:ext>
            </a:extLst>
          </p:cNvPr>
          <p:cNvSpPr/>
          <p:nvPr/>
        </p:nvSpPr>
        <p:spPr>
          <a:xfrm>
            <a:off x="1509716" y="4539284"/>
            <a:ext cx="1773063" cy="1441121"/>
          </a:xfrm>
          <a:prstGeom prst="roundRect">
            <a:avLst>
              <a:gd name="adj" fmla="val 7461"/>
            </a:avLst>
          </a:prstGeom>
          <a:solidFill>
            <a:schemeClr val="bg1"/>
          </a:solidFill>
          <a:ln w="38100" cap="flat" cmpd="sng" algn="ctr">
            <a:solidFill>
              <a:schemeClr val="tx1"/>
            </a:solidFill>
            <a:prstDash val="solid"/>
          </a:ln>
          <a:effectLst/>
        </p:spPr>
        <p:txBody>
          <a:bodyPr tIns="0" bIns="0" rtlCol="0" anchor="t" anchorCtr="0"/>
          <a:lstStyle/>
          <a:p>
            <a:pPr lvl="0" algn="ctr" defTabSz="1600847"/>
            <a:r>
              <a:rPr kumimoji="0" lang="en-US" i="0" u="none" strike="noStrike" kern="0" cap="none" spc="0" normalizeH="0" baseline="0" noProof="0" dirty="0">
                <a:ln>
                  <a:noFill/>
                </a:ln>
                <a:effectLst/>
                <a:uLnTx/>
                <a:uFillTx/>
                <a:latin typeface="Cambria" panose="02040503050406030204" pitchFamily="18" charset="0"/>
              </a:rPr>
              <a:t>Sequence to Set </a:t>
            </a:r>
          </a:p>
          <a:p>
            <a:pPr lvl="0" algn="ctr" defTabSz="1600847"/>
            <a:r>
              <a:rPr kumimoji="0" lang="en-US" i="0" u="none" strike="noStrike" kern="0" cap="none" spc="0" normalizeH="0" baseline="0" noProof="0" dirty="0">
                <a:ln>
                  <a:noFill/>
                </a:ln>
                <a:effectLst/>
                <a:uLnTx/>
                <a:uFillTx/>
                <a:latin typeface="Cambria" panose="02040503050406030204" pitchFamily="18" charset="0"/>
              </a:rPr>
              <a:t>Conversion:</a:t>
            </a:r>
          </a:p>
          <a:p>
            <a:pPr lvl="0" algn="ctr" defTabSz="1600847"/>
            <a:endParaRPr kumimoji="0" lang="en-US" i="0" u="none" strike="noStrike" kern="0" cap="none" spc="0" normalizeH="0" baseline="0" noProof="0" dirty="0">
              <a:ln>
                <a:noFill/>
              </a:ln>
              <a:effectLst/>
              <a:uLnTx/>
              <a:uFillTx/>
              <a:latin typeface="Cambria" panose="02040503050406030204" pitchFamily="18" charset="0"/>
            </a:endParaRPr>
          </a:p>
          <a:p>
            <a:pPr lvl="0" algn="ctr" defTabSz="1600847"/>
            <a:r>
              <a:rPr kumimoji="0" lang="en-US" b="1" i="0" u="none" strike="noStrike" kern="0" cap="none" spc="0" normalizeH="0" baseline="0" noProof="0" dirty="0">
                <a:ln>
                  <a:noFill/>
                </a:ln>
                <a:effectLst/>
                <a:uLnTx/>
                <a:uFillTx/>
                <a:latin typeface="Cambria" panose="02040503050406030204" pitchFamily="18" charset="0"/>
              </a:rPr>
              <a:t>or</a:t>
            </a:r>
            <a:r>
              <a:rPr kumimoji="0" lang="en-US" i="0" u="none" strike="noStrike" kern="0" cap="none" spc="0" normalizeH="0" baseline="0" noProof="0" dirty="0">
                <a:ln>
                  <a:noFill/>
                </a:ln>
                <a:effectLst/>
                <a:uLnTx/>
                <a:uFillTx/>
                <a:latin typeface="Cambria" panose="02040503050406030204" pitchFamily="18" charset="0"/>
              </a:rPr>
              <a:t> </a:t>
            </a:r>
          </a:p>
        </p:txBody>
      </p:sp>
      <p:cxnSp>
        <p:nvCxnSpPr>
          <p:cNvPr id="7" name="Straight Connector 6">
            <a:extLst>
              <a:ext uri="{FF2B5EF4-FFF2-40B4-BE49-F238E27FC236}">
                <a16:creationId xmlns:a16="http://schemas.microsoft.com/office/drawing/2014/main" id="{6EF4811B-74BE-9BA6-7ECB-D928AF7D7908}"/>
              </a:ext>
            </a:extLst>
          </p:cNvPr>
          <p:cNvCxnSpPr>
            <a:cxnSpLocks/>
          </p:cNvCxnSpPr>
          <p:nvPr/>
        </p:nvCxnSpPr>
        <p:spPr>
          <a:xfrm>
            <a:off x="3301648" y="5259844"/>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D3F3F96-DE05-A258-BD88-85A37FAAFD65}"/>
              </a:ext>
            </a:extLst>
          </p:cNvPr>
          <p:cNvPicPr>
            <a:picLocks noChangeAspect="1"/>
          </p:cNvPicPr>
          <p:nvPr/>
        </p:nvPicPr>
        <p:blipFill>
          <a:blip r:embed="rId4"/>
          <a:stretch>
            <a:fillRect/>
          </a:stretch>
        </p:blipFill>
        <p:spPr>
          <a:xfrm>
            <a:off x="1907297" y="5712199"/>
            <a:ext cx="977900" cy="180535"/>
          </a:xfrm>
          <a:prstGeom prst="rect">
            <a:avLst/>
          </a:prstGeom>
        </p:spPr>
      </p:pic>
      <p:pic>
        <p:nvPicPr>
          <p:cNvPr id="9" name="Picture 8">
            <a:extLst>
              <a:ext uri="{FF2B5EF4-FFF2-40B4-BE49-F238E27FC236}">
                <a16:creationId xmlns:a16="http://schemas.microsoft.com/office/drawing/2014/main" id="{6CA2E1A7-1FEE-3C2E-703E-5600FC81B8EE}"/>
              </a:ext>
            </a:extLst>
          </p:cNvPr>
          <p:cNvPicPr>
            <a:picLocks noChangeAspect="1"/>
          </p:cNvPicPr>
          <p:nvPr/>
        </p:nvPicPr>
        <p:blipFill>
          <a:blip r:embed="rId5"/>
          <a:stretch>
            <a:fillRect/>
          </a:stretch>
        </p:blipFill>
        <p:spPr>
          <a:xfrm>
            <a:off x="1887552" y="5192113"/>
            <a:ext cx="1017391" cy="180000"/>
          </a:xfrm>
          <a:prstGeom prst="rect">
            <a:avLst/>
          </a:prstGeom>
        </p:spPr>
      </p:pic>
      <p:pic>
        <p:nvPicPr>
          <p:cNvPr id="10" name="Picture 9">
            <a:extLst>
              <a:ext uri="{FF2B5EF4-FFF2-40B4-BE49-F238E27FC236}">
                <a16:creationId xmlns:a16="http://schemas.microsoft.com/office/drawing/2014/main" id="{1AAAF174-CA02-9505-DF2E-AE135A11A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344" y="4385736"/>
            <a:ext cx="314743" cy="306000"/>
          </a:xfrm>
          <a:prstGeom prst="rect">
            <a:avLst/>
          </a:prstGeom>
        </p:spPr>
      </p:pic>
      <p:sp>
        <p:nvSpPr>
          <p:cNvPr id="11" name="TextBox 10">
            <a:extLst>
              <a:ext uri="{FF2B5EF4-FFF2-40B4-BE49-F238E27FC236}">
                <a16:creationId xmlns:a16="http://schemas.microsoft.com/office/drawing/2014/main" id="{61CE7D4F-B1FB-7ED8-837E-03E3DA464CE0}"/>
              </a:ext>
            </a:extLst>
          </p:cNvPr>
          <p:cNvSpPr txBox="1"/>
          <p:nvPr/>
        </p:nvSpPr>
        <p:spPr>
          <a:xfrm>
            <a:off x="3781317" y="4982845"/>
            <a:ext cx="621972" cy="553998"/>
          </a:xfrm>
          <a:prstGeom prst="rect">
            <a:avLst/>
          </a:prstGeom>
          <a:noFill/>
        </p:spPr>
        <p:txBody>
          <a:bodyPr wrap="square" lIns="0" tIns="0" rIns="0" bIns="0" rtlCol="0">
            <a:spAutoFit/>
          </a:bodyPr>
          <a:lstStyle/>
          <a:p>
            <a:pPr algn="ctr"/>
            <a:r>
              <a:rPr lang="en-CH" b="1" dirty="0">
                <a:latin typeface="Cambria" panose="02040503050406030204" pitchFamily="18" charset="0"/>
              </a:rPr>
              <a:t>Set Items</a:t>
            </a:r>
          </a:p>
        </p:txBody>
      </p:sp>
      <p:cxnSp>
        <p:nvCxnSpPr>
          <p:cNvPr id="12" name="Straight Connector 11">
            <a:extLst>
              <a:ext uri="{FF2B5EF4-FFF2-40B4-BE49-F238E27FC236}">
                <a16:creationId xmlns:a16="http://schemas.microsoft.com/office/drawing/2014/main" id="{CB49D022-4CDB-0C60-251C-D6A8870200C1}"/>
              </a:ext>
            </a:extLst>
          </p:cNvPr>
          <p:cNvCxnSpPr>
            <a:cxnSpLocks/>
            <a:stCxn id="11" idx="3"/>
          </p:cNvCxnSpPr>
          <p:nvPr/>
        </p:nvCxnSpPr>
        <p:spPr>
          <a:xfrm flipV="1">
            <a:off x="4403289" y="5255074"/>
            <a:ext cx="42823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802C9B02-5BAD-2DA7-C733-EA47B1C4D2EF}"/>
              </a:ext>
            </a:extLst>
          </p:cNvPr>
          <p:cNvSpPr/>
          <p:nvPr/>
        </p:nvSpPr>
        <p:spPr>
          <a:xfrm>
            <a:off x="4872789" y="5033234"/>
            <a:ext cx="1161416" cy="443680"/>
          </a:xfrm>
          <a:prstGeom prst="roundRect">
            <a:avLst>
              <a:gd name="adj" fmla="val 7461"/>
            </a:avLst>
          </a:prstGeom>
          <a:solidFill>
            <a:schemeClr val="bg1"/>
          </a:solidFill>
          <a:ln w="38100" cap="flat" cmpd="sng" algn="ctr">
            <a:solidFill>
              <a:schemeClr val="tx1"/>
            </a:solidFill>
            <a:prstDash val="solid"/>
          </a:ln>
          <a:effectLst/>
        </p:spPr>
        <p:txBody>
          <a:bodyPr rtlCol="0" anchor="ctr"/>
          <a:lstStyle/>
          <a:p>
            <a:pPr lvl="0" algn="ctr" defTabSz="1600847"/>
            <a:r>
              <a:rPr lang="en-US" kern="0" dirty="0">
                <a:latin typeface="Cambria" panose="02040503050406030204" pitchFamily="18" charset="0"/>
              </a:rPr>
              <a:t>SimHash</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14" name="Straight Connector 13">
            <a:extLst>
              <a:ext uri="{FF2B5EF4-FFF2-40B4-BE49-F238E27FC236}">
                <a16:creationId xmlns:a16="http://schemas.microsoft.com/office/drawing/2014/main" id="{92CDD768-8B2A-2323-0C8C-0D4F7232F3E4}"/>
              </a:ext>
            </a:extLst>
          </p:cNvPr>
          <p:cNvCxnSpPr>
            <a:cxnSpLocks/>
          </p:cNvCxnSpPr>
          <p:nvPr/>
        </p:nvCxnSpPr>
        <p:spPr>
          <a:xfrm flipV="1">
            <a:off x="6034205" y="5255074"/>
            <a:ext cx="42823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E9162D1-92F3-1630-A060-F5C1706651C8}"/>
              </a:ext>
            </a:extLst>
          </p:cNvPr>
          <p:cNvSpPr txBox="1"/>
          <p:nvPr/>
        </p:nvSpPr>
        <p:spPr>
          <a:xfrm>
            <a:off x="6158995" y="5455453"/>
            <a:ext cx="1353251" cy="276999"/>
          </a:xfrm>
          <a:prstGeom prst="rect">
            <a:avLst/>
          </a:prstGeom>
          <a:noFill/>
        </p:spPr>
        <p:txBody>
          <a:bodyPr wrap="square" lIns="0" tIns="0" rIns="0" bIns="0" rtlCol="0">
            <a:spAutoFit/>
          </a:bodyPr>
          <a:lstStyle/>
          <a:p>
            <a:pPr algn="ctr"/>
            <a:r>
              <a:rPr lang="en-CH" b="1" dirty="0">
                <a:solidFill>
                  <a:srgbClr val="2F528E"/>
                </a:solidFill>
                <a:latin typeface="Cambria" panose="02040503050406030204" pitchFamily="18" charset="0"/>
              </a:rPr>
              <a:t>Hash Value</a:t>
            </a:r>
          </a:p>
        </p:txBody>
      </p:sp>
      <p:sp>
        <p:nvSpPr>
          <p:cNvPr id="16" name="Rectangle 15">
            <a:extLst>
              <a:ext uri="{FF2B5EF4-FFF2-40B4-BE49-F238E27FC236}">
                <a16:creationId xmlns:a16="http://schemas.microsoft.com/office/drawing/2014/main" id="{E08B7496-CE8D-25DF-D9A1-FEB2E28FEB2A}"/>
              </a:ext>
            </a:extLst>
          </p:cNvPr>
          <p:cNvSpPr/>
          <p:nvPr/>
        </p:nvSpPr>
        <p:spPr>
          <a:xfrm>
            <a:off x="6475621" y="5120114"/>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17" name="Straight Connector 16">
            <a:extLst>
              <a:ext uri="{FF2B5EF4-FFF2-40B4-BE49-F238E27FC236}">
                <a16:creationId xmlns:a16="http://schemas.microsoft.com/office/drawing/2014/main" id="{38086AD5-3265-3CDE-7BD0-7517879C472E}"/>
              </a:ext>
            </a:extLst>
          </p:cNvPr>
          <p:cNvCxnSpPr>
            <a:cxnSpLocks/>
            <a:stCxn id="16" idx="3"/>
            <a:endCxn id="18" idx="1"/>
          </p:cNvCxnSpPr>
          <p:nvPr/>
        </p:nvCxnSpPr>
        <p:spPr>
          <a:xfrm flipV="1">
            <a:off x="7195621" y="5246113"/>
            <a:ext cx="539784"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2BDB4E72-8F67-F31E-D6BD-4EF6F4C7BF34}"/>
              </a:ext>
            </a:extLst>
          </p:cNvPr>
          <p:cNvSpPr/>
          <p:nvPr/>
        </p:nvSpPr>
        <p:spPr>
          <a:xfrm>
            <a:off x="7735405" y="4919146"/>
            <a:ext cx="777600" cy="653934"/>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19" name="TextBox 18">
            <a:extLst>
              <a:ext uri="{FF2B5EF4-FFF2-40B4-BE49-F238E27FC236}">
                <a16:creationId xmlns:a16="http://schemas.microsoft.com/office/drawing/2014/main" id="{3C6DFE40-F35B-CE03-81B6-FEE0E6BA68C4}"/>
              </a:ext>
            </a:extLst>
          </p:cNvPr>
          <p:cNvSpPr txBox="1"/>
          <p:nvPr/>
        </p:nvSpPr>
        <p:spPr>
          <a:xfrm>
            <a:off x="1286557" y="6087942"/>
            <a:ext cx="862917" cy="276999"/>
          </a:xfrm>
          <a:prstGeom prst="rect">
            <a:avLst/>
          </a:prstGeom>
          <a:noFill/>
        </p:spPr>
        <p:txBody>
          <a:bodyPr wrap="square" lIns="0" tIns="0" rIns="0" bIns="0" rtlCol="0">
            <a:spAutoFit/>
          </a:bodyPr>
          <a:lstStyle/>
          <a:p>
            <a:pPr algn="ctr"/>
            <a:r>
              <a:rPr lang="en-CH" b="1" dirty="0">
                <a:latin typeface="Cambria" panose="02040503050406030204" pitchFamily="18" charset="0"/>
              </a:rPr>
              <a:t>BLEND</a:t>
            </a:r>
          </a:p>
        </p:txBody>
      </p:sp>
      <p:sp>
        <p:nvSpPr>
          <p:cNvPr id="20" name="Left Brace 19">
            <a:extLst>
              <a:ext uri="{FF2B5EF4-FFF2-40B4-BE49-F238E27FC236}">
                <a16:creationId xmlns:a16="http://schemas.microsoft.com/office/drawing/2014/main" id="{0C8B43D8-4896-F572-7B65-1A0C233864F8}"/>
              </a:ext>
            </a:extLst>
          </p:cNvPr>
          <p:cNvSpPr/>
          <p:nvPr/>
        </p:nvSpPr>
        <p:spPr>
          <a:xfrm rot="10800000">
            <a:off x="3382584" y="3759336"/>
            <a:ext cx="123355" cy="462186"/>
          </a:xfrm>
          <a:prstGeom prst="leftBrace">
            <a:avLst>
              <a:gd name="adj1" fmla="val 77564"/>
              <a:gd name="adj2" fmla="val 50000"/>
            </a:avLst>
          </a:prstGeom>
          <a:ln w="31750">
            <a:solidFill>
              <a:srgbClr val="E46C0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21" name="TextBox 20">
            <a:extLst>
              <a:ext uri="{FF2B5EF4-FFF2-40B4-BE49-F238E27FC236}">
                <a16:creationId xmlns:a16="http://schemas.microsoft.com/office/drawing/2014/main" id="{D060EEA4-7C13-1C45-9BF6-8EAE39B0397B}"/>
              </a:ext>
            </a:extLst>
          </p:cNvPr>
          <p:cNvSpPr txBox="1"/>
          <p:nvPr/>
        </p:nvSpPr>
        <p:spPr>
          <a:xfrm>
            <a:off x="3543331" y="3832022"/>
            <a:ext cx="3538694" cy="276999"/>
          </a:xfrm>
          <a:prstGeom prst="rect">
            <a:avLst/>
          </a:prstGeom>
          <a:noFill/>
        </p:spPr>
        <p:txBody>
          <a:bodyPr wrap="square" lIns="0" tIns="0" rIns="0" bIns="0" rtlCol="0">
            <a:spAutoFit/>
          </a:bodyPr>
          <a:lstStyle/>
          <a:p>
            <a:pPr algn="ctr"/>
            <a:r>
              <a:rPr lang="en-CH" b="1" dirty="0">
                <a:latin typeface="Cambria" panose="02040503050406030204" pitchFamily="18" charset="0"/>
              </a:rPr>
              <a:t>Sequence (e.g., a strobemer seed)</a:t>
            </a:r>
          </a:p>
        </p:txBody>
      </p:sp>
      <p:pic>
        <p:nvPicPr>
          <p:cNvPr id="22" name="Picture 21">
            <a:extLst>
              <a:ext uri="{FF2B5EF4-FFF2-40B4-BE49-F238E27FC236}">
                <a16:creationId xmlns:a16="http://schemas.microsoft.com/office/drawing/2014/main" id="{154A9996-CC89-7DA8-6889-3603075ADE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5417" y="4878303"/>
            <a:ext cx="314743" cy="306000"/>
          </a:xfrm>
          <a:prstGeom prst="rect">
            <a:avLst/>
          </a:prstGeom>
        </p:spPr>
      </p:pic>
      <p:pic>
        <p:nvPicPr>
          <p:cNvPr id="23" name="Picture 22">
            <a:extLst>
              <a:ext uri="{FF2B5EF4-FFF2-40B4-BE49-F238E27FC236}">
                <a16:creationId xmlns:a16="http://schemas.microsoft.com/office/drawing/2014/main" id="{67498A26-6819-2CBA-446D-11E1516BD1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8033" y="4766146"/>
            <a:ext cx="314743" cy="306000"/>
          </a:xfrm>
          <a:prstGeom prst="rect">
            <a:avLst/>
          </a:prstGeom>
        </p:spPr>
      </p:pic>
    </p:spTree>
    <p:custDataLst>
      <p:tags r:id="rId1"/>
    </p:custDataLst>
    <p:extLst>
      <p:ext uri="{BB962C8B-B14F-4D97-AF65-F5344CB8AC3E}">
        <p14:creationId xmlns:p14="http://schemas.microsoft.com/office/powerpoint/2010/main" val="102699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11" grpId="0"/>
      <p:bldP spid="13" grpId="0" animBg="1"/>
      <p:bldP spid="15" grpId="0"/>
      <p:bldP spid="16" grpId="0" animBg="1"/>
      <p:bldP spid="18" grpId="0" animBg="1"/>
      <p:bldP spid="19" grpId="0"/>
      <p:bldP spid="20" grpId="0" animBg="1"/>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Sequence-to-Set Conversion (BLEND-I)</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954441" cy="1888981"/>
          </a:xfrm>
        </p:spPr>
        <p:txBody>
          <a:bodyPr lIns="91440" tIns="45720" rIns="91440" bIns="45720" anchor="t">
            <a:noAutofit/>
          </a:bodyPr>
          <a:lstStyle/>
          <a:p>
            <a:pPr>
              <a:lnSpc>
                <a:spcPct val="100000"/>
              </a:lnSpc>
              <a:spcBef>
                <a:spcPts val="400"/>
              </a:spcBef>
            </a:pPr>
            <a:r>
              <a:rPr lang="en-US" sz="2200" b="1" dirty="0">
                <a:latin typeface="Tahoma" panose="020B0604030504040204" pitchFamily="34" charset="0"/>
                <a:ea typeface="Tahoma" panose="020B0604030504040204" pitchFamily="34" charset="0"/>
                <a:cs typeface="Tahoma" panose="020B0604030504040204" pitchFamily="34" charset="0"/>
              </a:rPr>
              <a:t>Goal:</a:t>
            </a:r>
            <a:r>
              <a:rPr lang="en-US" sz="2200" dirty="0">
                <a:latin typeface="Tahoma" panose="020B0604030504040204" pitchFamily="34" charset="0"/>
                <a:ea typeface="Tahoma" panose="020B0604030504040204" pitchFamily="34" charset="0"/>
                <a:cs typeface="Tahoma" panose="020B0604030504040204" pitchFamily="34" charset="0"/>
              </a:rPr>
              <a:t> Convert seed sequences into set of items</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Input: </a:t>
            </a:r>
            <a:r>
              <a:rPr lang="en-US" sz="1800" dirty="0">
                <a:latin typeface="Tahoma" panose="020B0604030504040204" pitchFamily="34" charset="0"/>
                <a:ea typeface="Tahoma" panose="020B0604030504040204" pitchFamily="34" charset="0"/>
                <a:cs typeface="Tahoma" panose="020B0604030504040204" pitchFamily="34" charset="0"/>
              </a:rPr>
              <a:t>A fixed-length sequence (seed sequence)</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Extract </a:t>
            </a:r>
            <a:r>
              <a:rPr lang="en-US" sz="2200" b="1" dirty="0">
                <a:solidFill>
                  <a:srgbClr val="00B050"/>
                </a:solidFill>
                <a:latin typeface="Tahoma" panose="020B0604030504040204" pitchFamily="34" charset="0"/>
                <a:ea typeface="Tahoma" panose="020B0604030504040204" pitchFamily="34" charset="0"/>
                <a:cs typeface="Tahoma" panose="020B0604030504040204" pitchFamily="34" charset="0"/>
              </a:rPr>
              <a:t>all overlapping k-</a:t>
            </a:r>
            <a:r>
              <a:rPr lang="en-US" sz="2200" b="1" dirty="0" err="1">
                <a:solidFill>
                  <a:srgbClr val="00B050"/>
                </a:solidFill>
                <a:latin typeface="Tahoma" panose="020B0604030504040204" pitchFamily="34" charset="0"/>
                <a:ea typeface="Tahoma" panose="020B0604030504040204" pitchFamily="34" charset="0"/>
                <a:cs typeface="Tahoma" panose="020B0604030504040204" pitchFamily="34" charset="0"/>
              </a:rPr>
              <a:t>mers</a:t>
            </a:r>
            <a:r>
              <a:rPr lang="en-US" sz="2200" dirty="0">
                <a:latin typeface="Tahoma" panose="020B0604030504040204" pitchFamily="34" charset="0"/>
                <a:ea typeface="Tahoma" panose="020B0604030504040204" pitchFamily="34" charset="0"/>
                <a:cs typeface="Tahoma" panose="020B0604030504040204" pitchFamily="34" charset="0"/>
              </a:rPr>
              <a:t> of the seed </a:t>
            </a:r>
            <a:r>
              <a:rPr lang="en-US" sz="2200" b="1" dirty="0">
                <a:latin typeface="Tahoma" panose="020B0604030504040204" pitchFamily="34" charset="0"/>
                <a:ea typeface="Tahoma" panose="020B0604030504040204" pitchFamily="34" charset="0"/>
                <a:cs typeface="Tahoma" panose="020B0604030504040204" pitchFamily="34" charset="0"/>
              </a:rPr>
              <a:t>(neighbors)</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Generate the </a:t>
            </a:r>
            <a:r>
              <a:rPr lang="en-US" sz="2200" b="1" dirty="0">
                <a:latin typeface="Tahoma" panose="020B0604030504040204" pitchFamily="34" charset="0"/>
                <a:ea typeface="Tahoma" panose="020B0604030504040204" pitchFamily="34" charset="0"/>
                <a:cs typeface="Tahoma" panose="020B0604030504040204" pitchFamily="34" charset="0"/>
              </a:rPr>
              <a:t>hash values of neighbors</a:t>
            </a:r>
            <a:r>
              <a:rPr lang="en-US" sz="2200" dirty="0">
                <a:latin typeface="Tahoma" panose="020B0604030504040204" pitchFamily="34" charset="0"/>
                <a:ea typeface="Tahoma" panose="020B0604030504040204" pitchFamily="34" charset="0"/>
                <a:cs typeface="Tahoma" panose="020B0604030504040204" pitchFamily="34" charset="0"/>
              </a:rPr>
              <a:t> using any hash function</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b="1" dirty="0">
                <a:latin typeface="Tahoma" panose="020B0604030504040204" pitchFamily="34" charset="0"/>
                <a:ea typeface="Tahoma" panose="020B0604030504040204" pitchFamily="34" charset="0"/>
                <a:cs typeface="Tahoma" panose="020B0604030504040204" pitchFamily="34" charset="0"/>
              </a:rPr>
              <a:t>Set items:</a:t>
            </a:r>
            <a:r>
              <a:rPr lang="en-US" sz="2200" dirty="0">
                <a:latin typeface="Tahoma" panose="020B0604030504040204" pitchFamily="34" charset="0"/>
                <a:ea typeface="Tahoma" panose="020B0604030504040204" pitchFamily="34" charset="0"/>
                <a:cs typeface="Tahoma" panose="020B0604030504040204" pitchFamily="34" charset="0"/>
              </a:rPr>
              <a:t> Hash values of neighbors</a:t>
            </a:r>
          </a:p>
        </p:txBody>
      </p:sp>
      <p:sp>
        <p:nvSpPr>
          <p:cNvPr id="24" name="Rounded Rectangle 23">
            <a:extLst>
              <a:ext uri="{FF2B5EF4-FFF2-40B4-BE49-F238E27FC236}">
                <a16:creationId xmlns:a16="http://schemas.microsoft.com/office/drawing/2014/main" id="{68024288-F960-8536-20DD-FAE2299CB54C}"/>
              </a:ext>
            </a:extLst>
          </p:cNvPr>
          <p:cNvSpPr/>
          <p:nvPr/>
        </p:nvSpPr>
        <p:spPr>
          <a:xfrm>
            <a:off x="884235" y="3660528"/>
            <a:ext cx="7868617" cy="2499861"/>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lvl="0" algn="ctr" defTabSz="1600847"/>
            <a:endParaRPr lang="en-US" dirty="0">
              <a:latin typeface="Cambria" panose="02040503050406030204" pitchFamily="18" charset="0"/>
            </a:endParaRPr>
          </a:p>
        </p:txBody>
      </p:sp>
      <p:pic>
        <p:nvPicPr>
          <p:cNvPr id="25" name="Picture 24">
            <a:extLst>
              <a:ext uri="{FF2B5EF4-FFF2-40B4-BE49-F238E27FC236}">
                <a16:creationId xmlns:a16="http://schemas.microsoft.com/office/drawing/2014/main" id="{8494F2EF-B922-9EA4-5631-09021307B111}"/>
              </a:ext>
            </a:extLst>
          </p:cNvPr>
          <p:cNvPicPr>
            <a:picLocks noChangeAspect="1"/>
          </p:cNvPicPr>
          <p:nvPr/>
        </p:nvPicPr>
        <p:blipFill>
          <a:blip r:embed="rId4"/>
          <a:stretch>
            <a:fillRect/>
          </a:stretch>
        </p:blipFill>
        <p:spPr>
          <a:xfrm>
            <a:off x="1013970" y="5849555"/>
            <a:ext cx="1017391" cy="180000"/>
          </a:xfrm>
          <a:prstGeom prst="rect">
            <a:avLst/>
          </a:prstGeom>
        </p:spPr>
      </p:pic>
      <p:sp>
        <p:nvSpPr>
          <p:cNvPr id="26" name="Rounded Rectangle 25">
            <a:extLst>
              <a:ext uri="{FF2B5EF4-FFF2-40B4-BE49-F238E27FC236}">
                <a16:creationId xmlns:a16="http://schemas.microsoft.com/office/drawing/2014/main" id="{72A8FE8C-BCC7-6346-66DA-31B0B5481A1B}"/>
              </a:ext>
            </a:extLst>
          </p:cNvPr>
          <p:cNvSpPr/>
          <p:nvPr/>
        </p:nvSpPr>
        <p:spPr>
          <a:xfrm>
            <a:off x="375541" y="3269399"/>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27" name="Rounded Rectangle 26">
            <a:extLst>
              <a:ext uri="{FF2B5EF4-FFF2-40B4-BE49-F238E27FC236}">
                <a16:creationId xmlns:a16="http://schemas.microsoft.com/office/drawing/2014/main" id="{28E27374-A658-D9BB-F303-B01D36DB3A13}"/>
              </a:ext>
            </a:extLst>
          </p:cNvPr>
          <p:cNvSpPr/>
          <p:nvPr/>
        </p:nvSpPr>
        <p:spPr>
          <a:xfrm>
            <a:off x="1203971" y="4198805"/>
            <a:ext cx="1508283" cy="976287"/>
          </a:xfrm>
          <a:prstGeom prst="roundRect">
            <a:avLst>
              <a:gd name="adj" fmla="val 7461"/>
            </a:avLst>
          </a:prstGeom>
          <a:solidFill>
            <a:schemeClr val="bg1"/>
          </a:solidFill>
          <a:ln w="38100" cap="flat" cmpd="sng" algn="ctr">
            <a:solidFill>
              <a:schemeClr val="tx1"/>
            </a:solidFill>
            <a:prstDash val="solid"/>
          </a:ln>
          <a:effectLst/>
        </p:spPr>
        <p:txBody>
          <a:bodyPr rtlCol="0" anchor="ctr"/>
          <a:lstStyle/>
          <a:p>
            <a:pPr lvl="0" algn="ctr" defTabSz="1600847"/>
            <a:r>
              <a:rPr lang="en-US" kern="0" dirty="0">
                <a:latin typeface="Cambria" panose="02040503050406030204" pitchFamily="18" charset="0"/>
              </a:rPr>
              <a:t>All Overlapping k-</a:t>
            </a:r>
            <a:r>
              <a:rPr lang="en-US" kern="0" dirty="0" err="1">
                <a:latin typeface="Cambria" panose="02040503050406030204" pitchFamily="18" charset="0"/>
              </a:rPr>
              <a:t>mers</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28" name="Straight Connector 27">
            <a:extLst>
              <a:ext uri="{FF2B5EF4-FFF2-40B4-BE49-F238E27FC236}">
                <a16:creationId xmlns:a16="http://schemas.microsoft.com/office/drawing/2014/main" id="{EB05449D-D835-4107-2942-FB8372289F30}"/>
              </a:ext>
            </a:extLst>
          </p:cNvPr>
          <p:cNvCxnSpPr>
            <a:cxnSpLocks/>
            <a:stCxn id="27" idx="3"/>
          </p:cNvCxnSpPr>
          <p:nvPr/>
        </p:nvCxnSpPr>
        <p:spPr>
          <a:xfrm>
            <a:off x="2712254" y="4686949"/>
            <a:ext cx="433685"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FD67AA41-656C-E1E5-D701-860F0C6156D2}"/>
              </a:ext>
            </a:extLst>
          </p:cNvPr>
          <p:cNvSpPr/>
          <p:nvPr/>
        </p:nvSpPr>
        <p:spPr>
          <a:xfrm>
            <a:off x="5208923" y="3871541"/>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cxnSp>
        <p:nvCxnSpPr>
          <p:cNvPr id="30" name="Straight Connector 29">
            <a:extLst>
              <a:ext uri="{FF2B5EF4-FFF2-40B4-BE49-F238E27FC236}">
                <a16:creationId xmlns:a16="http://schemas.microsoft.com/office/drawing/2014/main" id="{F10529CB-DE3E-BB8E-8EF2-9942252CAC91}"/>
              </a:ext>
            </a:extLst>
          </p:cNvPr>
          <p:cNvCxnSpPr>
            <a:cxnSpLocks/>
          </p:cNvCxnSpPr>
          <p:nvPr/>
        </p:nvCxnSpPr>
        <p:spPr>
          <a:xfrm>
            <a:off x="4426380" y="4004740"/>
            <a:ext cx="782543"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695D64-1FC0-DAA6-3B04-6930115FED14}"/>
              </a:ext>
            </a:extLst>
          </p:cNvPr>
          <p:cNvCxnSpPr>
            <a:cxnSpLocks/>
          </p:cNvCxnSpPr>
          <p:nvPr/>
        </p:nvCxnSpPr>
        <p:spPr>
          <a:xfrm>
            <a:off x="4864528" y="5397212"/>
            <a:ext cx="3443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2CD211-DF62-1CFB-C856-E49F9A583C92}"/>
              </a:ext>
            </a:extLst>
          </p:cNvPr>
          <p:cNvCxnSpPr>
            <a:cxnSpLocks/>
          </p:cNvCxnSpPr>
          <p:nvPr/>
        </p:nvCxnSpPr>
        <p:spPr>
          <a:xfrm>
            <a:off x="4754991" y="5049094"/>
            <a:ext cx="453932"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E28AB2-5C5B-4089-60DD-497FD97F3DE5}"/>
              </a:ext>
            </a:extLst>
          </p:cNvPr>
          <p:cNvCxnSpPr>
            <a:cxnSpLocks/>
          </p:cNvCxnSpPr>
          <p:nvPr/>
        </p:nvCxnSpPr>
        <p:spPr>
          <a:xfrm>
            <a:off x="4645454" y="4700977"/>
            <a:ext cx="563469"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C6D3C9-4E5F-D970-1FE9-ED6C8F77F286}"/>
              </a:ext>
            </a:extLst>
          </p:cNvPr>
          <p:cNvCxnSpPr>
            <a:cxnSpLocks/>
          </p:cNvCxnSpPr>
          <p:nvPr/>
        </p:nvCxnSpPr>
        <p:spPr>
          <a:xfrm>
            <a:off x="4535917" y="4352859"/>
            <a:ext cx="67300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5DFD576-CFA4-801F-057C-5B5C21FE4E3C}"/>
              </a:ext>
            </a:extLst>
          </p:cNvPr>
          <p:cNvSpPr/>
          <p:nvPr/>
        </p:nvSpPr>
        <p:spPr>
          <a:xfrm>
            <a:off x="6482118" y="3878741"/>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0b0110</a:t>
            </a:r>
          </a:p>
        </p:txBody>
      </p:sp>
      <p:sp>
        <p:nvSpPr>
          <p:cNvPr id="36" name="Rectangle 35">
            <a:extLst>
              <a:ext uri="{FF2B5EF4-FFF2-40B4-BE49-F238E27FC236}">
                <a16:creationId xmlns:a16="http://schemas.microsoft.com/office/drawing/2014/main" id="{8155B1D1-418A-8D97-B0E3-244EE8B8420F}"/>
              </a:ext>
            </a:extLst>
          </p:cNvPr>
          <p:cNvSpPr/>
          <p:nvPr/>
        </p:nvSpPr>
        <p:spPr>
          <a:xfrm>
            <a:off x="6482118" y="4226859"/>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0b1110</a:t>
            </a:r>
          </a:p>
        </p:txBody>
      </p:sp>
      <p:sp>
        <p:nvSpPr>
          <p:cNvPr id="37" name="Rectangle 36">
            <a:extLst>
              <a:ext uri="{FF2B5EF4-FFF2-40B4-BE49-F238E27FC236}">
                <a16:creationId xmlns:a16="http://schemas.microsoft.com/office/drawing/2014/main" id="{4AD14CB1-9288-8631-1487-8F7720B5135D}"/>
              </a:ext>
            </a:extLst>
          </p:cNvPr>
          <p:cNvSpPr/>
          <p:nvPr/>
        </p:nvSpPr>
        <p:spPr>
          <a:xfrm>
            <a:off x="6482118" y="4574977"/>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0b0111</a:t>
            </a:r>
          </a:p>
        </p:txBody>
      </p:sp>
      <p:sp>
        <p:nvSpPr>
          <p:cNvPr id="38" name="Rectangle 37">
            <a:extLst>
              <a:ext uri="{FF2B5EF4-FFF2-40B4-BE49-F238E27FC236}">
                <a16:creationId xmlns:a16="http://schemas.microsoft.com/office/drawing/2014/main" id="{9F76BB06-DC05-5AA0-17A9-E6A501188A88}"/>
              </a:ext>
            </a:extLst>
          </p:cNvPr>
          <p:cNvSpPr/>
          <p:nvPr/>
        </p:nvSpPr>
        <p:spPr>
          <a:xfrm>
            <a:off x="6482118" y="4923095"/>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0b1000</a:t>
            </a:r>
          </a:p>
        </p:txBody>
      </p:sp>
      <p:cxnSp>
        <p:nvCxnSpPr>
          <p:cNvPr id="39" name="Straight Connector 38">
            <a:extLst>
              <a:ext uri="{FF2B5EF4-FFF2-40B4-BE49-F238E27FC236}">
                <a16:creationId xmlns:a16="http://schemas.microsoft.com/office/drawing/2014/main" id="{777FB69E-DC2D-1045-ADD2-3B6EC9A8378E}"/>
              </a:ext>
            </a:extLst>
          </p:cNvPr>
          <p:cNvCxnSpPr>
            <a:cxnSpLocks/>
          </p:cNvCxnSpPr>
          <p:nvPr/>
        </p:nvCxnSpPr>
        <p:spPr>
          <a:xfrm>
            <a:off x="5989267" y="4004740"/>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ADB23C-7E58-D361-334A-C0B184DE8418}"/>
              </a:ext>
            </a:extLst>
          </p:cNvPr>
          <p:cNvCxnSpPr>
            <a:cxnSpLocks/>
          </p:cNvCxnSpPr>
          <p:nvPr/>
        </p:nvCxnSpPr>
        <p:spPr>
          <a:xfrm>
            <a:off x="5989267" y="5397212"/>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540E6C-D3F5-4FBD-C022-88790BEC6665}"/>
              </a:ext>
            </a:extLst>
          </p:cNvPr>
          <p:cNvCxnSpPr>
            <a:cxnSpLocks/>
          </p:cNvCxnSpPr>
          <p:nvPr/>
        </p:nvCxnSpPr>
        <p:spPr>
          <a:xfrm>
            <a:off x="5989267" y="5049094"/>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BC0666-C97A-A355-FABC-AD4FDF3FC3D6}"/>
              </a:ext>
            </a:extLst>
          </p:cNvPr>
          <p:cNvCxnSpPr>
            <a:cxnSpLocks/>
          </p:cNvCxnSpPr>
          <p:nvPr/>
        </p:nvCxnSpPr>
        <p:spPr>
          <a:xfrm>
            <a:off x="5989267" y="4700976"/>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9C8AB3-7C87-6536-A339-507CE2AA3C00}"/>
              </a:ext>
            </a:extLst>
          </p:cNvPr>
          <p:cNvCxnSpPr>
            <a:cxnSpLocks/>
          </p:cNvCxnSpPr>
          <p:nvPr/>
        </p:nvCxnSpPr>
        <p:spPr>
          <a:xfrm>
            <a:off x="5989267" y="4352858"/>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F8167A9-4B66-8202-9C64-8CA9C2F7178A}"/>
              </a:ext>
            </a:extLst>
          </p:cNvPr>
          <p:cNvSpPr/>
          <p:nvPr/>
        </p:nvSpPr>
        <p:spPr>
          <a:xfrm>
            <a:off x="6482118" y="5271213"/>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0b0010</a:t>
            </a:r>
          </a:p>
        </p:txBody>
      </p:sp>
      <p:sp>
        <p:nvSpPr>
          <p:cNvPr id="45" name="Rounded Rectangle 44">
            <a:extLst>
              <a:ext uri="{FF2B5EF4-FFF2-40B4-BE49-F238E27FC236}">
                <a16:creationId xmlns:a16="http://schemas.microsoft.com/office/drawing/2014/main" id="{B2BE8045-1092-C9C7-C8ED-2F750B7E4B2F}"/>
              </a:ext>
            </a:extLst>
          </p:cNvPr>
          <p:cNvSpPr/>
          <p:nvPr/>
        </p:nvSpPr>
        <p:spPr>
          <a:xfrm>
            <a:off x="3137580" y="3871540"/>
            <a:ext cx="1288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a:t>
            </a:r>
            <a:endParaRPr kumimoji="0" lang="en-US" b="0" i="0" u="none" strike="noStrike" kern="0" cap="none" spc="0" normalizeH="0" baseline="0" noProof="0" dirty="0">
              <a:ln>
                <a:noFill/>
              </a:ln>
              <a:solidFill>
                <a:prstClr val="white"/>
              </a:solidFill>
              <a:effectLst/>
              <a:uLnTx/>
              <a:uFillTx/>
              <a:latin typeface="Calibri"/>
            </a:endParaRPr>
          </a:p>
        </p:txBody>
      </p:sp>
      <p:sp>
        <p:nvSpPr>
          <p:cNvPr id="46" name="Rounded Rectangle 45">
            <a:extLst>
              <a:ext uri="{FF2B5EF4-FFF2-40B4-BE49-F238E27FC236}">
                <a16:creationId xmlns:a16="http://schemas.microsoft.com/office/drawing/2014/main" id="{2366663D-1F04-52D1-84AE-F4EFF9247A77}"/>
              </a:ext>
            </a:extLst>
          </p:cNvPr>
          <p:cNvSpPr/>
          <p:nvPr/>
        </p:nvSpPr>
        <p:spPr>
          <a:xfrm>
            <a:off x="3356654" y="4567776"/>
            <a:ext cx="1288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TATTAATG</a:t>
            </a:r>
            <a:endParaRPr kumimoji="0" lang="en-US" b="0" i="0" u="none" strike="noStrike" kern="0" cap="none" spc="0" normalizeH="0" baseline="0" noProof="0" dirty="0">
              <a:ln>
                <a:noFill/>
              </a:ln>
              <a:solidFill>
                <a:prstClr val="white"/>
              </a:solidFill>
              <a:effectLst/>
              <a:uLnTx/>
              <a:uFillTx/>
              <a:latin typeface="Calibri"/>
            </a:endParaRPr>
          </a:p>
        </p:txBody>
      </p:sp>
      <p:sp>
        <p:nvSpPr>
          <p:cNvPr id="48" name="Rounded Rectangle 47">
            <a:extLst>
              <a:ext uri="{FF2B5EF4-FFF2-40B4-BE49-F238E27FC236}">
                <a16:creationId xmlns:a16="http://schemas.microsoft.com/office/drawing/2014/main" id="{40BC6C9A-A30B-2532-6ED4-12F7457788B2}"/>
              </a:ext>
            </a:extLst>
          </p:cNvPr>
          <p:cNvSpPr/>
          <p:nvPr/>
        </p:nvSpPr>
        <p:spPr>
          <a:xfrm>
            <a:off x="3247117" y="4219658"/>
            <a:ext cx="1288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CTATTAAT</a:t>
            </a:r>
            <a:endParaRPr kumimoji="0" lang="en-US" b="0" i="0" u="none" strike="noStrike" kern="0" cap="none" spc="0" normalizeH="0" baseline="0" noProof="0" dirty="0">
              <a:ln>
                <a:noFill/>
              </a:ln>
              <a:solidFill>
                <a:prstClr val="white"/>
              </a:solidFill>
              <a:effectLst/>
              <a:uLnTx/>
              <a:uFillTx/>
              <a:latin typeface="Calibri"/>
            </a:endParaRPr>
          </a:p>
        </p:txBody>
      </p:sp>
      <p:sp>
        <p:nvSpPr>
          <p:cNvPr id="49" name="Rounded Rectangle 48">
            <a:extLst>
              <a:ext uri="{FF2B5EF4-FFF2-40B4-BE49-F238E27FC236}">
                <a16:creationId xmlns:a16="http://schemas.microsoft.com/office/drawing/2014/main" id="{CD4DBF71-6A72-8061-6619-DFBDFAD1E3A4}"/>
              </a:ext>
            </a:extLst>
          </p:cNvPr>
          <p:cNvSpPr/>
          <p:nvPr/>
        </p:nvSpPr>
        <p:spPr>
          <a:xfrm>
            <a:off x="3466191" y="4915894"/>
            <a:ext cx="1288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ATTAATGG</a:t>
            </a:r>
            <a:endParaRPr kumimoji="0" lang="en-US" b="0" i="0" u="none" strike="noStrike" kern="0" cap="none" spc="0" normalizeH="0" baseline="0" noProof="0" dirty="0">
              <a:ln>
                <a:noFill/>
              </a:ln>
              <a:solidFill>
                <a:prstClr val="white"/>
              </a:solidFill>
              <a:effectLst/>
              <a:uLnTx/>
              <a:uFillTx/>
              <a:latin typeface="Calibri"/>
            </a:endParaRPr>
          </a:p>
        </p:txBody>
      </p:sp>
      <p:sp>
        <p:nvSpPr>
          <p:cNvPr id="50" name="Rounded Rectangle 49">
            <a:extLst>
              <a:ext uri="{FF2B5EF4-FFF2-40B4-BE49-F238E27FC236}">
                <a16:creationId xmlns:a16="http://schemas.microsoft.com/office/drawing/2014/main" id="{091C9FB3-76CD-40BD-24A0-AC4CE71F99A6}"/>
              </a:ext>
            </a:extLst>
          </p:cNvPr>
          <p:cNvSpPr/>
          <p:nvPr/>
        </p:nvSpPr>
        <p:spPr>
          <a:xfrm>
            <a:off x="3575728" y="5264012"/>
            <a:ext cx="1288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51" name="Left Brace 50">
            <a:extLst>
              <a:ext uri="{FF2B5EF4-FFF2-40B4-BE49-F238E27FC236}">
                <a16:creationId xmlns:a16="http://schemas.microsoft.com/office/drawing/2014/main" id="{5672955A-7555-8149-C353-9D028B564ECF}"/>
              </a:ext>
            </a:extLst>
          </p:cNvPr>
          <p:cNvSpPr/>
          <p:nvPr/>
        </p:nvSpPr>
        <p:spPr>
          <a:xfrm rot="10800000">
            <a:off x="7462798" y="3761648"/>
            <a:ext cx="280752" cy="1850602"/>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cxnSp>
        <p:nvCxnSpPr>
          <p:cNvPr id="52" name="Straight Connector 51">
            <a:extLst>
              <a:ext uri="{FF2B5EF4-FFF2-40B4-BE49-F238E27FC236}">
                <a16:creationId xmlns:a16="http://schemas.microsoft.com/office/drawing/2014/main" id="{DB376E51-2374-8FD8-B722-48FE2FAE5538}"/>
              </a:ext>
            </a:extLst>
          </p:cNvPr>
          <p:cNvCxnSpPr>
            <a:cxnSpLocks/>
          </p:cNvCxnSpPr>
          <p:nvPr/>
        </p:nvCxnSpPr>
        <p:spPr>
          <a:xfrm>
            <a:off x="8506426" y="4700976"/>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9F885169-981E-90DF-C203-481EF16B2054}"/>
              </a:ext>
            </a:extLst>
          </p:cNvPr>
          <p:cNvCxnSpPr>
            <a:cxnSpLocks/>
          </p:cNvCxnSpPr>
          <p:nvPr/>
        </p:nvCxnSpPr>
        <p:spPr>
          <a:xfrm rot="16200000" flipH="1">
            <a:off x="306921" y="3789899"/>
            <a:ext cx="1151150" cy="642950"/>
          </a:xfrm>
          <a:prstGeom prst="bentConnector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99777DC4-65B3-09BD-613C-310D6979BC63}"/>
              </a:ext>
            </a:extLst>
          </p:cNvPr>
          <p:cNvSpPr/>
          <p:nvPr/>
        </p:nvSpPr>
        <p:spPr>
          <a:xfrm>
            <a:off x="5208923" y="4915895"/>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56" name="Rounded Rectangle 55">
            <a:extLst>
              <a:ext uri="{FF2B5EF4-FFF2-40B4-BE49-F238E27FC236}">
                <a16:creationId xmlns:a16="http://schemas.microsoft.com/office/drawing/2014/main" id="{4BE8CA67-7FE7-CE86-7F2E-1A26A525F2B2}"/>
              </a:ext>
            </a:extLst>
          </p:cNvPr>
          <p:cNvSpPr/>
          <p:nvPr/>
        </p:nvSpPr>
        <p:spPr>
          <a:xfrm>
            <a:off x="5208923" y="4567777"/>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57" name="Rounded Rectangle 56">
            <a:extLst>
              <a:ext uri="{FF2B5EF4-FFF2-40B4-BE49-F238E27FC236}">
                <a16:creationId xmlns:a16="http://schemas.microsoft.com/office/drawing/2014/main" id="{D132C74D-1F8C-466C-11B8-D4F97A1FBF0D}"/>
              </a:ext>
            </a:extLst>
          </p:cNvPr>
          <p:cNvSpPr/>
          <p:nvPr/>
        </p:nvSpPr>
        <p:spPr>
          <a:xfrm>
            <a:off x="5208923" y="4219659"/>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58" name="Rounded Rectangle 57">
            <a:extLst>
              <a:ext uri="{FF2B5EF4-FFF2-40B4-BE49-F238E27FC236}">
                <a16:creationId xmlns:a16="http://schemas.microsoft.com/office/drawing/2014/main" id="{A2F9A1C1-DADE-2AE1-4D3A-703BD29C8580}"/>
              </a:ext>
            </a:extLst>
          </p:cNvPr>
          <p:cNvSpPr/>
          <p:nvPr/>
        </p:nvSpPr>
        <p:spPr>
          <a:xfrm>
            <a:off x="5208923" y="5264013"/>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59" name="TextBox 58">
            <a:extLst>
              <a:ext uri="{FF2B5EF4-FFF2-40B4-BE49-F238E27FC236}">
                <a16:creationId xmlns:a16="http://schemas.microsoft.com/office/drawing/2014/main" id="{CA6B8DD0-D11D-CE45-4031-D65FF2E80B95}"/>
              </a:ext>
            </a:extLst>
          </p:cNvPr>
          <p:cNvSpPr txBox="1"/>
          <p:nvPr/>
        </p:nvSpPr>
        <p:spPr>
          <a:xfrm>
            <a:off x="7857226" y="4409950"/>
            <a:ext cx="611280" cy="553998"/>
          </a:xfrm>
          <a:prstGeom prst="rect">
            <a:avLst/>
          </a:prstGeom>
          <a:noFill/>
        </p:spPr>
        <p:txBody>
          <a:bodyPr wrap="square" lIns="0" tIns="0" rIns="0" bIns="0" rtlCol="0">
            <a:spAutoFit/>
          </a:bodyPr>
          <a:lstStyle/>
          <a:p>
            <a:pPr algn="ctr"/>
            <a:r>
              <a:rPr lang="en-CH" b="1" dirty="0">
                <a:latin typeface="Cambria" panose="02040503050406030204" pitchFamily="18" charset="0"/>
              </a:rPr>
              <a:t>Set</a:t>
            </a:r>
          </a:p>
          <a:p>
            <a:pPr algn="ctr"/>
            <a:r>
              <a:rPr lang="en-CH" b="1" dirty="0">
                <a:latin typeface="Cambria" panose="02040503050406030204" pitchFamily="18" charset="0"/>
              </a:rPr>
              <a:t>Items</a:t>
            </a:r>
          </a:p>
        </p:txBody>
      </p:sp>
      <p:sp>
        <p:nvSpPr>
          <p:cNvPr id="60" name="Left Brace 59">
            <a:extLst>
              <a:ext uri="{FF2B5EF4-FFF2-40B4-BE49-F238E27FC236}">
                <a16:creationId xmlns:a16="http://schemas.microsoft.com/office/drawing/2014/main" id="{95DD7F2E-2CAF-7782-D7C4-1C294F99BB4B}"/>
              </a:ext>
            </a:extLst>
          </p:cNvPr>
          <p:cNvSpPr/>
          <p:nvPr/>
        </p:nvSpPr>
        <p:spPr>
          <a:xfrm rot="16200000">
            <a:off x="3893087" y="4824338"/>
            <a:ext cx="215933" cy="1726948"/>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61" name="TextBox 60">
            <a:extLst>
              <a:ext uri="{FF2B5EF4-FFF2-40B4-BE49-F238E27FC236}">
                <a16:creationId xmlns:a16="http://schemas.microsoft.com/office/drawing/2014/main" id="{949E0042-C166-A5E4-91DB-323FC287DB1B}"/>
              </a:ext>
            </a:extLst>
          </p:cNvPr>
          <p:cNvSpPr txBox="1"/>
          <p:nvPr/>
        </p:nvSpPr>
        <p:spPr>
          <a:xfrm>
            <a:off x="3427415" y="5798190"/>
            <a:ext cx="1161392" cy="276999"/>
          </a:xfrm>
          <a:prstGeom prst="rect">
            <a:avLst/>
          </a:prstGeom>
          <a:noFill/>
        </p:spPr>
        <p:txBody>
          <a:bodyPr wrap="square" lIns="0" tIns="0" rIns="0" bIns="0" rtlCol="0">
            <a:spAutoFit/>
          </a:bodyPr>
          <a:lstStyle/>
          <a:p>
            <a:pPr algn="ctr"/>
            <a:r>
              <a:rPr lang="en-CH" b="1" dirty="0">
                <a:latin typeface="Cambria" panose="02040503050406030204" pitchFamily="18" charset="0"/>
              </a:rPr>
              <a:t>Neighbors</a:t>
            </a:r>
          </a:p>
        </p:txBody>
      </p:sp>
    </p:spTree>
    <p:custDataLst>
      <p:tags r:id="rId1"/>
    </p:custDataLst>
    <p:extLst>
      <p:ext uri="{BB962C8B-B14F-4D97-AF65-F5344CB8AC3E}">
        <p14:creationId xmlns:p14="http://schemas.microsoft.com/office/powerpoint/2010/main" val="36617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7">
                                            <p:txEl>
                                              <p:pRg st="4" end="4"/>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9" grpId="0" animBg="1"/>
      <p:bldP spid="35" grpId="0" animBg="1"/>
      <p:bldP spid="36" grpId="0" animBg="1"/>
      <p:bldP spid="37" grpId="0" animBg="1"/>
      <p:bldP spid="38" grpId="0" animBg="1"/>
      <p:bldP spid="44" grpId="0" animBg="1"/>
      <p:bldP spid="45" grpId="0" animBg="1"/>
      <p:bldP spid="46" grpId="0" animBg="1"/>
      <p:bldP spid="48" grpId="0" animBg="1"/>
      <p:bldP spid="49" grpId="0" animBg="1"/>
      <p:bldP spid="50" grpId="0" animBg="1"/>
      <p:bldP spid="51" grpId="0" animBg="1"/>
      <p:bldP spid="55" grpId="0" animBg="1"/>
      <p:bldP spid="56" grpId="0" animBg="1"/>
      <p:bldP spid="57" grpId="0" animBg="1"/>
      <p:bldP spid="58" grpId="0" animBg="1"/>
      <p:bldP spid="59" grpId="0"/>
      <p:bldP spid="60" grpId="0" animBg="1"/>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Genome Analysis</a:t>
            </a:r>
            <a:endParaRPr lang="en-US" b="1" dirty="0">
              <a:latin typeface="Garamond" panose="02020404030301010803" pitchFamily="18" charset="0"/>
            </a:endParaRPr>
          </a:p>
        </p:txBody>
      </p:sp>
      <p:sp>
        <p:nvSpPr>
          <p:cNvPr id="10" name="Content Placeholder 2">
            <a:extLst>
              <a:ext uri="{FF2B5EF4-FFF2-40B4-BE49-F238E27FC236}">
                <a16:creationId xmlns:a16="http://schemas.microsoft.com/office/drawing/2014/main" id="{F815FE1A-BB38-2142-8A4D-60A48A5EF603}"/>
              </a:ext>
            </a:extLst>
          </p:cNvPr>
          <p:cNvSpPr txBox="1">
            <a:spLocks/>
          </p:cNvSpPr>
          <p:nvPr/>
        </p:nvSpPr>
        <p:spPr>
          <a:xfrm>
            <a:off x="189560" y="903367"/>
            <a:ext cx="8874054" cy="1523908"/>
          </a:xfrm>
          <a:prstGeom prst="rect">
            <a:avLst/>
          </a:prstGeom>
        </p:spPr>
        <p:txBody>
          <a:bodyPr lIns="91440" tIns="45720" rIns="91440" bIns="45720" anchor="t">
            <a:noAutofit/>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 High-throughput sequencing machines extract smaller fragments of the original DNA sequence, known as </a:t>
            </a:r>
            <a:r>
              <a:rPr lang="en-US" sz="2200" b="1" dirty="0">
                <a:solidFill>
                  <a:srgbClr val="F49514"/>
                </a:solidFill>
                <a:latin typeface="Tahoma" panose="020B0604030504040204" pitchFamily="34" charset="0"/>
                <a:ea typeface="Tahoma" panose="020B0604030504040204" pitchFamily="34" charset="0"/>
                <a:cs typeface="Tahoma" panose="020B0604030504040204" pitchFamily="34" charset="0"/>
              </a:rPr>
              <a:t>reads</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Challenge:</a:t>
            </a:r>
            <a:r>
              <a:rPr lang="en-US" sz="1800" dirty="0">
                <a:latin typeface="Tahoma" panose="020B0604030504040204" pitchFamily="34" charset="0"/>
                <a:ea typeface="Tahoma" panose="020B0604030504040204" pitchFamily="34" charset="0"/>
                <a:cs typeface="Tahoma" panose="020B0604030504040204" pitchFamily="34" charset="0"/>
              </a:rPr>
              <a:t> Perform genome analysis from the small random pieces of genomes</a:t>
            </a:r>
            <a:endParaRPr lang="en-US" sz="1800" b="1"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44FB9218-7DD0-5845-B052-E2FFA1804358}"/>
              </a:ext>
            </a:extLst>
          </p:cNvPr>
          <p:cNvSpPr/>
          <p:nvPr/>
        </p:nvSpPr>
        <p:spPr>
          <a:xfrm>
            <a:off x="570224" y="3994615"/>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12" name="Rectangle 11">
            <a:extLst>
              <a:ext uri="{FF2B5EF4-FFF2-40B4-BE49-F238E27FC236}">
                <a16:creationId xmlns:a16="http://schemas.microsoft.com/office/drawing/2014/main" id="{06B736E1-D666-6747-9664-54E019AB94D5}"/>
              </a:ext>
            </a:extLst>
          </p:cNvPr>
          <p:cNvSpPr/>
          <p:nvPr/>
        </p:nvSpPr>
        <p:spPr>
          <a:xfrm>
            <a:off x="570224" y="4249008"/>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13" name="Rectangle 12">
            <a:extLst>
              <a:ext uri="{FF2B5EF4-FFF2-40B4-BE49-F238E27FC236}">
                <a16:creationId xmlns:a16="http://schemas.microsoft.com/office/drawing/2014/main" id="{4242A33C-4BB8-3E43-A6CE-61C369794D9E}"/>
              </a:ext>
            </a:extLst>
          </p:cNvPr>
          <p:cNvSpPr/>
          <p:nvPr/>
        </p:nvSpPr>
        <p:spPr>
          <a:xfrm>
            <a:off x="570224" y="4757794"/>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14" name="Rectangle 13">
            <a:extLst>
              <a:ext uri="{FF2B5EF4-FFF2-40B4-BE49-F238E27FC236}">
                <a16:creationId xmlns:a16="http://schemas.microsoft.com/office/drawing/2014/main" id="{CFE13979-6503-E049-9F12-5FE9B5A36DD3}"/>
              </a:ext>
            </a:extLst>
          </p:cNvPr>
          <p:cNvSpPr/>
          <p:nvPr/>
        </p:nvSpPr>
        <p:spPr>
          <a:xfrm>
            <a:off x="570224" y="4503401"/>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15" name="Rectangle 14">
            <a:extLst>
              <a:ext uri="{FF2B5EF4-FFF2-40B4-BE49-F238E27FC236}">
                <a16:creationId xmlns:a16="http://schemas.microsoft.com/office/drawing/2014/main" id="{2044BF05-2BAB-A648-B788-3BA86E3F8C8C}"/>
              </a:ext>
            </a:extLst>
          </p:cNvPr>
          <p:cNvSpPr/>
          <p:nvPr/>
        </p:nvSpPr>
        <p:spPr>
          <a:xfrm>
            <a:off x="451412" y="3861752"/>
            <a:ext cx="1740799" cy="121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 name="Content Placeholder 4">
            <a:extLst>
              <a:ext uri="{FF2B5EF4-FFF2-40B4-BE49-F238E27FC236}">
                <a16:creationId xmlns:a16="http://schemas.microsoft.com/office/drawing/2014/main" id="{174E182B-DF51-EA4D-9F3F-0E7845682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045" y="2790843"/>
            <a:ext cx="904357" cy="2141818"/>
          </a:xfrm>
          <a:prstGeom prst="rect">
            <a:avLst/>
          </a:prstGeom>
        </p:spPr>
      </p:pic>
      <p:sp>
        <p:nvSpPr>
          <p:cNvPr id="17" name="Rectangle 16">
            <a:extLst>
              <a:ext uri="{FF2B5EF4-FFF2-40B4-BE49-F238E27FC236}">
                <a16:creationId xmlns:a16="http://schemas.microsoft.com/office/drawing/2014/main" id="{E5524454-8CB9-E644-9409-4448FEB49E0C}"/>
              </a:ext>
            </a:extLst>
          </p:cNvPr>
          <p:cNvSpPr/>
          <p:nvPr/>
        </p:nvSpPr>
        <p:spPr>
          <a:xfrm>
            <a:off x="1151525" y="3414403"/>
            <a:ext cx="717518" cy="434916"/>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6" name="Rectangle 35">
            <a:extLst>
              <a:ext uri="{FF2B5EF4-FFF2-40B4-BE49-F238E27FC236}">
                <a16:creationId xmlns:a16="http://schemas.microsoft.com/office/drawing/2014/main" id="{D3D92D60-0D12-1A41-8197-821B2A9ABC80}"/>
              </a:ext>
            </a:extLst>
          </p:cNvPr>
          <p:cNvSpPr/>
          <p:nvPr/>
        </p:nvSpPr>
        <p:spPr>
          <a:xfrm>
            <a:off x="1196264" y="4170348"/>
            <a:ext cx="177666" cy="97517"/>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7" name="Rectangle 36">
            <a:extLst>
              <a:ext uri="{FF2B5EF4-FFF2-40B4-BE49-F238E27FC236}">
                <a16:creationId xmlns:a16="http://schemas.microsoft.com/office/drawing/2014/main" id="{0A3B4989-5B4B-584A-93F5-ABDDBE3BBB01}"/>
              </a:ext>
            </a:extLst>
          </p:cNvPr>
          <p:cNvSpPr/>
          <p:nvPr/>
        </p:nvSpPr>
        <p:spPr>
          <a:xfrm>
            <a:off x="2448325" y="4170348"/>
            <a:ext cx="177666" cy="97517"/>
          </a:xfrm>
          <a:prstGeom prst="rect">
            <a:avLst/>
          </a:prstGeom>
          <a:solidFill>
            <a:schemeClr val="accent5"/>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7AD306F1-20ED-E849-8967-E6CDB4C006FA}"/>
              </a:ext>
            </a:extLst>
          </p:cNvPr>
          <p:cNvSpPr/>
          <p:nvPr/>
        </p:nvSpPr>
        <p:spPr>
          <a:xfrm>
            <a:off x="1071764" y="3609462"/>
            <a:ext cx="825221" cy="580816"/>
          </a:xfrm>
          <a:prstGeom prst="rect">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66FE3A6F-9729-8843-A18F-62E730626D30}"/>
              </a:ext>
            </a:extLst>
          </p:cNvPr>
          <p:cNvSpPr/>
          <p:nvPr/>
        </p:nvSpPr>
        <p:spPr>
          <a:xfrm>
            <a:off x="1821422" y="3190916"/>
            <a:ext cx="904357" cy="1000471"/>
          </a:xfrm>
          <a:prstGeom prst="rect">
            <a:avLst/>
          </a:prstGeom>
          <a:solidFill>
            <a:schemeClr val="accent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Rectangle 17">
            <a:extLst>
              <a:ext uri="{FF2B5EF4-FFF2-40B4-BE49-F238E27FC236}">
                <a16:creationId xmlns:a16="http://schemas.microsoft.com/office/drawing/2014/main" id="{9E937FC2-94C2-124F-BDB7-3DB51B150DA9}"/>
              </a:ext>
            </a:extLst>
          </p:cNvPr>
          <p:cNvSpPr/>
          <p:nvPr/>
        </p:nvSpPr>
        <p:spPr>
          <a:xfrm>
            <a:off x="1917974" y="3274812"/>
            <a:ext cx="717518" cy="355629"/>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7" name="Straight Connector 6">
            <a:extLst>
              <a:ext uri="{FF2B5EF4-FFF2-40B4-BE49-F238E27FC236}">
                <a16:creationId xmlns:a16="http://schemas.microsoft.com/office/drawing/2014/main" id="{3D70E1AB-5CC3-EB41-B2D3-B7A38BC5A709}"/>
              </a:ext>
            </a:extLst>
          </p:cNvPr>
          <p:cNvCxnSpPr>
            <a:cxnSpLocks/>
            <a:stCxn id="18" idx="1"/>
            <a:endCxn id="18" idx="0"/>
          </p:cNvCxnSpPr>
          <p:nvPr/>
        </p:nvCxnSpPr>
        <p:spPr>
          <a:xfrm flipV="1">
            <a:off x="1917974" y="3274812"/>
            <a:ext cx="358759" cy="1778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713C11-9BF9-F749-AC9F-C450F1124070}"/>
              </a:ext>
            </a:extLst>
          </p:cNvPr>
          <p:cNvCxnSpPr>
            <a:cxnSpLocks/>
          </p:cNvCxnSpPr>
          <p:nvPr/>
        </p:nvCxnSpPr>
        <p:spPr>
          <a:xfrm flipV="1">
            <a:off x="1896985" y="3295345"/>
            <a:ext cx="522122" cy="2543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39AAC5-B67B-064E-B4D8-190599F6AB21}"/>
              </a:ext>
            </a:extLst>
          </p:cNvPr>
          <p:cNvCxnSpPr>
            <a:cxnSpLocks/>
          </p:cNvCxnSpPr>
          <p:nvPr/>
        </p:nvCxnSpPr>
        <p:spPr>
          <a:xfrm>
            <a:off x="1821422" y="3725877"/>
            <a:ext cx="90435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4556F1-DA3B-9547-962C-8D39B7B5A173}"/>
              </a:ext>
            </a:extLst>
          </p:cNvPr>
          <p:cNvCxnSpPr>
            <a:cxnSpLocks/>
          </p:cNvCxnSpPr>
          <p:nvPr/>
        </p:nvCxnSpPr>
        <p:spPr>
          <a:xfrm>
            <a:off x="2419107" y="3849319"/>
            <a:ext cx="0" cy="340959"/>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5F906E-E108-6A47-8529-16104D4FF92B}"/>
              </a:ext>
            </a:extLst>
          </p:cNvPr>
          <p:cNvCxnSpPr>
            <a:cxnSpLocks/>
          </p:cNvCxnSpPr>
          <p:nvPr/>
        </p:nvCxnSpPr>
        <p:spPr>
          <a:xfrm>
            <a:off x="1821422" y="3861752"/>
            <a:ext cx="904357"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0F551C3-8A96-B248-8672-E65E34BFAAB0}"/>
              </a:ext>
            </a:extLst>
          </p:cNvPr>
          <p:cNvSpPr/>
          <p:nvPr/>
        </p:nvSpPr>
        <p:spPr>
          <a:xfrm flipV="1">
            <a:off x="1906398" y="3782457"/>
            <a:ext cx="4629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extBox 7">
            <a:extLst>
              <a:ext uri="{FF2B5EF4-FFF2-40B4-BE49-F238E27FC236}">
                <a16:creationId xmlns:a16="http://schemas.microsoft.com/office/drawing/2014/main" id="{4A04708D-63ED-D295-ADFB-49AB62EC2A13}"/>
              </a:ext>
            </a:extLst>
          </p:cNvPr>
          <p:cNvSpPr txBox="1"/>
          <p:nvPr/>
        </p:nvSpPr>
        <p:spPr>
          <a:xfrm>
            <a:off x="4626585" y="4287957"/>
            <a:ext cx="1038795" cy="400110"/>
          </a:xfrm>
          <a:prstGeom prst="rect">
            <a:avLst/>
          </a:prstGeom>
          <a:noFill/>
        </p:spPr>
        <p:txBody>
          <a:bodyPr wrap="square" rtlCol="0">
            <a:spAutoFit/>
          </a:bodyPr>
          <a:lstStyle/>
          <a:p>
            <a:pPr algn="ctr"/>
            <a:r>
              <a:rPr lang="en-CH" sz="2000" b="1" dirty="0">
                <a:solidFill>
                  <a:srgbClr val="F49514"/>
                </a:solidFill>
                <a:latin typeface="Tahoma" panose="020B0604030504040204" pitchFamily="34" charset="0"/>
                <a:ea typeface="Tahoma" panose="020B0604030504040204" pitchFamily="34" charset="0"/>
                <a:cs typeface="Tahoma" panose="020B0604030504040204" pitchFamily="34" charset="0"/>
              </a:rPr>
              <a:t>Reads</a:t>
            </a:r>
          </a:p>
        </p:txBody>
      </p:sp>
      <p:cxnSp>
        <p:nvCxnSpPr>
          <p:cNvPr id="9" name="Straight Arrow Connector 8">
            <a:extLst>
              <a:ext uri="{FF2B5EF4-FFF2-40B4-BE49-F238E27FC236}">
                <a16:creationId xmlns:a16="http://schemas.microsoft.com/office/drawing/2014/main" id="{30FE2D8C-F4A9-1255-9596-913BBC0BA2EF}"/>
              </a:ext>
            </a:extLst>
          </p:cNvPr>
          <p:cNvCxnSpPr>
            <a:cxnSpLocks/>
            <a:stCxn id="8" idx="0"/>
          </p:cNvCxnSpPr>
          <p:nvPr/>
        </p:nvCxnSpPr>
        <p:spPr>
          <a:xfrm flipH="1" flipV="1">
            <a:off x="4731026" y="3994615"/>
            <a:ext cx="414957" cy="293342"/>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97AE26-CC6E-2834-BE08-D1ABD321EDFA}"/>
              </a:ext>
            </a:extLst>
          </p:cNvPr>
          <p:cNvCxnSpPr>
            <a:cxnSpLocks/>
            <a:stCxn id="8" idx="0"/>
          </p:cNvCxnSpPr>
          <p:nvPr/>
        </p:nvCxnSpPr>
        <p:spPr>
          <a:xfrm flipV="1">
            <a:off x="5145983" y="3828176"/>
            <a:ext cx="839950" cy="459781"/>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732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4.44444E-6 7.40741E-7 L 0.24445 -0.0787 " pathEditMode="relative" rAng="0" ptsTypes="AA">
                                      <p:cBhvr>
                                        <p:cTn id="36" dur="500" fill="hold"/>
                                        <p:tgtEl>
                                          <p:spTgt spid="11"/>
                                        </p:tgtEl>
                                        <p:attrNameLst>
                                          <p:attrName>ppt_x</p:attrName>
                                          <p:attrName>ppt_y</p:attrName>
                                        </p:attrNameLst>
                                      </p:cBhvr>
                                      <p:rCtr x="12222" y="-3935"/>
                                    </p:animMotion>
                                  </p:childTnLst>
                                </p:cTn>
                              </p:par>
                              <p:par>
                                <p:cTn id="37" presetID="0" presetClass="path" presetSubtype="0" accel="50000" decel="50000" fill="hold" grpId="0" nodeType="withEffect">
                                  <p:stCondLst>
                                    <p:cond delay="0"/>
                                  </p:stCondLst>
                                  <p:childTnLst>
                                    <p:animMotion origin="layout" path="M 0.0007 -0.00047 L 0.29862 -0.06829 " pathEditMode="relative" rAng="0" ptsTypes="AA">
                                      <p:cBhvr>
                                        <p:cTn id="38" dur="500" fill="hold"/>
                                        <p:tgtEl>
                                          <p:spTgt spid="12"/>
                                        </p:tgtEl>
                                        <p:attrNameLst>
                                          <p:attrName>ppt_x</p:attrName>
                                          <p:attrName>ppt_y</p:attrName>
                                        </p:attrNameLst>
                                      </p:cBhvr>
                                      <p:rCtr x="14896" y="-3403"/>
                                    </p:animMotion>
                                  </p:childTnLst>
                                </p:cTn>
                              </p:par>
                              <p:par>
                                <p:cTn id="39" presetID="0" presetClass="path" presetSubtype="0" accel="50000" decel="50000" fill="hold" grpId="0" nodeType="withEffect">
                                  <p:stCondLst>
                                    <p:cond delay="0"/>
                                  </p:stCondLst>
                                  <p:childTnLst>
                                    <p:animMotion origin="layout" path="M -0.03263 -0.07222 L 0.56337 -0.18935 " pathEditMode="relative" rAng="0" ptsTypes="AA">
                                      <p:cBhvr>
                                        <p:cTn id="40" dur="500" fill="hold"/>
                                        <p:tgtEl>
                                          <p:spTgt spid="14"/>
                                        </p:tgtEl>
                                        <p:attrNameLst>
                                          <p:attrName>ppt_x</p:attrName>
                                          <p:attrName>ppt_y</p:attrName>
                                        </p:attrNameLst>
                                      </p:cBhvr>
                                      <p:rCtr x="29792" y="-5856"/>
                                    </p:animMotion>
                                  </p:childTnLst>
                                </p:cTn>
                              </p:par>
                              <p:par>
                                <p:cTn id="41" presetID="0" presetClass="path" presetSubtype="0" accel="50000" decel="50000" fill="hold" grpId="0" nodeType="withEffect">
                                  <p:stCondLst>
                                    <p:cond delay="0"/>
                                  </p:stCondLst>
                                  <p:childTnLst>
                                    <p:animMotion origin="layout" path="M -4.44444E-6 -0.00023 L 0.5941 -0.15393 " pathEditMode="relative" rAng="0" ptsTypes="AA">
                                      <p:cBhvr>
                                        <p:cTn id="42" dur="500" fill="hold"/>
                                        <p:tgtEl>
                                          <p:spTgt spid="13"/>
                                        </p:tgtEl>
                                        <p:attrNameLst>
                                          <p:attrName>ppt_x</p:attrName>
                                          <p:attrName>ppt_y</p:attrName>
                                        </p:attrNameLst>
                                      </p:cBhvr>
                                      <p:rCtr x="29705" y="-7685"/>
                                    </p:animMotion>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animBg="1"/>
      <p:bldP spid="12" grpId="0" animBg="1"/>
      <p:bldP spid="13" grpId="0" animBg="1"/>
      <p:bldP spid="14" grpId="0" animBg="1"/>
      <p:bldP spid="17" grpId="0" animBg="1"/>
      <p:bldP spid="36" grpId="0" animBg="1"/>
      <p:bldP spid="37" grpId="0" animBg="1"/>
      <p:bldP spid="16" grpId="0" animBg="1"/>
      <p:bldP spid="4" grpId="0" animBg="1"/>
      <p:bldP spid="18" grpId="0" animBg="1"/>
      <p:bldP spid="35"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60" y="95697"/>
            <a:ext cx="8954440" cy="770467"/>
          </a:xfrm>
        </p:spPr>
        <p:txBody>
          <a:bodyPr/>
          <a:lstStyle/>
          <a:p>
            <a:r>
              <a:rPr lang="en-US" dirty="0">
                <a:latin typeface="Garamond" panose="02020404030301010803" pitchFamily="18" charset="0"/>
              </a:rPr>
              <a:t>Sequence-to-Set Conversion (BLEND-S)</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954441" cy="1888981"/>
          </a:xfrm>
        </p:spPr>
        <p:txBody>
          <a:bodyPr lIns="91440" tIns="45720" rIns="91440" bIns="45720" anchor="t">
            <a:noAutofit/>
          </a:bodyPr>
          <a:lstStyle/>
          <a:p>
            <a:pPr>
              <a:lnSpc>
                <a:spcPct val="100000"/>
              </a:lnSpc>
              <a:spcBef>
                <a:spcPts val="400"/>
              </a:spcBef>
            </a:pPr>
            <a:r>
              <a:rPr lang="en-US" sz="2200" b="1" dirty="0">
                <a:latin typeface="Tahoma" panose="020B0604030504040204" pitchFamily="34" charset="0"/>
                <a:ea typeface="Tahoma" panose="020B0604030504040204" pitchFamily="34" charset="0"/>
                <a:cs typeface="Tahoma" panose="020B0604030504040204" pitchFamily="34" charset="0"/>
              </a:rPr>
              <a:t>Goal:</a:t>
            </a:r>
            <a:r>
              <a:rPr lang="en-US" sz="2200" dirty="0">
                <a:latin typeface="Tahoma" panose="020B0604030504040204" pitchFamily="34" charset="0"/>
                <a:ea typeface="Tahoma" panose="020B0604030504040204" pitchFamily="34" charset="0"/>
                <a:cs typeface="Tahoma" panose="020B0604030504040204" pitchFamily="34" charset="0"/>
              </a:rPr>
              <a:t> Convert seed sequences into set of items</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Input: </a:t>
            </a:r>
            <a:r>
              <a:rPr lang="en-US" sz="1800" dirty="0">
                <a:latin typeface="Tahoma" panose="020B0604030504040204" pitchFamily="34" charset="0"/>
                <a:ea typeface="Tahoma" panose="020B0604030504040204" pitchFamily="34" charset="0"/>
                <a:cs typeface="Tahoma" panose="020B0604030504040204" pitchFamily="34" charset="0"/>
              </a:rPr>
              <a:t>A fixed-length sequence (seed sequence)</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Extract </a:t>
            </a:r>
            <a:r>
              <a:rPr lang="en-US" sz="2200" b="1" dirty="0">
                <a:solidFill>
                  <a:srgbClr val="F59613"/>
                </a:solidFill>
                <a:latin typeface="Tahoma" panose="020B0604030504040204" pitchFamily="34" charset="0"/>
                <a:ea typeface="Tahoma" panose="020B0604030504040204" pitchFamily="34" charset="0"/>
                <a:cs typeface="Tahoma" panose="020B0604030504040204" pitchFamily="34" charset="0"/>
              </a:rPr>
              <a:t>all linked k-</a:t>
            </a:r>
            <a:r>
              <a:rPr lang="en-US" sz="2200" b="1" dirty="0" err="1">
                <a:solidFill>
                  <a:srgbClr val="F59613"/>
                </a:solidFill>
                <a:latin typeface="Tahoma" panose="020B0604030504040204" pitchFamily="34" charset="0"/>
                <a:ea typeface="Tahoma" panose="020B0604030504040204" pitchFamily="34" charset="0"/>
                <a:cs typeface="Tahoma" panose="020B0604030504040204" pitchFamily="34" charset="0"/>
              </a:rPr>
              <a:t>mers</a:t>
            </a:r>
            <a:r>
              <a:rPr lang="en-US" sz="2200" dirty="0">
                <a:latin typeface="Tahoma" panose="020B0604030504040204" pitchFamily="34" charset="0"/>
                <a:ea typeface="Tahoma" panose="020B0604030504040204" pitchFamily="34" charset="0"/>
                <a:cs typeface="Tahoma" panose="020B0604030504040204" pitchFamily="34" charset="0"/>
              </a:rPr>
              <a:t> of the seed </a:t>
            </a:r>
            <a:r>
              <a:rPr lang="en-US" sz="2200" b="1" dirty="0">
                <a:latin typeface="Tahoma" panose="020B0604030504040204" pitchFamily="34" charset="0"/>
                <a:ea typeface="Tahoma" panose="020B0604030504040204" pitchFamily="34" charset="0"/>
                <a:cs typeface="Tahoma" panose="020B0604030504040204" pitchFamily="34" charset="0"/>
              </a:rPr>
              <a:t>(neighbors)</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Generate the </a:t>
            </a:r>
            <a:r>
              <a:rPr lang="en-US" sz="2200" b="1" dirty="0">
                <a:latin typeface="Tahoma" panose="020B0604030504040204" pitchFamily="34" charset="0"/>
                <a:ea typeface="Tahoma" panose="020B0604030504040204" pitchFamily="34" charset="0"/>
                <a:cs typeface="Tahoma" panose="020B0604030504040204" pitchFamily="34" charset="0"/>
              </a:rPr>
              <a:t>hash values of neighbors</a:t>
            </a:r>
            <a:r>
              <a:rPr lang="en-US" sz="2200" dirty="0">
                <a:latin typeface="Tahoma" panose="020B0604030504040204" pitchFamily="34" charset="0"/>
                <a:ea typeface="Tahoma" panose="020B0604030504040204" pitchFamily="34" charset="0"/>
                <a:cs typeface="Tahoma" panose="020B0604030504040204" pitchFamily="34" charset="0"/>
              </a:rPr>
              <a:t> using any hash function</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b="1" dirty="0">
                <a:latin typeface="Tahoma" panose="020B0604030504040204" pitchFamily="34" charset="0"/>
                <a:ea typeface="Tahoma" panose="020B0604030504040204" pitchFamily="34" charset="0"/>
                <a:cs typeface="Tahoma" panose="020B0604030504040204" pitchFamily="34" charset="0"/>
              </a:rPr>
              <a:t>Set items:</a:t>
            </a:r>
            <a:r>
              <a:rPr lang="en-US" sz="2200" dirty="0">
                <a:latin typeface="Tahoma" panose="020B0604030504040204" pitchFamily="34" charset="0"/>
                <a:ea typeface="Tahoma" panose="020B0604030504040204" pitchFamily="34" charset="0"/>
                <a:cs typeface="Tahoma" panose="020B0604030504040204" pitchFamily="34" charset="0"/>
              </a:rPr>
              <a:t> Hash values of neighbors</a:t>
            </a:r>
          </a:p>
        </p:txBody>
      </p:sp>
      <p:sp>
        <p:nvSpPr>
          <p:cNvPr id="3" name="Rounded Rectangle 2">
            <a:extLst>
              <a:ext uri="{FF2B5EF4-FFF2-40B4-BE49-F238E27FC236}">
                <a16:creationId xmlns:a16="http://schemas.microsoft.com/office/drawing/2014/main" id="{B6F87D51-749D-8DE4-7E9E-0D7B4D018825}"/>
              </a:ext>
            </a:extLst>
          </p:cNvPr>
          <p:cNvSpPr/>
          <p:nvPr/>
        </p:nvSpPr>
        <p:spPr>
          <a:xfrm>
            <a:off x="880062" y="4228780"/>
            <a:ext cx="7868617" cy="1721547"/>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lvl="0" algn="ctr" defTabSz="1600847"/>
            <a:endParaRPr lang="en-US" dirty="0">
              <a:latin typeface="Cambria" panose="02040503050406030204" pitchFamily="18" charset="0"/>
            </a:endParaRPr>
          </a:p>
        </p:txBody>
      </p:sp>
      <p:sp>
        <p:nvSpPr>
          <p:cNvPr id="4" name="Rounded Rectangle 3">
            <a:extLst>
              <a:ext uri="{FF2B5EF4-FFF2-40B4-BE49-F238E27FC236}">
                <a16:creationId xmlns:a16="http://schemas.microsoft.com/office/drawing/2014/main" id="{2697104B-A4F1-B168-91E7-F559CEFE8F69}"/>
              </a:ext>
            </a:extLst>
          </p:cNvPr>
          <p:cNvSpPr/>
          <p:nvPr/>
        </p:nvSpPr>
        <p:spPr>
          <a:xfrm>
            <a:off x="1304514" y="4428573"/>
            <a:ext cx="1665248" cy="962630"/>
          </a:xfrm>
          <a:prstGeom prst="roundRect">
            <a:avLst>
              <a:gd name="adj" fmla="val 7461"/>
            </a:avLst>
          </a:prstGeom>
          <a:solidFill>
            <a:schemeClr val="bg1"/>
          </a:solidFill>
          <a:ln w="38100" cap="flat" cmpd="sng" algn="ctr">
            <a:solidFill>
              <a:schemeClr val="tx1"/>
            </a:solidFill>
            <a:prstDash val="solid"/>
          </a:ln>
          <a:effectLst/>
        </p:spPr>
        <p:txBody>
          <a:bodyPr rtlCol="0" anchor="ctr"/>
          <a:lstStyle/>
          <a:p>
            <a:pPr lvl="0" algn="ctr" defTabSz="1600847"/>
            <a:r>
              <a:rPr lang="en-US" kern="0" dirty="0">
                <a:latin typeface="Cambria" panose="02040503050406030204" pitchFamily="18" charset="0"/>
              </a:rPr>
              <a:t>Linked k-</a:t>
            </a:r>
            <a:r>
              <a:rPr lang="en-US" kern="0" dirty="0" err="1">
                <a:latin typeface="Cambria" panose="02040503050406030204" pitchFamily="18" charset="0"/>
              </a:rPr>
              <a:t>mers</a:t>
            </a:r>
            <a:r>
              <a:rPr lang="en-US" kern="0" dirty="0">
                <a:latin typeface="Cambria" panose="02040503050406030204" pitchFamily="18" charset="0"/>
              </a:rPr>
              <a:t> in strobemers</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5" name="Straight Connector 4">
            <a:extLst>
              <a:ext uri="{FF2B5EF4-FFF2-40B4-BE49-F238E27FC236}">
                <a16:creationId xmlns:a16="http://schemas.microsoft.com/office/drawing/2014/main" id="{EF8D3F59-32AB-C872-E010-F7F0288180B2}"/>
              </a:ext>
            </a:extLst>
          </p:cNvPr>
          <p:cNvCxnSpPr>
            <a:cxnSpLocks/>
            <a:stCxn id="4" idx="3"/>
          </p:cNvCxnSpPr>
          <p:nvPr/>
        </p:nvCxnSpPr>
        <p:spPr>
          <a:xfrm>
            <a:off x="2969762" y="4909888"/>
            <a:ext cx="49225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82E007-AF59-F504-FA6A-5143EF350850}"/>
              </a:ext>
            </a:extLst>
          </p:cNvPr>
          <p:cNvCxnSpPr>
            <a:cxnSpLocks/>
            <a:stCxn id="15" idx="3"/>
            <a:endCxn id="23" idx="1"/>
          </p:cNvCxnSpPr>
          <p:nvPr/>
        </p:nvCxnSpPr>
        <p:spPr>
          <a:xfrm flipV="1">
            <a:off x="4492652" y="4569088"/>
            <a:ext cx="712098" cy="390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21F5FD-E356-7A84-DDE0-84756B495C23}"/>
              </a:ext>
            </a:extLst>
          </p:cNvPr>
          <p:cNvCxnSpPr>
            <a:cxnSpLocks/>
            <a:stCxn id="16" idx="3"/>
            <a:endCxn id="62" idx="1"/>
          </p:cNvCxnSpPr>
          <p:nvPr/>
        </p:nvCxnSpPr>
        <p:spPr>
          <a:xfrm>
            <a:off x="4492652" y="5267276"/>
            <a:ext cx="71209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B94CB2-0E32-02AE-3A19-0CC6FB5DA340}"/>
              </a:ext>
            </a:extLst>
          </p:cNvPr>
          <p:cNvCxnSpPr>
            <a:cxnSpLocks/>
            <a:stCxn id="17" idx="3"/>
            <a:endCxn id="63" idx="1"/>
          </p:cNvCxnSpPr>
          <p:nvPr/>
        </p:nvCxnSpPr>
        <p:spPr>
          <a:xfrm>
            <a:off x="4492652" y="4919158"/>
            <a:ext cx="71209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65E25FB-8B76-4B53-ED7D-8D2C37ABF860}"/>
              </a:ext>
            </a:extLst>
          </p:cNvPr>
          <p:cNvSpPr/>
          <p:nvPr/>
        </p:nvSpPr>
        <p:spPr>
          <a:xfrm>
            <a:off x="6477945" y="4446992"/>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0b0110</a:t>
            </a:r>
          </a:p>
        </p:txBody>
      </p:sp>
      <p:sp>
        <p:nvSpPr>
          <p:cNvPr id="10" name="Rectangle 9">
            <a:extLst>
              <a:ext uri="{FF2B5EF4-FFF2-40B4-BE49-F238E27FC236}">
                <a16:creationId xmlns:a16="http://schemas.microsoft.com/office/drawing/2014/main" id="{DF696450-E150-1A3F-704A-6DEB1A0CD7A1}"/>
              </a:ext>
            </a:extLst>
          </p:cNvPr>
          <p:cNvSpPr/>
          <p:nvPr/>
        </p:nvSpPr>
        <p:spPr>
          <a:xfrm>
            <a:off x="6477945" y="4793159"/>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0b1110</a:t>
            </a:r>
          </a:p>
        </p:txBody>
      </p:sp>
      <p:sp>
        <p:nvSpPr>
          <p:cNvPr id="11" name="Rectangle 10">
            <a:extLst>
              <a:ext uri="{FF2B5EF4-FFF2-40B4-BE49-F238E27FC236}">
                <a16:creationId xmlns:a16="http://schemas.microsoft.com/office/drawing/2014/main" id="{E06556C2-8DB3-1A03-3A6E-50C26E63CC63}"/>
              </a:ext>
            </a:extLst>
          </p:cNvPr>
          <p:cNvSpPr/>
          <p:nvPr/>
        </p:nvSpPr>
        <p:spPr>
          <a:xfrm>
            <a:off x="6477945" y="5141277"/>
            <a:ext cx="9468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0b0111</a:t>
            </a:r>
          </a:p>
        </p:txBody>
      </p:sp>
      <p:cxnSp>
        <p:nvCxnSpPr>
          <p:cNvPr id="12" name="Straight Connector 11">
            <a:extLst>
              <a:ext uri="{FF2B5EF4-FFF2-40B4-BE49-F238E27FC236}">
                <a16:creationId xmlns:a16="http://schemas.microsoft.com/office/drawing/2014/main" id="{8E25D1AA-D605-1B9E-32D4-8F2A6EA5E9CC}"/>
              </a:ext>
            </a:extLst>
          </p:cNvPr>
          <p:cNvCxnSpPr>
            <a:cxnSpLocks/>
          </p:cNvCxnSpPr>
          <p:nvPr/>
        </p:nvCxnSpPr>
        <p:spPr>
          <a:xfrm>
            <a:off x="5985094" y="4572992"/>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27000E8-44F0-1507-5A05-DB09D4B5EA50}"/>
              </a:ext>
            </a:extLst>
          </p:cNvPr>
          <p:cNvCxnSpPr>
            <a:cxnSpLocks/>
          </p:cNvCxnSpPr>
          <p:nvPr/>
        </p:nvCxnSpPr>
        <p:spPr>
          <a:xfrm>
            <a:off x="5985094" y="5267276"/>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6A40D8-DAA8-422E-E6C6-5483CBB9452A}"/>
              </a:ext>
            </a:extLst>
          </p:cNvPr>
          <p:cNvCxnSpPr>
            <a:cxnSpLocks/>
          </p:cNvCxnSpPr>
          <p:nvPr/>
        </p:nvCxnSpPr>
        <p:spPr>
          <a:xfrm>
            <a:off x="5985094" y="4919158"/>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88587080-DB13-AABD-4340-4A4544908F92}"/>
              </a:ext>
            </a:extLst>
          </p:cNvPr>
          <p:cNvSpPr/>
          <p:nvPr/>
        </p:nvSpPr>
        <p:spPr>
          <a:xfrm>
            <a:off x="3592652" y="4439792"/>
            <a:ext cx="900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a:t>
            </a:r>
            <a:endParaRPr kumimoji="0" lang="en-US" b="0" i="0" u="none" strike="noStrike" kern="0" cap="none" spc="0" normalizeH="0" baseline="0" noProof="0" dirty="0">
              <a:ln>
                <a:noFill/>
              </a:ln>
              <a:solidFill>
                <a:prstClr val="white"/>
              </a:solidFill>
              <a:effectLst/>
              <a:uLnTx/>
              <a:uFillTx/>
              <a:latin typeface="Calibri"/>
            </a:endParaRPr>
          </a:p>
        </p:txBody>
      </p:sp>
      <p:sp>
        <p:nvSpPr>
          <p:cNvPr id="16" name="Rounded Rectangle 15">
            <a:extLst>
              <a:ext uri="{FF2B5EF4-FFF2-40B4-BE49-F238E27FC236}">
                <a16:creationId xmlns:a16="http://schemas.microsoft.com/office/drawing/2014/main" id="{736FDF9A-8AA8-12E6-D863-7F80383EE6CC}"/>
              </a:ext>
            </a:extLst>
          </p:cNvPr>
          <p:cNvSpPr/>
          <p:nvPr/>
        </p:nvSpPr>
        <p:spPr>
          <a:xfrm>
            <a:off x="3592652" y="5134076"/>
            <a:ext cx="900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TGGA</a:t>
            </a:r>
            <a:endParaRPr kumimoji="0" lang="en-US" b="0" i="0" u="none" strike="noStrike" kern="0" cap="none" spc="0" normalizeH="0" baseline="0" noProof="0" dirty="0">
              <a:ln>
                <a:noFill/>
              </a:ln>
              <a:solidFill>
                <a:prstClr val="white"/>
              </a:solidFill>
              <a:effectLst/>
              <a:uLnTx/>
              <a:uFillTx/>
              <a:latin typeface="Calibri"/>
            </a:endParaRPr>
          </a:p>
        </p:txBody>
      </p:sp>
      <p:sp>
        <p:nvSpPr>
          <p:cNvPr id="17" name="Rounded Rectangle 16">
            <a:extLst>
              <a:ext uri="{FF2B5EF4-FFF2-40B4-BE49-F238E27FC236}">
                <a16:creationId xmlns:a16="http://schemas.microsoft.com/office/drawing/2014/main" id="{2E0A4CAF-B234-C828-1FC8-ABA0485333AC}"/>
              </a:ext>
            </a:extLst>
          </p:cNvPr>
          <p:cNvSpPr/>
          <p:nvPr/>
        </p:nvSpPr>
        <p:spPr>
          <a:xfrm>
            <a:off x="3592652" y="4785958"/>
            <a:ext cx="900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TTAA</a:t>
            </a:r>
            <a:endParaRPr kumimoji="0" lang="en-US" b="0" i="0" u="none" strike="noStrike" kern="0" cap="none" spc="0" normalizeH="0" baseline="0" noProof="0" dirty="0">
              <a:ln>
                <a:noFill/>
              </a:ln>
              <a:solidFill>
                <a:prstClr val="white"/>
              </a:solidFill>
              <a:effectLst/>
              <a:uLnTx/>
              <a:uFillTx/>
              <a:latin typeface="Calibri"/>
            </a:endParaRPr>
          </a:p>
        </p:txBody>
      </p:sp>
      <p:sp>
        <p:nvSpPr>
          <p:cNvPr id="18" name="Left Brace 17">
            <a:extLst>
              <a:ext uri="{FF2B5EF4-FFF2-40B4-BE49-F238E27FC236}">
                <a16:creationId xmlns:a16="http://schemas.microsoft.com/office/drawing/2014/main" id="{47E32E39-F3BD-3AB3-1E86-140AEF974A6D}"/>
              </a:ext>
            </a:extLst>
          </p:cNvPr>
          <p:cNvSpPr/>
          <p:nvPr/>
        </p:nvSpPr>
        <p:spPr>
          <a:xfrm rot="10800000">
            <a:off x="7543128" y="4380948"/>
            <a:ext cx="196249" cy="1072514"/>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19" name="TextBox 18">
            <a:extLst>
              <a:ext uri="{FF2B5EF4-FFF2-40B4-BE49-F238E27FC236}">
                <a16:creationId xmlns:a16="http://schemas.microsoft.com/office/drawing/2014/main" id="{814E2E3B-08DE-8C81-C6B9-4ACBC1124540}"/>
              </a:ext>
            </a:extLst>
          </p:cNvPr>
          <p:cNvSpPr txBox="1"/>
          <p:nvPr/>
        </p:nvSpPr>
        <p:spPr>
          <a:xfrm>
            <a:off x="7853053" y="4640206"/>
            <a:ext cx="611280" cy="553998"/>
          </a:xfrm>
          <a:prstGeom prst="rect">
            <a:avLst/>
          </a:prstGeom>
          <a:noFill/>
        </p:spPr>
        <p:txBody>
          <a:bodyPr wrap="square" lIns="0" tIns="0" rIns="0" bIns="0" rtlCol="0">
            <a:spAutoFit/>
          </a:bodyPr>
          <a:lstStyle/>
          <a:p>
            <a:pPr algn="ctr"/>
            <a:r>
              <a:rPr lang="en-CH" b="1" dirty="0">
                <a:latin typeface="Cambria" panose="02040503050406030204" pitchFamily="18" charset="0"/>
              </a:rPr>
              <a:t>Set</a:t>
            </a:r>
          </a:p>
          <a:p>
            <a:pPr algn="ctr"/>
            <a:r>
              <a:rPr lang="en-CH" b="1" dirty="0">
                <a:latin typeface="Cambria" panose="02040503050406030204" pitchFamily="18" charset="0"/>
              </a:rPr>
              <a:t>Items</a:t>
            </a:r>
          </a:p>
        </p:txBody>
      </p:sp>
      <p:cxnSp>
        <p:nvCxnSpPr>
          <p:cNvPr id="20" name="Straight Connector 19">
            <a:extLst>
              <a:ext uri="{FF2B5EF4-FFF2-40B4-BE49-F238E27FC236}">
                <a16:creationId xmlns:a16="http://schemas.microsoft.com/office/drawing/2014/main" id="{A899BC58-41CA-D7F1-BC30-D3A619CC9139}"/>
              </a:ext>
            </a:extLst>
          </p:cNvPr>
          <p:cNvCxnSpPr>
            <a:cxnSpLocks/>
          </p:cNvCxnSpPr>
          <p:nvPr/>
        </p:nvCxnSpPr>
        <p:spPr>
          <a:xfrm>
            <a:off x="8502253" y="4917205"/>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1FCF801-DBDD-9BD3-2478-3BE3CBF4AF0D}"/>
              </a:ext>
            </a:extLst>
          </p:cNvPr>
          <p:cNvPicPr>
            <a:picLocks noChangeAspect="1"/>
          </p:cNvPicPr>
          <p:nvPr/>
        </p:nvPicPr>
        <p:blipFill>
          <a:blip r:embed="rId4"/>
          <a:stretch>
            <a:fillRect/>
          </a:stretch>
        </p:blipFill>
        <p:spPr>
          <a:xfrm>
            <a:off x="1009797" y="5638381"/>
            <a:ext cx="977900" cy="180535"/>
          </a:xfrm>
          <a:prstGeom prst="rect">
            <a:avLst/>
          </a:prstGeom>
        </p:spPr>
      </p:pic>
      <p:sp>
        <p:nvSpPr>
          <p:cNvPr id="23" name="Rounded Rectangle 22">
            <a:extLst>
              <a:ext uri="{FF2B5EF4-FFF2-40B4-BE49-F238E27FC236}">
                <a16:creationId xmlns:a16="http://schemas.microsoft.com/office/drawing/2014/main" id="{952CE943-CC9C-22DB-A32C-DEB006B7F0F3}"/>
              </a:ext>
            </a:extLst>
          </p:cNvPr>
          <p:cNvSpPr/>
          <p:nvPr/>
        </p:nvSpPr>
        <p:spPr>
          <a:xfrm>
            <a:off x="5204750" y="4435889"/>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2" name="Rounded Rectangle 61">
            <a:extLst>
              <a:ext uri="{FF2B5EF4-FFF2-40B4-BE49-F238E27FC236}">
                <a16:creationId xmlns:a16="http://schemas.microsoft.com/office/drawing/2014/main" id="{C19A4F60-C8D6-8800-B9C5-3ABF3102B21A}"/>
              </a:ext>
            </a:extLst>
          </p:cNvPr>
          <p:cNvSpPr/>
          <p:nvPr/>
        </p:nvSpPr>
        <p:spPr>
          <a:xfrm>
            <a:off x="5204750" y="5134077"/>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3" name="Rounded Rectangle 62">
            <a:extLst>
              <a:ext uri="{FF2B5EF4-FFF2-40B4-BE49-F238E27FC236}">
                <a16:creationId xmlns:a16="http://schemas.microsoft.com/office/drawing/2014/main" id="{0D4B7664-5311-9965-DCEB-9B0EE616E358}"/>
              </a:ext>
            </a:extLst>
          </p:cNvPr>
          <p:cNvSpPr/>
          <p:nvPr/>
        </p:nvSpPr>
        <p:spPr>
          <a:xfrm>
            <a:off x="5204750" y="4785959"/>
            <a:ext cx="792000" cy="266398"/>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4" name="Left Brace 63">
            <a:extLst>
              <a:ext uri="{FF2B5EF4-FFF2-40B4-BE49-F238E27FC236}">
                <a16:creationId xmlns:a16="http://schemas.microsoft.com/office/drawing/2014/main" id="{0D23E052-D56D-8C7A-4160-FE5B3A2D8C80}"/>
              </a:ext>
            </a:extLst>
          </p:cNvPr>
          <p:cNvSpPr/>
          <p:nvPr/>
        </p:nvSpPr>
        <p:spPr>
          <a:xfrm rot="16200000">
            <a:off x="3963645" y="5085871"/>
            <a:ext cx="159045" cy="900000"/>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65" name="TextBox 64">
            <a:extLst>
              <a:ext uri="{FF2B5EF4-FFF2-40B4-BE49-F238E27FC236}">
                <a16:creationId xmlns:a16="http://schemas.microsoft.com/office/drawing/2014/main" id="{4F408F7B-B3CB-F443-4FB9-EC09D27D3020}"/>
              </a:ext>
            </a:extLst>
          </p:cNvPr>
          <p:cNvSpPr txBox="1"/>
          <p:nvPr/>
        </p:nvSpPr>
        <p:spPr>
          <a:xfrm>
            <a:off x="3462471" y="5613732"/>
            <a:ext cx="1161392" cy="276999"/>
          </a:xfrm>
          <a:prstGeom prst="rect">
            <a:avLst/>
          </a:prstGeom>
          <a:noFill/>
        </p:spPr>
        <p:txBody>
          <a:bodyPr wrap="square" lIns="0" tIns="0" rIns="0" bIns="0" rtlCol="0">
            <a:spAutoFit/>
          </a:bodyPr>
          <a:lstStyle/>
          <a:p>
            <a:pPr algn="ctr"/>
            <a:r>
              <a:rPr lang="en-CH" b="1" dirty="0">
                <a:latin typeface="Cambria" panose="02040503050406030204" pitchFamily="18" charset="0"/>
              </a:rPr>
              <a:t>Neighbors</a:t>
            </a:r>
          </a:p>
        </p:txBody>
      </p:sp>
      <p:cxnSp>
        <p:nvCxnSpPr>
          <p:cNvPr id="67" name="Elbow Connector 66">
            <a:extLst>
              <a:ext uri="{FF2B5EF4-FFF2-40B4-BE49-F238E27FC236}">
                <a16:creationId xmlns:a16="http://schemas.microsoft.com/office/drawing/2014/main" id="{40A8D27C-DFE2-FB42-FA75-7EBA565B13D1}"/>
              </a:ext>
            </a:extLst>
          </p:cNvPr>
          <p:cNvCxnSpPr>
            <a:cxnSpLocks/>
            <a:stCxn id="75" idx="2"/>
            <a:endCxn id="4" idx="1"/>
          </p:cNvCxnSpPr>
          <p:nvPr/>
        </p:nvCxnSpPr>
        <p:spPr>
          <a:xfrm rot="5400000">
            <a:off x="2899644" y="2015833"/>
            <a:ext cx="1298926" cy="4489185"/>
          </a:xfrm>
          <a:prstGeom prst="bentConnector4">
            <a:avLst>
              <a:gd name="adj1" fmla="val 31473"/>
              <a:gd name="adj2" fmla="val 11417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44ADC4-1D09-5B44-C2F9-16AB6D02BD1A}"/>
              </a:ext>
            </a:extLst>
          </p:cNvPr>
          <p:cNvCxnSpPr>
            <a:cxnSpLocks/>
          </p:cNvCxnSpPr>
          <p:nvPr/>
        </p:nvCxnSpPr>
        <p:spPr>
          <a:xfrm>
            <a:off x="3328435" y="3477762"/>
            <a:ext cx="469078"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079530-87AE-C174-8847-7FBFF13881A9}"/>
              </a:ext>
            </a:extLst>
          </p:cNvPr>
          <p:cNvCxnSpPr>
            <a:cxnSpLocks/>
          </p:cNvCxnSpPr>
          <p:nvPr/>
        </p:nvCxnSpPr>
        <p:spPr>
          <a:xfrm>
            <a:off x="4419223" y="3477762"/>
            <a:ext cx="46907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69035B09-2082-0AA0-73C2-BE2C715084F4}"/>
              </a:ext>
            </a:extLst>
          </p:cNvPr>
          <p:cNvSpPr/>
          <p:nvPr/>
        </p:nvSpPr>
        <p:spPr>
          <a:xfrm>
            <a:off x="189559" y="3344562"/>
            <a:ext cx="3283839"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GCTATTACCTTAATGTGATGGAC</a:t>
            </a:r>
            <a:endParaRPr kumimoji="0" lang="en-US" b="0" i="0" u="none" strike="noStrike" kern="0" cap="none" spc="0" normalizeH="0" baseline="0" noProof="0" dirty="0">
              <a:ln>
                <a:noFill/>
              </a:ln>
              <a:solidFill>
                <a:prstClr val="white"/>
              </a:solidFill>
              <a:effectLst/>
              <a:uLnTx/>
              <a:uFillTx/>
              <a:latin typeface="Calibri"/>
            </a:endParaRPr>
          </a:p>
        </p:txBody>
      </p:sp>
      <p:sp>
        <p:nvSpPr>
          <p:cNvPr id="71" name="Rectangle 70">
            <a:extLst>
              <a:ext uri="{FF2B5EF4-FFF2-40B4-BE49-F238E27FC236}">
                <a16:creationId xmlns:a16="http://schemas.microsoft.com/office/drawing/2014/main" id="{5471A923-AB77-7CEA-9AE7-84F554E374BD}"/>
              </a:ext>
            </a:extLst>
          </p:cNvPr>
          <p:cNvSpPr/>
          <p:nvPr/>
        </p:nvSpPr>
        <p:spPr>
          <a:xfrm>
            <a:off x="288019" y="3354004"/>
            <a:ext cx="565200" cy="247517"/>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72" name="Rectangle 71">
            <a:extLst>
              <a:ext uri="{FF2B5EF4-FFF2-40B4-BE49-F238E27FC236}">
                <a16:creationId xmlns:a16="http://schemas.microsoft.com/office/drawing/2014/main" id="{BD7A97CA-67B9-65ED-F667-C3CF4A68491E}"/>
              </a:ext>
            </a:extLst>
          </p:cNvPr>
          <p:cNvSpPr/>
          <p:nvPr/>
        </p:nvSpPr>
        <p:spPr>
          <a:xfrm>
            <a:off x="1460097" y="3353563"/>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73" name="Rectangle 72">
            <a:extLst>
              <a:ext uri="{FF2B5EF4-FFF2-40B4-BE49-F238E27FC236}">
                <a16:creationId xmlns:a16="http://schemas.microsoft.com/office/drawing/2014/main" id="{7A62C527-1154-E7EA-89A9-9643EF9BD46E}"/>
              </a:ext>
            </a:extLst>
          </p:cNvPr>
          <p:cNvSpPr/>
          <p:nvPr/>
        </p:nvSpPr>
        <p:spPr>
          <a:xfrm>
            <a:off x="2666182" y="3353563"/>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74" name="Rounded Rectangle 73">
            <a:extLst>
              <a:ext uri="{FF2B5EF4-FFF2-40B4-BE49-F238E27FC236}">
                <a16:creationId xmlns:a16="http://schemas.microsoft.com/office/drawing/2014/main" id="{58CCBB4A-A933-2737-AA5B-C989CA3FED81}"/>
              </a:ext>
            </a:extLst>
          </p:cNvPr>
          <p:cNvSpPr/>
          <p:nvPr/>
        </p:nvSpPr>
        <p:spPr>
          <a:xfrm>
            <a:off x="3796350" y="3344562"/>
            <a:ext cx="745200" cy="266400"/>
          </a:xfrm>
          <a:prstGeom prst="roundRect">
            <a:avLst/>
          </a:prstGeom>
          <a:solidFill>
            <a:srgbClr val="F2F2F2"/>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Link</a:t>
            </a:r>
            <a:endParaRPr kumimoji="0" lang="en-US" i="0" u="none" strike="noStrike" kern="0" cap="none" spc="0" normalizeH="0" baseline="0" noProof="0" dirty="0">
              <a:ln>
                <a:noFill/>
              </a:ln>
              <a:effectLst/>
              <a:uLnTx/>
              <a:uFillTx/>
              <a:latin typeface="Calibri"/>
            </a:endParaRPr>
          </a:p>
        </p:txBody>
      </p:sp>
      <p:sp>
        <p:nvSpPr>
          <p:cNvPr id="75" name="Rounded Rectangle 74">
            <a:extLst>
              <a:ext uri="{FF2B5EF4-FFF2-40B4-BE49-F238E27FC236}">
                <a16:creationId xmlns:a16="http://schemas.microsoft.com/office/drawing/2014/main" id="{FE05B9A5-9648-6376-C387-2AAF3D5F2445}"/>
              </a:ext>
            </a:extLst>
          </p:cNvPr>
          <p:cNvSpPr/>
          <p:nvPr/>
        </p:nvSpPr>
        <p:spPr>
          <a:xfrm>
            <a:off x="4888299" y="3344562"/>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Tree>
    <p:custDataLst>
      <p:tags r:id="rId1"/>
    </p:custDataLst>
    <p:extLst>
      <p:ext uri="{BB962C8B-B14F-4D97-AF65-F5344CB8AC3E}">
        <p14:creationId xmlns:p14="http://schemas.microsoft.com/office/powerpoint/2010/main" val="418513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60" y="95697"/>
            <a:ext cx="8954440" cy="770467"/>
          </a:xfrm>
        </p:spPr>
        <p:txBody>
          <a:bodyPr/>
          <a:lstStyle/>
          <a:p>
            <a:r>
              <a:rPr lang="en-US" dirty="0">
                <a:latin typeface="Garamond" panose="02020404030301010803" pitchFamily="18" charset="0"/>
              </a:rPr>
              <a:t>Generating the SimHash values</a:t>
            </a:r>
            <a:endParaRPr lang="en-US" b="1" dirty="0">
              <a:latin typeface="Garamond" panose="02020404030301010803" pitchFamily="18" charset="0"/>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954441" cy="1888981"/>
          </a:xfrm>
        </p:spPr>
        <p:txBody>
          <a:bodyPr lIns="91440" tIns="45720" rIns="91440" bIns="45720" anchor="t">
            <a:noAutofit/>
          </a:bodyPr>
          <a:lstStyle/>
          <a:p>
            <a:pPr>
              <a:lnSpc>
                <a:spcPct val="100000"/>
              </a:lnSpc>
              <a:spcBef>
                <a:spcPts val="400"/>
              </a:spcBef>
            </a:pPr>
            <a:r>
              <a:rPr lang="en-US" sz="2200" b="1" dirty="0">
                <a:latin typeface="Tahoma" panose="020B0604030504040204" pitchFamily="34" charset="0"/>
                <a:ea typeface="Tahoma" panose="020B0604030504040204" pitchFamily="34" charset="0"/>
                <a:cs typeface="Tahoma" panose="020B0604030504040204" pitchFamily="34" charset="0"/>
              </a:rPr>
              <a:t>Goal:</a:t>
            </a:r>
            <a:r>
              <a:rPr lang="en-US" sz="2200" dirty="0">
                <a:latin typeface="Tahoma" panose="020B0604030504040204" pitchFamily="34" charset="0"/>
                <a:ea typeface="Tahoma" panose="020B0604030504040204" pitchFamily="34" charset="0"/>
                <a:cs typeface="Tahoma" panose="020B0604030504040204" pitchFamily="34" charset="0"/>
              </a:rPr>
              <a:t> Generate the SimHash value of a seed</a:t>
            </a:r>
          </a:p>
          <a:p>
            <a:pPr lvl="1">
              <a:lnSpc>
                <a:spcPct val="100000"/>
              </a:lnSpc>
              <a:spcBef>
                <a:spcPts val="400"/>
              </a:spcBef>
            </a:pPr>
            <a:r>
              <a:rPr lang="en-US" sz="1800" b="1" dirty="0">
                <a:latin typeface="Tahoma" panose="020B0604030504040204" pitchFamily="34" charset="0"/>
                <a:ea typeface="Tahoma" panose="020B0604030504040204" pitchFamily="34" charset="0"/>
                <a:cs typeface="Tahoma" panose="020B0604030504040204" pitchFamily="34" charset="0"/>
              </a:rPr>
              <a:t>Input: </a:t>
            </a:r>
            <a:r>
              <a:rPr lang="en-US" sz="1800" dirty="0">
                <a:latin typeface="Tahoma" panose="020B0604030504040204" pitchFamily="34" charset="0"/>
                <a:ea typeface="Tahoma" panose="020B0604030504040204" pitchFamily="34" charset="0"/>
                <a:cs typeface="Tahoma" panose="020B0604030504040204" pitchFamily="34" charset="0"/>
              </a:rPr>
              <a:t>Set items from BLEND-I or BLEND-S</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Encode hash values using vectors of </a:t>
            </a:r>
            <a:r>
              <a:rPr lang="en-US" sz="2200" b="1" dirty="0">
                <a:latin typeface="Tahoma" panose="020B0604030504040204" pitchFamily="34" charset="0"/>
                <a:ea typeface="Tahoma" panose="020B0604030504040204" pitchFamily="34" charset="0"/>
                <a:cs typeface="Tahoma" panose="020B0604030504040204" pitchFamily="34" charset="0"/>
              </a:rPr>
              <a:t>-1s</a:t>
            </a:r>
            <a:r>
              <a:rPr lang="en-US" sz="2200" dirty="0">
                <a:latin typeface="Tahoma" panose="020B0604030504040204" pitchFamily="34" charset="0"/>
                <a:ea typeface="Tahoma" panose="020B0604030504040204" pitchFamily="34" charset="0"/>
                <a:cs typeface="Tahoma" panose="020B0604030504040204" pitchFamily="34" charset="0"/>
              </a:rPr>
              <a:t> and </a:t>
            </a:r>
            <a:r>
              <a:rPr lang="en-US" sz="2200" b="1" dirty="0">
                <a:latin typeface="Tahoma" panose="020B0604030504040204" pitchFamily="34" charset="0"/>
                <a:ea typeface="Tahoma" panose="020B0604030504040204" pitchFamily="34" charset="0"/>
                <a:cs typeface="Tahoma" panose="020B0604030504040204" pitchFamily="34" charset="0"/>
              </a:rPr>
              <a:t>+1s</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Bitwise sum in SimHash: </a:t>
            </a:r>
            <a:r>
              <a:rPr lang="en-US" sz="2200" b="1" dirty="0">
                <a:latin typeface="Tahoma" panose="020B0604030504040204" pitchFamily="34" charset="0"/>
                <a:ea typeface="Tahoma" panose="020B0604030504040204" pitchFamily="34" charset="0"/>
                <a:cs typeface="Tahoma" panose="020B0604030504040204" pitchFamily="34" charset="0"/>
              </a:rPr>
              <a:t>Vector summation</a:t>
            </a:r>
          </a:p>
          <a:p>
            <a:pPr marL="457200" indent="-457200">
              <a:lnSpc>
                <a:spcPct val="100000"/>
              </a:lnSpc>
              <a:spcBef>
                <a:spcPts val="400"/>
              </a:spcBef>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Decode the counter vector into a </a:t>
            </a:r>
            <a:r>
              <a:rPr lang="en-US" sz="2200" b="1" dirty="0">
                <a:latin typeface="Tahoma" panose="020B0604030504040204" pitchFamily="34" charset="0"/>
                <a:ea typeface="Tahoma" panose="020B0604030504040204" pitchFamily="34" charset="0"/>
                <a:cs typeface="Tahoma" panose="020B0604030504040204" pitchFamily="34" charset="0"/>
              </a:rPr>
              <a:t>SimHash value for the seed</a:t>
            </a:r>
          </a:p>
        </p:txBody>
      </p:sp>
      <p:sp>
        <p:nvSpPr>
          <p:cNvPr id="22" name="Rounded Rectangle 21">
            <a:extLst>
              <a:ext uri="{FF2B5EF4-FFF2-40B4-BE49-F238E27FC236}">
                <a16:creationId xmlns:a16="http://schemas.microsoft.com/office/drawing/2014/main" id="{AA9B6ABB-9EF7-B395-1BA8-73748AFE1374}"/>
              </a:ext>
            </a:extLst>
          </p:cNvPr>
          <p:cNvSpPr/>
          <p:nvPr/>
        </p:nvSpPr>
        <p:spPr>
          <a:xfrm>
            <a:off x="134474" y="3531166"/>
            <a:ext cx="8137237" cy="2308991"/>
          </a:xfrm>
          <a:prstGeom prst="roundRect">
            <a:avLst>
              <a:gd name="adj" fmla="val 4432"/>
            </a:avLst>
          </a:prstGeom>
          <a:solidFill>
            <a:srgbClr val="F2F2F2"/>
          </a:solidFill>
          <a:ln w="31750" cap="flat" cmpd="sng" algn="ctr">
            <a:solidFill>
              <a:schemeClr val="tx1"/>
            </a:solidFill>
            <a:prstDash val="solid"/>
          </a:ln>
          <a:effectLst/>
        </p:spPr>
        <p:txBody>
          <a:bodyPr rtlCol="0" anchor="ctr"/>
          <a:lstStyle/>
          <a:p>
            <a:pPr lvl="0" algn="ctr" defTabSz="1600847"/>
            <a:endParaRPr lang="en-US" dirty="0">
              <a:latin typeface="Cambria" panose="02040503050406030204" pitchFamily="18" charset="0"/>
            </a:endParaRPr>
          </a:p>
        </p:txBody>
      </p:sp>
      <p:sp>
        <p:nvSpPr>
          <p:cNvPr id="24" name="Rectangle 23">
            <a:extLst>
              <a:ext uri="{FF2B5EF4-FFF2-40B4-BE49-F238E27FC236}">
                <a16:creationId xmlns:a16="http://schemas.microsoft.com/office/drawing/2014/main" id="{1BAB8CC8-1C6B-83A2-332C-5426CCFEDA7D}"/>
              </a:ext>
            </a:extLst>
          </p:cNvPr>
          <p:cNvSpPr/>
          <p:nvPr/>
        </p:nvSpPr>
        <p:spPr>
          <a:xfrm>
            <a:off x="258341" y="3650509"/>
            <a:ext cx="946800" cy="3060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11</a:t>
            </a:r>
            <a:r>
              <a:rPr lang="en-US" dirty="0">
                <a:solidFill>
                  <a:srgbClr val="C00000"/>
                </a:solidFill>
                <a:latin typeface="Cambria" panose="02040503050406030204" pitchFamily="18" charset="0"/>
              </a:rPr>
              <a:t>0</a:t>
            </a:r>
          </a:p>
        </p:txBody>
      </p:sp>
      <p:sp>
        <p:nvSpPr>
          <p:cNvPr id="25" name="Rectangle 24">
            <a:extLst>
              <a:ext uri="{FF2B5EF4-FFF2-40B4-BE49-F238E27FC236}">
                <a16:creationId xmlns:a16="http://schemas.microsoft.com/office/drawing/2014/main" id="{C26C4D7C-30E7-3FD2-912C-472E1EF1664F}"/>
              </a:ext>
            </a:extLst>
          </p:cNvPr>
          <p:cNvSpPr/>
          <p:nvPr/>
        </p:nvSpPr>
        <p:spPr>
          <a:xfrm>
            <a:off x="258341" y="4033039"/>
            <a:ext cx="946800" cy="3060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0b111</a:t>
            </a:r>
            <a:r>
              <a:rPr lang="en-US" dirty="0">
                <a:solidFill>
                  <a:srgbClr val="C00000"/>
                </a:solidFill>
                <a:latin typeface="Cambria" panose="02040503050406030204" pitchFamily="18" charset="0"/>
              </a:rPr>
              <a:t>0</a:t>
            </a:r>
          </a:p>
        </p:txBody>
      </p:sp>
      <p:sp>
        <p:nvSpPr>
          <p:cNvPr id="26" name="Rectangle 25">
            <a:extLst>
              <a:ext uri="{FF2B5EF4-FFF2-40B4-BE49-F238E27FC236}">
                <a16:creationId xmlns:a16="http://schemas.microsoft.com/office/drawing/2014/main" id="{008F137B-F932-7E71-DA69-EEFEF239E67D}"/>
              </a:ext>
            </a:extLst>
          </p:cNvPr>
          <p:cNvSpPr/>
          <p:nvPr/>
        </p:nvSpPr>
        <p:spPr>
          <a:xfrm>
            <a:off x="258341" y="4415569"/>
            <a:ext cx="946800" cy="3060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111</a:t>
            </a:r>
          </a:p>
        </p:txBody>
      </p:sp>
      <p:sp>
        <p:nvSpPr>
          <p:cNvPr id="27" name="Rectangle 26">
            <a:extLst>
              <a:ext uri="{FF2B5EF4-FFF2-40B4-BE49-F238E27FC236}">
                <a16:creationId xmlns:a16="http://schemas.microsoft.com/office/drawing/2014/main" id="{A07D3051-6B92-4AB6-B725-2E97EBA39A79}"/>
              </a:ext>
            </a:extLst>
          </p:cNvPr>
          <p:cNvSpPr/>
          <p:nvPr/>
        </p:nvSpPr>
        <p:spPr>
          <a:xfrm>
            <a:off x="258341" y="4798099"/>
            <a:ext cx="946800" cy="3060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0b1</a:t>
            </a:r>
            <a:r>
              <a:rPr lang="en-US" dirty="0">
                <a:solidFill>
                  <a:srgbClr val="C00000"/>
                </a:solidFill>
                <a:latin typeface="Cambria" panose="02040503050406030204" pitchFamily="18" charset="0"/>
              </a:rPr>
              <a:t>000</a:t>
            </a:r>
          </a:p>
        </p:txBody>
      </p:sp>
      <p:sp>
        <p:nvSpPr>
          <p:cNvPr id="28" name="Rectangle 27">
            <a:extLst>
              <a:ext uri="{FF2B5EF4-FFF2-40B4-BE49-F238E27FC236}">
                <a16:creationId xmlns:a16="http://schemas.microsoft.com/office/drawing/2014/main" id="{F5A7D42C-75C3-FE21-AD06-075899D73ADC}"/>
              </a:ext>
            </a:extLst>
          </p:cNvPr>
          <p:cNvSpPr/>
          <p:nvPr/>
        </p:nvSpPr>
        <p:spPr>
          <a:xfrm>
            <a:off x="258341" y="5180629"/>
            <a:ext cx="946800" cy="3060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0b</a:t>
            </a:r>
            <a:r>
              <a:rPr lang="en-US" dirty="0">
                <a:solidFill>
                  <a:srgbClr val="C00000"/>
                </a:solidFill>
                <a:latin typeface="Cambria" panose="02040503050406030204" pitchFamily="18" charset="0"/>
              </a:rPr>
              <a:t>00</a:t>
            </a:r>
            <a:r>
              <a:rPr lang="en-US" dirty="0">
                <a:solidFill>
                  <a:schemeClr val="tx1"/>
                </a:solidFill>
                <a:latin typeface="Cambria" panose="02040503050406030204" pitchFamily="18" charset="0"/>
              </a:rPr>
              <a:t>1</a:t>
            </a:r>
            <a:r>
              <a:rPr lang="en-US" dirty="0">
                <a:solidFill>
                  <a:srgbClr val="C00000"/>
                </a:solidFill>
                <a:latin typeface="Cambria" panose="02040503050406030204" pitchFamily="18" charset="0"/>
              </a:rPr>
              <a:t>0</a:t>
            </a:r>
          </a:p>
        </p:txBody>
      </p:sp>
      <p:sp>
        <p:nvSpPr>
          <p:cNvPr id="29" name="TextBox 28">
            <a:extLst>
              <a:ext uri="{FF2B5EF4-FFF2-40B4-BE49-F238E27FC236}">
                <a16:creationId xmlns:a16="http://schemas.microsoft.com/office/drawing/2014/main" id="{85DA72AA-EFE4-5230-E191-F27B132BF3E5}"/>
              </a:ext>
            </a:extLst>
          </p:cNvPr>
          <p:cNvSpPr txBox="1"/>
          <p:nvPr/>
        </p:nvSpPr>
        <p:spPr>
          <a:xfrm>
            <a:off x="209064" y="5544687"/>
            <a:ext cx="946800" cy="276999"/>
          </a:xfrm>
          <a:prstGeom prst="rect">
            <a:avLst/>
          </a:prstGeom>
          <a:noFill/>
        </p:spPr>
        <p:txBody>
          <a:bodyPr wrap="square" lIns="0" tIns="0" rIns="0" bIns="0" rtlCol="0">
            <a:spAutoFit/>
          </a:bodyPr>
          <a:lstStyle/>
          <a:p>
            <a:pPr algn="ctr"/>
            <a:r>
              <a:rPr lang="en-CH" b="1" dirty="0">
                <a:latin typeface="Cambria" panose="02040503050406030204" pitchFamily="18" charset="0"/>
              </a:rPr>
              <a:t>SimHash</a:t>
            </a:r>
          </a:p>
        </p:txBody>
      </p:sp>
      <p:cxnSp>
        <p:nvCxnSpPr>
          <p:cNvPr id="30" name="Straight Connector 29">
            <a:extLst>
              <a:ext uri="{FF2B5EF4-FFF2-40B4-BE49-F238E27FC236}">
                <a16:creationId xmlns:a16="http://schemas.microsoft.com/office/drawing/2014/main" id="{616E1235-B5AE-B0A8-7E11-05B28080DBCC}"/>
              </a:ext>
            </a:extLst>
          </p:cNvPr>
          <p:cNvCxnSpPr>
            <a:cxnSpLocks/>
          </p:cNvCxnSpPr>
          <p:nvPr/>
        </p:nvCxnSpPr>
        <p:spPr>
          <a:xfrm>
            <a:off x="1213678" y="3776510"/>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8E5DE3-1219-FAE1-E3AC-31E081F2676F}"/>
              </a:ext>
            </a:extLst>
          </p:cNvPr>
          <p:cNvCxnSpPr>
            <a:cxnSpLocks/>
          </p:cNvCxnSpPr>
          <p:nvPr/>
        </p:nvCxnSpPr>
        <p:spPr>
          <a:xfrm>
            <a:off x="1205141" y="5333628"/>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1E1352-860D-28D1-CE8C-FE4AD802A7C1}"/>
              </a:ext>
            </a:extLst>
          </p:cNvPr>
          <p:cNvCxnSpPr>
            <a:cxnSpLocks/>
          </p:cNvCxnSpPr>
          <p:nvPr/>
        </p:nvCxnSpPr>
        <p:spPr>
          <a:xfrm>
            <a:off x="1213678" y="4944350"/>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8A81CC-361B-A3ED-597B-5C5105292710}"/>
              </a:ext>
            </a:extLst>
          </p:cNvPr>
          <p:cNvCxnSpPr>
            <a:cxnSpLocks/>
          </p:cNvCxnSpPr>
          <p:nvPr/>
        </p:nvCxnSpPr>
        <p:spPr>
          <a:xfrm>
            <a:off x="1213678" y="4555070"/>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EF4434E-B384-51DB-F448-A3F2D2B15C7C}"/>
              </a:ext>
            </a:extLst>
          </p:cNvPr>
          <p:cNvCxnSpPr>
            <a:cxnSpLocks/>
          </p:cNvCxnSpPr>
          <p:nvPr/>
        </p:nvCxnSpPr>
        <p:spPr>
          <a:xfrm>
            <a:off x="1213678" y="4165790"/>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8E2E54C2-A178-13A8-2C53-534CC80ADDBF}"/>
              </a:ext>
            </a:extLst>
          </p:cNvPr>
          <p:cNvSpPr/>
          <p:nvPr/>
        </p:nvSpPr>
        <p:spPr>
          <a:xfrm>
            <a:off x="1694873" y="3650509"/>
            <a:ext cx="1148835" cy="1836107"/>
          </a:xfrm>
          <a:prstGeom prst="roundRect">
            <a:avLst>
              <a:gd name="adj" fmla="val 7461"/>
            </a:avLst>
          </a:prstGeom>
          <a:solidFill>
            <a:schemeClr val="bg1"/>
          </a:solidFill>
          <a:ln w="3810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mbria" panose="02040503050406030204" pitchFamily="18" charset="0"/>
              </a:rPr>
              <a:t>Binary to Vector Encoding</a:t>
            </a:r>
          </a:p>
          <a:p>
            <a:pPr lvl="0" algn="ctr" defTabSz="1600847"/>
            <a:r>
              <a:rPr lang="en-US" kern="0" dirty="0">
                <a:latin typeface="Cambria" panose="02040503050406030204" pitchFamily="18" charset="0"/>
              </a:rPr>
              <a:t>(SIMD)</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36" name="Straight Connector 35">
            <a:extLst>
              <a:ext uri="{FF2B5EF4-FFF2-40B4-BE49-F238E27FC236}">
                <a16:creationId xmlns:a16="http://schemas.microsoft.com/office/drawing/2014/main" id="{15E7614F-675B-EC6F-6C79-1B6202436EF2}"/>
              </a:ext>
            </a:extLst>
          </p:cNvPr>
          <p:cNvCxnSpPr>
            <a:cxnSpLocks/>
          </p:cNvCxnSpPr>
          <p:nvPr/>
        </p:nvCxnSpPr>
        <p:spPr>
          <a:xfrm>
            <a:off x="2852245" y="3773976"/>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E578A9-AC70-5E39-BAD6-CC7945558A40}"/>
              </a:ext>
            </a:extLst>
          </p:cNvPr>
          <p:cNvCxnSpPr>
            <a:cxnSpLocks/>
          </p:cNvCxnSpPr>
          <p:nvPr/>
        </p:nvCxnSpPr>
        <p:spPr>
          <a:xfrm>
            <a:off x="2843708" y="5333627"/>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472FE8-FEB1-265D-32BD-B8B479464B0C}"/>
              </a:ext>
            </a:extLst>
          </p:cNvPr>
          <p:cNvCxnSpPr>
            <a:cxnSpLocks/>
          </p:cNvCxnSpPr>
          <p:nvPr/>
        </p:nvCxnSpPr>
        <p:spPr>
          <a:xfrm>
            <a:off x="2852245" y="4943715"/>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394AE3-8D4F-05E3-C275-8E44B9A83B4D}"/>
              </a:ext>
            </a:extLst>
          </p:cNvPr>
          <p:cNvCxnSpPr>
            <a:cxnSpLocks/>
          </p:cNvCxnSpPr>
          <p:nvPr/>
        </p:nvCxnSpPr>
        <p:spPr>
          <a:xfrm>
            <a:off x="2852245" y="4553802"/>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3A7D1C-EDA7-A510-B5B9-66924CE3182A}"/>
              </a:ext>
            </a:extLst>
          </p:cNvPr>
          <p:cNvCxnSpPr>
            <a:cxnSpLocks/>
          </p:cNvCxnSpPr>
          <p:nvPr/>
        </p:nvCxnSpPr>
        <p:spPr>
          <a:xfrm>
            <a:off x="2852245" y="4163889"/>
            <a:ext cx="48119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F063D3F-2455-5AC3-EFB8-2998760D83C6}"/>
              </a:ext>
            </a:extLst>
          </p:cNvPr>
          <p:cNvSpPr/>
          <p:nvPr/>
        </p:nvSpPr>
        <p:spPr>
          <a:xfrm>
            <a:off x="3341976" y="3647976"/>
            <a:ext cx="1261705"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ct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 1, 1,</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p>
        </p:txBody>
      </p:sp>
      <p:sp>
        <p:nvSpPr>
          <p:cNvPr id="42" name="Rectangle 41">
            <a:extLst>
              <a:ext uri="{FF2B5EF4-FFF2-40B4-BE49-F238E27FC236}">
                <a16:creationId xmlns:a16="http://schemas.microsoft.com/office/drawing/2014/main" id="{5C7C9610-A53E-8F80-A33B-EB9FCB495878}"/>
              </a:ext>
            </a:extLst>
          </p:cNvPr>
          <p:cNvSpPr/>
          <p:nvPr/>
        </p:nvSpPr>
        <p:spPr>
          <a:xfrm>
            <a:off x="3341977" y="4031139"/>
            <a:ext cx="1261704"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[ 1, 1, 1,</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p>
        </p:txBody>
      </p:sp>
      <p:sp>
        <p:nvSpPr>
          <p:cNvPr id="43" name="Rectangle 42">
            <a:extLst>
              <a:ext uri="{FF2B5EF4-FFF2-40B4-BE49-F238E27FC236}">
                <a16:creationId xmlns:a16="http://schemas.microsoft.com/office/drawing/2014/main" id="{D176277F-847D-C070-D829-EDA82B75E669}"/>
              </a:ext>
            </a:extLst>
          </p:cNvPr>
          <p:cNvSpPr/>
          <p:nvPr/>
        </p:nvSpPr>
        <p:spPr>
          <a:xfrm>
            <a:off x="3341977" y="4414302"/>
            <a:ext cx="1261704"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[-1, 1, 1, 1]</a:t>
            </a:r>
          </a:p>
        </p:txBody>
      </p:sp>
      <p:sp>
        <p:nvSpPr>
          <p:cNvPr id="44" name="Rectangle 43">
            <a:extLst>
              <a:ext uri="{FF2B5EF4-FFF2-40B4-BE49-F238E27FC236}">
                <a16:creationId xmlns:a16="http://schemas.microsoft.com/office/drawing/2014/main" id="{E7D4EB93-252B-49FC-C80D-2D6B2848CFC4}"/>
              </a:ext>
            </a:extLst>
          </p:cNvPr>
          <p:cNvSpPr/>
          <p:nvPr/>
        </p:nvSpPr>
        <p:spPr>
          <a:xfrm>
            <a:off x="3341977" y="4797465"/>
            <a:ext cx="1261704"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[ 1,</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p>
        </p:txBody>
      </p:sp>
      <p:sp>
        <p:nvSpPr>
          <p:cNvPr id="45" name="Rectangle 44">
            <a:extLst>
              <a:ext uri="{FF2B5EF4-FFF2-40B4-BE49-F238E27FC236}">
                <a16:creationId xmlns:a16="http://schemas.microsoft.com/office/drawing/2014/main" id="{9930386E-645E-3C85-9C11-044D4AA95CCD}"/>
              </a:ext>
            </a:extLst>
          </p:cNvPr>
          <p:cNvSpPr/>
          <p:nvPr/>
        </p:nvSpPr>
        <p:spPr>
          <a:xfrm>
            <a:off x="3341977" y="5180629"/>
            <a:ext cx="1261704"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 1,</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a:t>
            </a:r>
          </a:p>
        </p:txBody>
      </p:sp>
      <p:sp>
        <p:nvSpPr>
          <p:cNvPr id="46" name="Rounded Rectangle 45">
            <a:extLst>
              <a:ext uri="{FF2B5EF4-FFF2-40B4-BE49-F238E27FC236}">
                <a16:creationId xmlns:a16="http://schemas.microsoft.com/office/drawing/2014/main" id="{499BA3EB-DD08-4A1B-D68A-74AD753CF03D}"/>
              </a:ext>
            </a:extLst>
          </p:cNvPr>
          <p:cNvSpPr/>
          <p:nvPr/>
        </p:nvSpPr>
        <p:spPr>
          <a:xfrm>
            <a:off x="5486247" y="3881450"/>
            <a:ext cx="917999" cy="615537"/>
          </a:xfrm>
          <a:prstGeom prst="roundRect">
            <a:avLst>
              <a:gd name="adj" fmla="val 7461"/>
            </a:avLst>
          </a:prstGeom>
          <a:solidFill>
            <a:schemeClr val="bg1"/>
          </a:solidFill>
          <a:ln w="38100" cap="flat" cmpd="sng" algn="ctr">
            <a:solidFill>
              <a:schemeClr val="tx1"/>
            </a:solidFill>
            <a:prstDash val="solid"/>
          </a:ln>
          <a:effectLst/>
        </p:spPr>
        <p:txBody>
          <a:bodyPr lIns="0" tIns="0" rIns="0" bIns="0" rtlCol="0" anchor="t" anchorCtr="0"/>
          <a:lstStyle/>
          <a:p>
            <a:pPr lvl="0" algn="ctr" defTabSz="1600847"/>
            <a:r>
              <a:rPr kumimoji="0" lang="en-US" i="0" u="none" strike="noStrike" kern="0" cap="none" spc="0" normalizeH="0" baseline="0" noProof="0" dirty="0">
                <a:ln>
                  <a:noFill/>
                </a:ln>
                <a:effectLst/>
                <a:uLnTx/>
                <a:uFillTx/>
                <a:latin typeface="Cambria" panose="02040503050406030204" pitchFamily="18" charset="0"/>
              </a:rPr>
              <a:t>Sum</a:t>
            </a:r>
          </a:p>
          <a:p>
            <a:pPr lvl="0" algn="ctr" defTabSz="1600847"/>
            <a:r>
              <a:rPr lang="en-US" kern="0" dirty="0">
                <a:latin typeface="Cambria" panose="02040503050406030204" pitchFamily="18" charset="0"/>
              </a:rPr>
              <a:t>(SIMD)</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48" name="Elbow Connector 47">
            <a:extLst>
              <a:ext uri="{FF2B5EF4-FFF2-40B4-BE49-F238E27FC236}">
                <a16:creationId xmlns:a16="http://schemas.microsoft.com/office/drawing/2014/main" id="{C2CB91BC-DF3D-D54D-9F43-CD822E8E13EE}"/>
              </a:ext>
            </a:extLst>
          </p:cNvPr>
          <p:cNvCxnSpPr>
            <a:cxnSpLocks/>
            <a:stCxn id="41" idx="3"/>
            <a:endCxn id="46" idx="1"/>
          </p:cNvCxnSpPr>
          <p:nvPr/>
        </p:nvCxnSpPr>
        <p:spPr>
          <a:xfrm>
            <a:off x="4603681" y="3800976"/>
            <a:ext cx="882566" cy="388243"/>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0CAD8818-94CE-75D0-7895-EBD70510BF61}"/>
              </a:ext>
            </a:extLst>
          </p:cNvPr>
          <p:cNvCxnSpPr>
            <a:cxnSpLocks/>
            <a:stCxn id="42" idx="3"/>
            <a:endCxn id="46" idx="1"/>
          </p:cNvCxnSpPr>
          <p:nvPr/>
        </p:nvCxnSpPr>
        <p:spPr>
          <a:xfrm>
            <a:off x="4603681" y="4184139"/>
            <a:ext cx="882566" cy="508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33DD0DB9-0FD4-EBC2-CAAD-B52D6A93F7B5}"/>
              </a:ext>
            </a:extLst>
          </p:cNvPr>
          <p:cNvCxnSpPr>
            <a:cxnSpLocks/>
            <a:stCxn id="43" idx="3"/>
            <a:endCxn id="46" idx="1"/>
          </p:cNvCxnSpPr>
          <p:nvPr/>
        </p:nvCxnSpPr>
        <p:spPr>
          <a:xfrm flipV="1">
            <a:off x="4603681" y="4189219"/>
            <a:ext cx="882566" cy="378083"/>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6A13F35A-7AEE-1733-B226-C0F5AF95841E}"/>
              </a:ext>
            </a:extLst>
          </p:cNvPr>
          <p:cNvCxnSpPr>
            <a:cxnSpLocks/>
            <a:stCxn id="44" idx="3"/>
            <a:endCxn id="46" idx="1"/>
          </p:cNvCxnSpPr>
          <p:nvPr/>
        </p:nvCxnSpPr>
        <p:spPr>
          <a:xfrm flipV="1">
            <a:off x="4603681" y="4189219"/>
            <a:ext cx="882566" cy="761246"/>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1DC97DC3-BBD5-48D8-41EF-167D19A13577}"/>
              </a:ext>
            </a:extLst>
          </p:cNvPr>
          <p:cNvCxnSpPr>
            <a:cxnSpLocks/>
            <a:stCxn id="45" idx="3"/>
            <a:endCxn id="46" idx="1"/>
          </p:cNvCxnSpPr>
          <p:nvPr/>
        </p:nvCxnSpPr>
        <p:spPr>
          <a:xfrm flipV="1">
            <a:off x="4603681" y="4189219"/>
            <a:ext cx="882566" cy="114441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DC78C7-EDF6-61DC-7058-8BD4B85F61A2}"/>
              </a:ext>
            </a:extLst>
          </p:cNvPr>
          <p:cNvCxnSpPr>
            <a:cxnSpLocks/>
            <a:stCxn id="46" idx="2"/>
            <a:endCxn id="54" idx="0"/>
          </p:cNvCxnSpPr>
          <p:nvPr/>
        </p:nvCxnSpPr>
        <p:spPr>
          <a:xfrm flipH="1">
            <a:off x="5945246" y="4496987"/>
            <a:ext cx="1" cy="29581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F2A530BE-57E8-1F1A-94BB-78887A34C3EF}"/>
              </a:ext>
            </a:extLst>
          </p:cNvPr>
          <p:cNvSpPr/>
          <p:nvPr/>
        </p:nvSpPr>
        <p:spPr>
          <a:xfrm>
            <a:off x="5314394" y="4792800"/>
            <a:ext cx="1261704" cy="3060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a:t>
            </a:r>
            <a:r>
              <a:rPr lang="en-US" dirty="0">
                <a:solidFill>
                  <a:srgbClr val="C00000"/>
                </a:solidFill>
                <a:latin typeface="Cambria" panose="02040503050406030204" pitchFamily="18" charset="0"/>
              </a:rPr>
              <a:t>-1</a:t>
            </a:r>
            <a:r>
              <a:rPr lang="en-US" dirty="0">
                <a:solidFill>
                  <a:schemeClr val="tx1"/>
                </a:solidFill>
                <a:latin typeface="Cambria" panose="02040503050406030204" pitchFamily="18" charset="0"/>
              </a:rPr>
              <a:t>, 1, 3, </a:t>
            </a:r>
            <a:r>
              <a:rPr lang="en-US" dirty="0">
                <a:solidFill>
                  <a:srgbClr val="C00000"/>
                </a:solidFill>
                <a:latin typeface="Cambria" panose="02040503050406030204" pitchFamily="18" charset="0"/>
              </a:rPr>
              <a:t>-3</a:t>
            </a:r>
            <a:r>
              <a:rPr lang="en-US" dirty="0">
                <a:solidFill>
                  <a:schemeClr val="tx1"/>
                </a:solidFill>
                <a:latin typeface="Cambria" panose="02040503050406030204" pitchFamily="18" charset="0"/>
              </a:rPr>
              <a:t>]</a:t>
            </a:r>
          </a:p>
        </p:txBody>
      </p:sp>
      <p:sp>
        <p:nvSpPr>
          <p:cNvPr id="55" name="Rounded Rectangle 54">
            <a:extLst>
              <a:ext uri="{FF2B5EF4-FFF2-40B4-BE49-F238E27FC236}">
                <a16:creationId xmlns:a16="http://schemas.microsoft.com/office/drawing/2014/main" id="{297EACC7-D721-87AC-D266-A3F6B5D2EAED}"/>
              </a:ext>
            </a:extLst>
          </p:cNvPr>
          <p:cNvSpPr/>
          <p:nvPr/>
        </p:nvSpPr>
        <p:spPr>
          <a:xfrm>
            <a:off x="6908368" y="3881450"/>
            <a:ext cx="1148835" cy="615537"/>
          </a:xfrm>
          <a:prstGeom prst="roundRect">
            <a:avLst>
              <a:gd name="adj" fmla="val 7461"/>
            </a:avLst>
          </a:prstGeom>
          <a:solidFill>
            <a:schemeClr val="bg1"/>
          </a:solidFill>
          <a:ln w="38100" cap="flat" cmpd="sng" algn="ctr">
            <a:solidFill>
              <a:schemeClr val="tx1"/>
            </a:solidFill>
            <a:prstDash val="solid"/>
          </a:ln>
          <a:effectLst/>
        </p:spPr>
        <p:txBody>
          <a:bodyPr lIns="0" tIns="0" rIns="0" bIns="0" rtlCol="0" anchor="t" anchorCtr="0"/>
          <a:lstStyle/>
          <a:p>
            <a:pPr lvl="0" algn="ctr" defTabSz="1600847"/>
            <a:r>
              <a:rPr kumimoji="0" lang="en-US" i="0" u="none" strike="noStrike" kern="0" cap="none" spc="0" normalizeH="0" baseline="0" noProof="0" dirty="0">
                <a:ln>
                  <a:noFill/>
                </a:ln>
                <a:effectLst/>
                <a:uLnTx/>
                <a:uFillTx/>
                <a:latin typeface="Cambria" panose="02040503050406030204" pitchFamily="18" charset="0"/>
              </a:rPr>
              <a:t>Decoding</a:t>
            </a:r>
          </a:p>
          <a:p>
            <a:pPr lvl="0" algn="ctr" defTabSz="1600847"/>
            <a:r>
              <a:rPr lang="en-US" kern="0" dirty="0">
                <a:latin typeface="Cambria" panose="02040503050406030204" pitchFamily="18" charset="0"/>
              </a:rPr>
              <a:t>(SIMD)</a:t>
            </a:r>
            <a:endParaRPr kumimoji="0" lang="en-US" i="0" u="none" strike="noStrike" kern="0" cap="none" spc="0" normalizeH="0" baseline="0" noProof="0" dirty="0">
              <a:ln>
                <a:noFill/>
              </a:ln>
              <a:effectLst/>
              <a:uLnTx/>
              <a:uFillTx/>
              <a:latin typeface="Cambria" panose="02040503050406030204" pitchFamily="18" charset="0"/>
            </a:endParaRPr>
          </a:p>
        </p:txBody>
      </p:sp>
      <p:cxnSp>
        <p:nvCxnSpPr>
          <p:cNvPr id="56" name="Elbow Connector 55">
            <a:extLst>
              <a:ext uri="{FF2B5EF4-FFF2-40B4-BE49-F238E27FC236}">
                <a16:creationId xmlns:a16="http://schemas.microsoft.com/office/drawing/2014/main" id="{76FA6526-26AA-9C3D-46BC-909B98BC5C53}"/>
              </a:ext>
            </a:extLst>
          </p:cNvPr>
          <p:cNvCxnSpPr>
            <a:cxnSpLocks/>
            <a:stCxn id="54" idx="3"/>
            <a:endCxn id="55" idx="1"/>
          </p:cNvCxnSpPr>
          <p:nvPr/>
        </p:nvCxnSpPr>
        <p:spPr>
          <a:xfrm flipV="1">
            <a:off x="6576098" y="4189219"/>
            <a:ext cx="332270" cy="75658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C8A26A-5082-B597-25E3-A56E8EA63AB2}"/>
              </a:ext>
            </a:extLst>
          </p:cNvPr>
          <p:cNvCxnSpPr>
            <a:cxnSpLocks/>
            <a:stCxn id="55" idx="2"/>
            <a:endCxn id="58" idx="0"/>
          </p:cNvCxnSpPr>
          <p:nvPr/>
        </p:nvCxnSpPr>
        <p:spPr>
          <a:xfrm flipH="1">
            <a:off x="7482785" y="4496987"/>
            <a:ext cx="1" cy="29581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FC17096-EED3-3511-4C43-E472CF3E6263}"/>
              </a:ext>
            </a:extLst>
          </p:cNvPr>
          <p:cNvSpPr/>
          <p:nvPr/>
        </p:nvSpPr>
        <p:spPr>
          <a:xfrm>
            <a:off x="6851933" y="4792800"/>
            <a:ext cx="1261704" cy="306000"/>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latin typeface="Cambria" panose="02040503050406030204" pitchFamily="18" charset="0"/>
              </a:rPr>
              <a:t>0b</a:t>
            </a:r>
            <a:r>
              <a:rPr lang="en-US" dirty="0">
                <a:solidFill>
                  <a:srgbClr val="C00000"/>
                </a:solidFill>
                <a:latin typeface="Cambria" panose="02040503050406030204" pitchFamily="18" charset="0"/>
              </a:rPr>
              <a:t>0</a:t>
            </a:r>
            <a:r>
              <a:rPr lang="en-US" dirty="0">
                <a:solidFill>
                  <a:schemeClr val="tx1"/>
                </a:solidFill>
                <a:latin typeface="Cambria" panose="02040503050406030204" pitchFamily="18" charset="0"/>
              </a:rPr>
              <a:t>11</a:t>
            </a:r>
            <a:r>
              <a:rPr lang="en-US" dirty="0">
                <a:solidFill>
                  <a:srgbClr val="C00000"/>
                </a:solidFill>
                <a:latin typeface="Cambria" panose="02040503050406030204" pitchFamily="18" charset="0"/>
              </a:rPr>
              <a:t>0</a:t>
            </a:r>
          </a:p>
        </p:txBody>
      </p:sp>
      <p:cxnSp>
        <p:nvCxnSpPr>
          <p:cNvPr id="59" name="Straight Connector 58">
            <a:extLst>
              <a:ext uri="{FF2B5EF4-FFF2-40B4-BE49-F238E27FC236}">
                <a16:creationId xmlns:a16="http://schemas.microsoft.com/office/drawing/2014/main" id="{434AA7FB-30FF-6517-92B4-7BB332493D84}"/>
              </a:ext>
            </a:extLst>
          </p:cNvPr>
          <p:cNvCxnSpPr>
            <a:cxnSpLocks/>
            <a:stCxn id="58" idx="3"/>
            <a:endCxn id="61" idx="2"/>
          </p:cNvCxnSpPr>
          <p:nvPr/>
        </p:nvCxnSpPr>
        <p:spPr>
          <a:xfrm>
            <a:off x="8113637" y="4945800"/>
            <a:ext cx="44457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5DD230E-E456-6574-6F05-84C8E0F5A243}"/>
              </a:ext>
            </a:extLst>
          </p:cNvPr>
          <p:cNvSpPr txBox="1"/>
          <p:nvPr/>
        </p:nvSpPr>
        <p:spPr>
          <a:xfrm>
            <a:off x="6806158" y="5119626"/>
            <a:ext cx="1353251" cy="276999"/>
          </a:xfrm>
          <a:prstGeom prst="rect">
            <a:avLst/>
          </a:prstGeom>
          <a:noFill/>
        </p:spPr>
        <p:txBody>
          <a:bodyPr wrap="square" lIns="0" tIns="0" rIns="0" bIns="0" rtlCol="0">
            <a:spAutoFit/>
          </a:bodyPr>
          <a:lstStyle/>
          <a:p>
            <a:pPr algn="ctr"/>
            <a:r>
              <a:rPr lang="en-CH" b="1" dirty="0">
                <a:solidFill>
                  <a:srgbClr val="2F528E"/>
                </a:solidFill>
                <a:latin typeface="Cambria" panose="02040503050406030204" pitchFamily="18" charset="0"/>
              </a:rPr>
              <a:t>Hash Value</a:t>
            </a:r>
          </a:p>
        </p:txBody>
      </p:sp>
      <p:sp>
        <p:nvSpPr>
          <p:cNvPr id="61" name="Rounded Rectangle 60">
            <a:extLst>
              <a:ext uri="{FF2B5EF4-FFF2-40B4-BE49-F238E27FC236}">
                <a16:creationId xmlns:a16="http://schemas.microsoft.com/office/drawing/2014/main" id="{321D0C60-9C69-06BF-A578-445246EEC1EA}"/>
              </a:ext>
            </a:extLst>
          </p:cNvPr>
          <p:cNvSpPr/>
          <p:nvPr/>
        </p:nvSpPr>
        <p:spPr>
          <a:xfrm rot="5400000">
            <a:off x="8164450" y="4709439"/>
            <a:ext cx="1269581" cy="482052"/>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66" name="TextBox 65">
            <a:extLst>
              <a:ext uri="{FF2B5EF4-FFF2-40B4-BE49-F238E27FC236}">
                <a16:creationId xmlns:a16="http://schemas.microsoft.com/office/drawing/2014/main" id="{08BB8EFD-5950-27E1-EFED-17FFA5A0AFDD}"/>
              </a:ext>
            </a:extLst>
          </p:cNvPr>
          <p:cNvSpPr txBox="1"/>
          <p:nvPr/>
        </p:nvSpPr>
        <p:spPr>
          <a:xfrm>
            <a:off x="1334932" y="3156413"/>
            <a:ext cx="3881617" cy="276999"/>
          </a:xfrm>
          <a:prstGeom prst="rect">
            <a:avLst/>
          </a:prstGeom>
          <a:noFill/>
        </p:spPr>
        <p:txBody>
          <a:bodyPr wrap="square" lIns="36000" tIns="0" rIns="0" bIns="0" rtlCol="0">
            <a:spAutoFit/>
          </a:bodyPr>
          <a:lstStyle/>
          <a:p>
            <a:r>
              <a:rPr lang="en-CH" b="1" dirty="0">
                <a:latin typeface="Cambria" panose="02040503050406030204" pitchFamily="18" charset="0"/>
              </a:rPr>
              <a:t>Set Items from  	              or </a:t>
            </a:r>
          </a:p>
        </p:txBody>
      </p:sp>
      <p:cxnSp>
        <p:nvCxnSpPr>
          <p:cNvPr id="76" name="Elbow Connector 75">
            <a:extLst>
              <a:ext uri="{FF2B5EF4-FFF2-40B4-BE49-F238E27FC236}">
                <a16:creationId xmlns:a16="http://schemas.microsoft.com/office/drawing/2014/main" id="{DC6A05D9-A54D-B46B-1CB6-6CD209358998}"/>
              </a:ext>
            </a:extLst>
          </p:cNvPr>
          <p:cNvCxnSpPr>
            <a:cxnSpLocks/>
            <a:stCxn id="66" idx="1"/>
            <a:endCxn id="24" idx="0"/>
          </p:cNvCxnSpPr>
          <p:nvPr/>
        </p:nvCxnSpPr>
        <p:spPr>
          <a:xfrm rot="10800000" flipV="1">
            <a:off x="731742" y="3294913"/>
            <a:ext cx="603191" cy="355596"/>
          </a:xfrm>
          <a:prstGeom prst="bentConnector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1B8F144-387F-0E0F-9621-B9BF8D3E09C7}"/>
              </a:ext>
            </a:extLst>
          </p:cNvPr>
          <p:cNvPicPr>
            <a:picLocks noChangeAspect="1"/>
          </p:cNvPicPr>
          <p:nvPr/>
        </p:nvPicPr>
        <p:blipFill>
          <a:blip r:embed="rId4"/>
          <a:stretch>
            <a:fillRect/>
          </a:stretch>
        </p:blipFill>
        <p:spPr>
          <a:xfrm>
            <a:off x="2971012" y="3234057"/>
            <a:ext cx="883313" cy="156279"/>
          </a:xfrm>
          <a:prstGeom prst="rect">
            <a:avLst/>
          </a:prstGeom>
        </p:spPr>
      </p:pic>
      <p:pic>
        <p:nvPicPr>
          <p:cNvPr id="78" name="Picture 77">
            <a:extLst>
              <a:ext uri="{FF2B5EF4-FFF2-40B4-BE49-F238E27FC236}">
                <a16:creationId xmlns:a16="http://schemas.microsoft.com/office/drawing/2014/main" id="{4B6AF638-F972-EE84-99EC-E9DA856E6CD7}"/>
              </a:ext>
            </a:extLst>
          </p:cNvPr>
          <p:cNvPicPr>
            <a:picLocks noChangeAspect="1"/>
          </p:cNvPicPr>
          <p:nvPr/>
        </p:nvPicPr>
        <p:blipFill>
          <a:blip r:embed="rId5"/>
          <a:stretch>
            <a:fillRect/>
          </a:stretch>
        </p:blipFill>
        <p:spPr>
          <a:xfrm>
            <a:off x="4211032" y="3227865"/>
            <a:ext cx="880055" cy="162471"/>
          </a:xfrm>
          <a:prstGeom prst="rect">
            <a:avLst/>
          </a:prstGeom>
        </p:spPr>
      </p:pic>
      <p:sp>
        <p:nvSpPr>
          <p:cNvPr id="79" name="TextBox 78">
            <a:extLst>
              <a:ext uri="{FF2B5EF4-FFF2-40B4-BE49-F238E27FC236}">
                <a16:creationId xmlns:a16="http://schemas.microsoft.com/office/drawing/2014/main" id="{2B3D9B15-D9E2-221C-1A7A-6EEFA4EA436D}"/>
              </a:ext>
            </a:extLst>
          </p:cNvPr>
          <p:cNvSpPr txBox="1"/>
          <p:nvPr/>
        </p:nvSpPr>
        <p:spPr>
          <a:xfrm>
            <a:off x="5268621" y="5119626"/>
            <a:ext cx="1353251" cy="553998"/>
          </a:xfrm>
          <a:prstGeom prst="rect">
            <a:avLst/>
          </a:prstGeom>
          <a:noFill/>
        </p:spPr>
        <p:txBody>
          <a:bodyPr wrap="square" lIns="0" tIns="0" rIns="0" bIns="0" rtlCol="0">
            <a:spAutoFit/>
          </a:bodyPr>
          <a:lstStyle/>
          <a:p>
            <a:pPr algn="ctr"/>
            <a:r>
              <a:rPr lang="en-CH" b="1" dirty="0">
                <a:latin typeface="Cambria" panose="02040503050406030204" pitchFamily="18" charset="0"/>
              </a:rPr>
              <a:t>Counter Vector</a:t>
            </a:r>
          </a:p>
        </p:txBody>
      </p:sp>
    </p:spTree>
    <p:custDataLst>
      <p:tags r:id="rId1"/>
    </p:custDataLst>
    <p:extLst>
      <p:ext uri="{BB962C8B-B14F-4D97-AF65-F5344CB8AC3E}">
        <p14:creationId xmlns:p14="http://schemas.microsoft.com/office/powerpoint/2010/main" val="41179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7">
                                            <p:txEl>
                                              <p:pRg st="4" end="4"/>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42" grpId="0" animBg="1"/>
      <p:bldP spid="43" grpId="0" animBg="1"/>
      <p:bldP spid="44" grpId="0" animBg="1"/>
      <p:bldP spid="45" grpId="0" animBg="1"/>
      <p:bldP spid="46" grpId="0" animBg="1"/>
      <p:bldP spid="54" grpId="0" animBg="1"/>
      <p:bldP spid="55" grpId="0" animBg="1"/>
      <p:bldP spid="58" grpId="0" animBg="1"/>
      <p:bldP spid="60" grpId="0"/>
      <p:bldP spid="61" grpId="0" animBg="1"/>
      <p:bldP spid="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560" y="95697"/>
            <a:ext cx="8954440" cy="770467"/>
          </a:xfrm>
        </p:spPr>
        <p:txBody>
          <a:bodyPr/>
          <a:lstStyle/>
          <a:p>
            <a:r>
              <a:rPr lang="en-US" dirty="0">
                <a:latin typeface="Garamond" panose="02020404030301010803" pitchFamily="18" charset="0"/>
              </a:rPr>
              <a:t>Integrating BLEND for Seeding</a:t>
            </a:r>
            <a:endParaRPr lang="en-US" b="1" dirty="0">
              <a:latin typeface="Garamond" panose="02020404030301010803" pitchFamily="18" charset="0"/>
            </a:endParaRPr>
          </a:p>
        </p:txBody>
      </p:sp>
      <p:sp>
        <p:nvSpPr>
          <p:cNvPr id="3" name="Rounded Rectangle 2">
            <a:extLst>
              <a:ext uri="{FF2B5EF4-FFF2-40B4-BE49-F238E27FC236}">
                <a16:creationId xmlns:a16="http://schemas.microsoft.com/office/drawing/2014/main" id="{4C439833-F539-3671-C28C-B2A89EF8984F}"/>
              </a:ext>
            </a:extLst>
          </p:cNvPr>
          <p:cNvSpPr/>
          <p:nvPr/>
        </p:nvSpPr>
        <p:spPr>
          <a:xfrm>
            <a:off x="234705" y="1700176"/>
            <a:ext cx="7817191" cy="4732342"/>
          </a:xfrm>
          <a:prstGeom prst="roundRect">
            <a:avLst>
              <a:gd name="adj" fmla="val 9166"/>
            </a:avLst>
          </a:prstGeom>
          <a:solidFill>
            <a:srgbClr val="F2F2F2"/>
          </a:solidFill>
          <a:ln w="31750" cap="flat" cmpd="sng" algn="ctr">
            <a:solidFill>
              <a:schemeClr val="tx1"/>
            </a:solidFill>
            <a:prstDash val="sysDot"/>
          </a:ln>
          <a:effectLst/>
        </p:spPr>
        <p:txBody>
          <a:bodyPr rtlCol="0" anchor="ctr"/>
          <a:lstStyle/>
          <a:p>
            <a:pPr lvl="0" algn="ctr" defTabSz="1600847"/>
            <a:endParaRPr kumimoji="0" lang="en-US" b="1" i="0" u="none" strike="noStrike" kern="0" cap="none" spc="0" normalizeH="0" baseline="0" noProof="0" dirty="0">
              <a:ln>
                <a:noFill/>
              </a:ln>
              <a:solidFill>
                <a:prstClr val="white"/>
              </a:solidFill>
              <a:effectLst/>
              <a:uLnTx/>
              <a:uFillTx/>
              <a:latin typeface="Calibri"/>
            </a:endParaRPr>
          </a:p>
        </p:txBody>
      </p:sp>
      <p:sp>
        <p:nvSpPr>
          <p:cNvPr id="4" name="Rounded Rectangle 3">
            <a:extLst>
              <a:ext uri="{FF2B5EF4-FFF2-40B4-BE49-F238E27FC236}">
                <a16:creationId xmlns:a16="http://schemas.microsoft.com/office/drawing/2014/main" id="{3FE41EB9-C5BB-1710-9378-3770D0896BE9}"/>
              </a:ext>
            </a:extLst>
          </p:cNvPr>
          <p:cNvSpPr/>
          <p:nvPr/>
        </p:nvSpPr>
        <p:spPr>
          <a:xfrm>
            <a:off x="469574" y="1870014"/>
            <a:ext cx="7373073" cy="1944742"/>
          </a:xfrm>
          <a:prstGeom prst="roundRect">
            <a:avLst>
              <a:gd name="adj" fmla="val 9166"/>
            </a:avLst>
          </a:prstGeom>
          <a:solidFill>
            <a:srgbClr val="E2E1DC"/>
          </a:solidFill>
          <a:ln w="31750" cap="flat" cmpd="sng" algn="ctr">
            <a:solidFill>
              <a:schemeClr val="tx1"/>
            </a:solidFill>
            <a:prstDash val="solid"/>
          </a:ln>
          <a:effectLst/>
        </p:spPr>
        <p:txBody>
          <a:bodyPr rtlCol="0" anchor="ctr"/>
          <a:lstStyle/>
          <a:p>
            <a:pPr lvl="0" algn="ctr" defTabSz="1600847"/>
            <a:endParaRPr kumimoji="0" lang="en-US" b="1" i="0" u="none" strike="noStrike" kern="0" cap="none" spc="0" normalizeH="0" baseline="0" noProof="0" dirty="0">
              <a:ln>
                <a:noFill/>
              </a:ln>
              <a:solidFill>
                <a:prstClr val="white"/>
              </a:solidFill>
              <a:effectLst/>
              <a:uLnTx/>
              <a:uFillTx/>
              <a:latin typeface="Calibri"/>
            </a:endParaRPr>
          </a:p>
        </p:txBody>
      </p:sp>
      <p:sp>
        <p:nvSpPr>
          <p:cNvPr id="5" name="Rounded Rectangle 4">
            <a:extLst>
              <a:ext uri="{FF2B5EF4-FFF2-40B4-BE49-F238E27FC236}">
                <a16:creationId xmlns:a16="http://schemas.microsoft.com/office/drawing/2014/main" id="{6FA09491-9E74-18C0-3202-E8FD028097C0}"/>
              </a:ext>
            </a:extLst>
          </p:cNvPr>
          <p:cNvSpPr/>
          <p:nvPr/>
        </p:nvSpPr>
        <p:spPr>
          <a:xfrm>
            <a:off x="2727679" y="857258"/>
            <a:ext cx="2024462" cy="381600"/>
          </a:xfrm>
          <a:prstGeom prst="roundRect">
            <a:avLst/>
          </a:prstGeom>
          <a:solidFill>
            <a:srgbClr val="F2F2F2"/>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Seeding + BLEND</a:t>
            </a:r>
          </a:p>
        </p:txBody>
      </p:sp>
      <p:sp>
        <p:nvSpPr>
          <p:cNvPr id="6" name="TextBox 5">
            <a:extLst>
              <a:ext uri="{FF2B5EF4-FFF2-40B4-BE49-F238E27FC236}">
                <a16:creationId xmlns:a16="http://schemas.microsoft.com/office/drawing/2014/main" id="{604FFA45-D38A-A76B-13F5-F91C0E8F9B2F}"/>
              </a:ext>
            </a:extLst>
          </p:cNvPr>
          <p:cNvSpPr txBox="1"/>
          <p:nvPr/>
        </p:nvSpPr>
        <p:spPr>
          <a:xfrm>
            <a:off x="1055001" y="909559"/>
            <a:ext cx="1178829" cy="276999"/>
          </a:xfrm>
          <a:prstGeom prst="rect">
            <a:avLst/>
          </a:prstGeom>
          <a:noFill/>
        </p:spPr>
        <p:txBody>
          <a:bodyPr wrap="square" lIns="0" tIns="0" rIns="0" bIns="0" rtlCol="0">
            <a:spAutoFit/>
          </a:bodyPr>
          <a:lstStyle/>
          <a:p>
            <a:pPr algn="ctr"/>
            <a:r>
              <a:rPr lang="en-CH" b="1" dirty="0">
                <a:latin typeface="Cambria" panose="02040503050406030204" pitchFamily="18" charset="0"/>
              </a:rPr>
              <a:t>Sequences</a:t>
            </a:r>
          </a:p>
        </p:txBody>
      </p:sp>
      <p:cxnSp>
        <p:nvCxnSpPr>
          <p:cNvPr id="7" name="Straight Connector 6">
            <a:extLst>
              <a:ext uri="{FF2B5EF4-FFF2-40B4-BE49-F238E27FC236}">
                <a16:creationId xmlns:a16="http://schemas.microsoft.com/office/drawing/2014/main" id="{68222228-CB88-25C8-8E47-AE8B107E2477}"/>
              </a:ext>
            </a:extLst>
          </p:cNvPr>
          <p:cNvCxnSpPr>
            <a:cxnSpLocks/>
            <a:stCxn id="6" idx="3"/>
          </p:cNvCxnSpPr>
          <p:nvPr/>
        </p:nvCxnSpPr>
        <p:spPr>
          <a:xfrm>
            <a:off x="2233830" y="1048059"/>
            <a:ext cx="486849" cy="12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4BB928-5F67-B8F5-BCEC-789131D2BDD5}"/>
              </a:ext>
            </a:extLst>
          </p:cNvPr>
          <p:cNvCxnSpPr>
            <a:cxnSpLocks/>
            <a:endCxn id="9" idx="1"/>
          </p:cNvCxnSpPr>
          <p:nvPr/>
        </p:nvCxnSpPr>
        <p:spPr>
          <a:xfrm>
            <a:off x="4753402" y="1048058"/>
            <a:ext cx="569323"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7304565-39EE-87DC-56F8-3C4AADD707CE}"/>
              </a:ext>
            </a:extLst>
          </p:cNvPr>
          <p:cNvSpPr txBox="1"/>
          <p:nvPr/>
        </p:nvSpPr>
        <p:spPr>
          <a:xfrm>
            <a:off x="5322725" y="909559"/>
            <a:ext cx="1313085" cy="276999"/>
          </a:xfrm>
          <a:prstGeom prst="rect">
            <a:avLst/>
          </a:prstGeom>
          <a:noFill/>
        </p:spPr>
        <p:txBody>
          <a:bodyPr wrap="square" lIns="0" tIns="0" rIns="0" bIns="0" rtlCol="0">
            <a:spAutoFit/>
          </a:bodyPr>
          <a:lstStyle/>
          <a:p>
            <a:pPr algn="ctr"/>
            <a:r>
              <a:rPr lang="en-CH" b="1" dirty="0">
                <a:solidFill>
                  <a:srgbClr val="2F528E"/>
                </a:solidFill>
                <a:latin typeface="Cambria" panose="02040503050406030204" pitchFamily="18" charset="0"/>
              </a:rPr>
              <a:t>Hash Values</a:t>
            </a:r>
          </a:p>
        </p:txBody>
      </p:sp>
      <p:cxnSp>
        <p:nvCxnSpPr>
          <p:cNvPr id="10" name="Straight Connector 9">
            <a:extLst>
              <a:ext uri="{FF2B5EF4-FFF2-40B4-BE49-F238E27FC236}">
                <a16:creationId xmlns:a16="http://schemas.microsoft.com/office/drawing/2014/main" id="{9BDD6188-C65A-4DAE-9984-4887105C3F1E}"/>
              </a:ext>
            </a:extLst>
          </p:cNvPr>
          <p:cNvCxnSpPr>
            <a:cxnSpLocks/>
          </p:cNvCxnSpPr>
          <p:nvPr/>
        </p:nvCxnSpPr>
        <p:spPr>
          <a:xfrm flipV="1">
            <a:off x="6635810" y="1058955"/>
            <a:ext cx="511938" cy="12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D6408284-0EEE-6D84-FBD1-C07FFB07A847}"/>
              </a:ext>
            </a:extLst>
          </p:cNvPr>
          <p:cNvSpPr/>
          <p:nvPr/>
        </p:nvSpPr>
        <p:spPr>
          <a:xfrm>
            <a:off x="7171054" y="886031"/>
            <a:ext cx="1343185" cy="344892"/>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cxnSp>
        <p:nvCxnSpPr>
          <p:cNvPr id="12" name="Straight Connector 11">
            <a:extLst>
              <a:ext uri="{FF2B5EF4-FFF2-40B4-BE49-F238E27FC236}">
                <a16:creationId xmlns:a16="http://schemas.microsoft.com/office/drawing/2014/main" id="{1D87726A-EE5B-CF0A-B459-D71174CD40FB}"/>
              </a:ext>
            </a:extLst>
          </p:cNvPr>
          <p:cNvCxnSpPr>
            <a:cxnSpLocks/>
          </p:cNvCxnSpPr>
          <p:nvPr/>
        </p:nvCxnSpPr>
        <p:spPr>
          <a:xfrm flipV="1">
            <a:off x="508398" y="1260867"/>
            <a:ext cx="2212281" cy="464325"/>
          </a:xfrm>
          <a:prstGeom prst="line">
            <a:avLst/>
          </a:prstGeom>
          <a:ln w="3492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829944-A974-331E-0CF5-ED36FEF8571E}"/>
              </a:ext>
            </a:extLst>
          </p:cNvPr>
          <p:cNvCxnSpPr>
            <a:cxnSpLocks/>
          </p:cNvCxnSpPr>
          <p:nvPr/>
        </p:nvCxnSpPr>
        <p:spPr>
          <a:xfrm flipH="1" flipV="1">
            <a:off x="4752141" y="1260701"/>
            <a:ext cx="2773650" cy="440196"/>
          </a:xfrm>
          <a:prstGeom prst="line">
            <a:avLst/>
          </a:prstGeom>
          <a:ln w="3492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F1D7C72F-8F36-C266-CE74-4624D8BCECC9}"/>
              </a:ext>
            </a:extLst>
          </p:cNvPr>
          <p:cNvSpPr/>
          <p:nvPr/>
        </p:nvSpPr>
        <p:spPr>
          <a:xfrm>
            <a:off x="2517517" y="2041263"/>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5" name="Rectangle 14">
            <a:extLst>
              <a:ext uri="{FF2B5EF4-FFF2-40B4-BE49-F238E27FC236}">
                <a16:creationId xmlns:a16="http://schemas.microsoft.com/office/drawing/2014/main" id="{10A04C9E-FAB7-8010-A052-A177F43EC2A4}"/>
              </a:ext>
            </a:extLst>
          </p:cNvPr>
          <p:cNvSpPr/>
          <p:nvPr/>
        </p:nvSpPr>
        <p:spPr>
          <a:xfrm>
            <a:off x="3907978" y="2056648"/>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16" name="Straight Connector 15">
            <a:extLst>
              <a:ext uri="{FF2B5EF4-FFF2-40B4-BE49-F238E27FC236}">
                <a16:creationId xmlns:a16="http://schemas.microsoft.com/office/drawing/2014/main" id="{2A3657B1-BA46-0FE8-9E7D-A342A21B6492}"/>
              </a:ext>
            </a:extLst>
          </p:cNvPr>
          <p:cNvCxnSpPr>
            <a:cxnSpLocks/>
          </p:cNvCxnSpPr>
          <p:nvPr/>
        </p:nvCxnSpPr>
        <p:spPr>
          <a:xfrm>
            <a:off x="1764737" y="2182647"/>
            <a:ext cx="753127"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08B0D5-6426-84C7-E1F5-A0A176D1B376}"/>
              </a:ext>
            </a:extLst>
          </p:cNvPr>
          <p:cNvCxnSpPr>
            <a:cxnSpLocks/>
          </p:cNvCxnSpPr>
          <p:nvPr/>
        </p:nvCxnSpPr>
        <p:spPr>
          <a:xfrm>
            <a:off x="1903228" y="2536715"/>
            <a:ext cx="600152"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974820-1C01-A9BF-ABB4-BF884323CE32}"/>
              </a:ext>
            </a:extLst>
          </p:cNvPr>
          <p:cNvCxnSpPr>
            <a:cxnSpLocks/>
          </p:cNvCxnSpPr>
          <p:nvPr/>
        </p:nvCxnSpPr>
        <p:spPr>
          <a:xfrm>
            <a:off x="2041719" y="2887061"/>
            <a:ext cx="476145"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8AE95E-F3C6-222A-30F4-A6CDAB5A93FE}"/>
              </a:ext>
            </a:extLst>
          </p:cNvPr>
          <p:cNvCxnSpPr>
            <a:cxnSpLocks/>
          </p:cNvCxnSpPr>
          <p:nvPr/>
        </p:nvCxnSpPr>
        <p:spPr>
          <a:xfrm>
            <a:off x="2180210" y="3238011"/>
            <a:ext cx="337654"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FA6CC8-0EAE-B1D2-70DD-AEA0DAA381C4}"/>
              </a:ext>
            </a:extLst>
          </p:cNvPr>
          <p:cNvCxnSpPr>
            <a:cxnSpLocks/>
          </p:cNvCxnSpPr>
          <p:nvPr/>
        </p:nvCxnSpPr>
        <p:spPr>
          <a:xfrm>
            <a:off x="3537971" y="2182647"/>
            <a:ext cx="362180"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18F92B9-9B33-55F0-7E7E-E0D754B441B3}"/>
              </a:ext>
            </a:extLst>
          </p:cNvPr>
          <p:cNvSpPr/>
          <p:nvPr/>
        </p:nvSpPr>
        <p:spPr>
          <a:xfrm>
            <a:off x="3907978" y="2410716"/>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23" name="Straight Connector 22">
            <a:extLst>
              <a:ext uri="{FF2B5EF4-FFF2-40B4-BE49-F238E27FC236}">
                <a16:creationId xmlns:a16="http://schemas.microsoft.com/office/drawing/2014/main" id="{846518DF-8993-AA60-1CB0-569A4335A500}"/>
              </a:ext>
            </a:extLst>
          </p:cNvPr>
          <p:cNvCxnSpPr>
            <a:cxnSpLocks/>
          </p:cNvCxnSpPr>
          <p:nvPr/>
        </p:nvCxnSpPr>
        <p:spPr>
          <a:xfrm>
            <a:off x="3537971" y="2536715"/>
            <a:ext cx="36218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BC0CC6D-5469-722C-C44B-928FC0F94C79}"/>
              </a:ext>
            </a:extLst>
          </p:cNvPr>
          <p:cNvSpPr/>
          <p:nvPr/>
        </p:nvSpPr>
        <p:spPr>
          <a:xfrm>
            <a:off x="3907978" y="2761062"/>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63" name="Straight Connector 62">
            <a:extLst>
              <a:ext uri="{FF2B5EF4-FFF2-40B4-BE49-F238E27FC236}">
                <a16:creationId xmlns:a16="http://schemas.microsoft.com/office/drawing/2014/main" id="{30C4D1DB-4029-6D89-EE93-67C175567A0D}"/>
              </a:ext>
            </a:extLst>
          </p:cNvPr>
          <p:cNvCxnSpPr>
            <a:cxnSpLocks/>
          </p:cNvCxnSpPr>
          <p:nvPr/>
        </p:nvCxnSpPr>
        <p:spPr>
          <a:xfrm>
            <a:off x="3537971" y="2887061"/>
            <a:ext cx="36218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9173CD6-E3EF-6A46-6C45-B36A0E71B3F5}"/>
              </a:ext>
            </a:extLst>
          </p:cNvPr>
          <p:cNvSpPr/>
          <p:nvPr/>
        </p:nvSpPr>
        <p:spPr>
          <a:xfrm>
            <a:off x="3907978" y="3112012"/>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0x45</a:t>
            </a:r>
          </a:p>
        </p:txBody>
      </p:sp>
      <p:cxnSp>
        <p:nvCxnSpPr>
          <p:cNvPr id="65" name="Straight Connector 64">
            <a:extLst>
              <a:ext uri="{FF2B5EF4-FFF2-40B4-BE49-F238E27FC236}">
                <a16:creationId xmlns:a16="http://schemas.microsoft.com/office/drawing/2014/main" id="{245D0150-14B5-47A2-BC68-384F447421A7}"/>
              </a:ext>
            </a:extLst>
          </p:cNvPr>
          <p:cNvCxnSpPr>
            <a:cxnSpLocks/>
          </p:cNvCxnSpPr>
          <p:nvPr/>
        </p:nvCxnSpPr>
        <p:spPr>
          <a:xfrm>
            <a:off x="3537971" y="3238011"/>
            <a:ext cx="36218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44B4A197-0912-27F7-2BA1-6BD26B506846}"/>
              </a:ext>
            </a:extLst>
          </p:cNvPr>
          <p:cNvSpPr/>
          <p:nvPr/>
        </p:nvSpPr>
        <p:spPr>
          <a:xfrm>
            <a:off x="5318447" y="2034040"/>
            <a:ext cx="856417" cy="1297382"/>
          </a:xfrm>
          <a:prstGeom prst="roundRect">
            <a:avLst/>
          </a:prstGeom>
          <a:solidFill>
            <a:srgbClr val="EEDAA8"/>
          </a:solidFill>
          <a:ln w="31750" cap="flat" cmpd="sng" algn="ctr">
            <a:solidFill>
              <a:schemeClr val="tx1"/>
            </a:solidFill>
            <a:prstDash val="solid"/>
          </a:ln>
          <a:effectLst/>
        </p:spPr>
        <p:txBody>
          <a:bodyPr rtlCol="0" anchor="ctr"/>
          <a:lstStyle/>
          <a:p>
            <a:pPr lvl="0" algn="ctr" defTabSz="1600847"/>
            <a:r>
              <a:rPr lang="en-US" noProof="0" dirty="0">
                <a:latin typeface="Cambria" panose="02040503050406030204" pitchFamily="18" charset="0"/>
              </a:rPr>
              <a:t>Find</a:t>
            </a:r>
          </a:p>
          <a:p>
            <a:pPr lvl="0" algn="ctr" defTabSz="1600847"/>
            <a:r>
              <a:rPr kumimoji="0" lang="en-US" i="0" u="none" strike="noStrike" kern="0" cap="none" spc="0" normalizeH="0" baseline="0" dirty="0">
                <a:ln>
                  <a:noFill/>
                </a:ln>
                <a:effectLst/>
                <a:uLnTx/>
                <a:uFillTx/>
                <a:latin typeface="Cambria" panose="02040503050406030204" pitchFamily="18" charset="0"/>
              </a:rPr>
              <a:t>Min</a:t>
            </a:r>
            <a:endParaRPr kumimoji="0" lang="en-US" i="0" u="none" strike="noStrike" kern="0" cap="none" spc="0" normalizeH="0" baseline="0" noProof="0" dirty="0">
              <a:ln>
                <a:noFill/>
              </a:ln>
              <a:effectLst/>
              <a:uLnTx/>
              <a:uFillTx/>
              <a:latin typeface="Calibri"/>
            </a:endParaRPr>
          </a:p>
        </p:txBody>
      </p:sp>
      <p:sp>
        <p:nvSpPr>
          <p:cNvPr id="68" name="Rounded Rectangle 67">
            <a:extLst>
              <a:ext uri="{FF2B5EF4-FFF2-40B4-BE49-F238E27FC236}">
                <a16:creationId xmlns:a16="http://schemas.microsoft.com/office/drawing/2014/main" id="{68F1CF7C-075F-CCAD-A6D9-F240E7E039B8}"/>
              </a:ext>
            </a:extLst>
          </p:cNvPr>
          <p:cNvSpPr/>
          <p:nvPr/>
        </p:nvSpPr>
        <p:spPr>
          <a:xfrm>
            <a:off x="641537" y="2049447"/>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
            </a:r>
            <a:endParaRPr kumimoji="0" lang="en-US" b="0" i="0" u="none" strike="noStrike" kern="0" cap="none" spc="0" normalizeH="0" baseline="0" noProof="0" dirty="0">
              <a:ln>
                <a:noFill/>
              </a:ln>
              <a:solidFill>
                <a:prstClr val="white"/>
              </a:solidFill>
              <a:effectLst/>
              <a:uLnTx/>
              <a:uFillTx/>
              <a:latin typeface="Calibri"/>
            </a:endParaRPr>
          </a:p>
        </p:txBody>
      </p:sp>
      <p:sp>
        <p:nvSpPr>
          <p:cNvPr id="69" name="Rounded Rectangle 68">
            <a:extLst>
              <a:ext uri="{FF2B5EF4-FFF2-40B4-BE49-F238E27FC236}">
                <a16:creationId xmlns:a16="http://schemas.microsoft.com/office/drawing/2014/main" id="{868ABB03-DE29-8269-1222-F257EB8CBD72}"/>
              </a:ext>
            </a:extLst>
          </p:cNvPr>
          <p:cNvSpPr/>
          <p:nvPr/>
        </p:nvSpPr>
        <p:spPr>
          <a:xfrm>
            <a:off x="918519" y="2753861"/>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TATTACC</a:t>
            </a:r>
            <a:endParaRPr kumimoji="0" lang="en-US" b="0" i="0" u="none" strike="noStrike" kern="0" cap="none" spc="0" normalizeH="0" baseline="0" noProof="0" dirty="0">
              <a:ln>
                <a:noFill/>
              </a:ln>
              <a:solidFill>
                <a:prstClr val="white"/>
              </a:solidFill>
              <a:effectLst/>
              <a:uLnTx/>
              <a:uFillTx/>
              <a:latin typeface="Calibri"/>
            </a:endParaRPr>
          </a:p>
        </p:txBody>
      </p:sp>
      <p:sp>
        <p:nvSpPr>
          <p:cNvPr id="70" name="Rounded Rectangle 69">
            <a:extLst>
              <a:ext uri="{FF2B5EF4-FFF2-40B4-BE49-F238E27FC236}">
                <a16:creationId xmlns:a16="http://schemas.microsoft.com/office/drawing/2014/main" id="{BF0465BE-2ECD-EE9B-A7D4-CA26D4AA5CB7}"/>
              </a:ext>
            </a:extLst>
          </p:cNvPr>
          <p:cNvSpPr/>
          <p:nvPr/>
        </p:nvSpPr>
        <p:spPr>
          <a:xfrm>
            <a:off x="780028" y="2403515"/>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CTATTAC</a:t>
            </a:r>
            <a:endParaRPr kumimoji="0" lang="en-US" b="0" i="0" u="none" strike="noStrike" kern="0" cap="none" spc="0" normalizeH="0" baseline="0" noProof="0" dirty="0">
              <a:ln>
                <a:noFill/>
              </a:ln>
              <a:solidFill>
                <a:prstClr val="white"/>
              </a:solidFill>
              <a:effectLst/>
              <a:uLnTx/>
              <a:uFillTx/>
              <a:latin typeface="Calibri"/>
            </a:endParaRPr>
          </a:p>
        </p:txBody>
      </p:sp>
      <p:sp>
        <p:nvSpPr>
          <p:cNvPr id="71" name="Rounded Rectangle 70">
            <a:extLst>
              <a:ext uri="{FF2B5EF4-FFF2-40B4-BE49-F238E27FC236}">
                <a16:creationId xmlns:a16="http://schemas.microsoft.com/office/drawing/2014/main" id="{1E3331C9-AD9D-7A97-A733-75EC7C50FDD0}"/>
              </a:ext>
            </a:extLst>
          </p:cNvPr>
          <p:cNvSpPr/>
          <p:nvPr/>
        </p:nvSpPr>
        <p:spPr>
          <a:xfrm>
            <a:off x="1057010" y="3104811"/>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ATTACCT</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72" name="Elbow Connector 71">
            <a:extLst>
              <a:ext uri="{FF2B5EF4-FFF2-40B4-BE49-F238E27FC236}">
                <a16:creationId xmlns:a16="http://schemas.microsoft.com/office/drawing/2014/main" id="{5AD3FF67-A1F5-C008-2B9A-26920740DF65}"/>
              </a:ext>
            </a:extLst>
          </p:cNvPr>
          <p:cNvCxnSpPr>
            <a:cxnSpLocks/>
            <a:stCxn id="15" idx="3"/>
            <a:endCxn id="67" idx="1"/>
          </p:cNvCxnSpPr>
          <p:nvPr/>
        </p:nvCxnSpPr>
        <p:spPr>
          <a:xfrm>
            <a:off x="4627978" y="2182648"/>
            <a:ext cx="690469" cy="500083"/>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BBF8DE18-8038-6CF4-B12F-7AE6FB367A54}"/>
              </a:ext>
            </a:extLst>
          </p:cNvPr>
          <p:cNvCxnSpPr>
            <a:cxnSpLocks/>
            <a:stCxn id="21" idx="3"/>
            <a:endCxn id="67" idx="1"/>
          </p:cNvCxnSpPr>
          <p:nvPr/>
        </p:nvCxnSpPr>
        <p:spPr>
          <a:xfrm>
            <a:off x="4627978" y="2536716"/>
            <a:ext cx="690469" cy="14601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BCB35F1A-0306-B619-2D4A-EE783AD635D1}"/>
              </a:ext>
            </a:extLst>
          </p:cNvPr>
          <p:cNvCxnSpPr>
            <a:cxnSpLocks/>
            <a:stCxn id="62" idx="3"/>
            <a:endCxn id="67" idx="1"/>
          </p:cNvCxnSpPr>
          <p:nvPr/>
        </p:nvCxnSpPr>
        <p:spPr>
          <a:xfrm flipV="1">
            <a:off x="4627978" y="2682731"/>
            <a:ext cx="690469" cy="20433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162C3B23-2BE6-390B-A2BC-615959280FD9}"/>
              </a:ext>
            </a:extLst>
          </p:cNvPr>
          <p:cNvCxnSpPr>
            <a:cxnSpLocks/>
            <a:stCxn id="64" idx="3"/>
            <a:endCxn id="67" idx="1"/>
          </p:cNvCxnSpPr>
          <p:nvPr/>
        </p:nvCxnSpPr>
        <p:spPr>
          <a:xfrm flipV="1">
            <a:off x="4627978" y="2682731"/>
            <a:ext cx="690469" cy="555281"/>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B824B86C-C253-B57B-9586-83981D5AED65}"/>
              </a:ext>
            </a:extLst>
          </p:cNvPr>
          <p:cNvSpPr/>
          <p:nvPr/>
        </p:nvSpPr>
        <p:spPr>
          <a:xfrm>
            <a:off x="6805791" y="1992675"/>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81" name="Straight Connector 80">
            <a:extLst>
              <a:ext uri="{FF2B5EF4-FFF2-40B4-BE49-F238E27FC236}">
                <a16:creationId xmlns:a16="http://schemas.microsoft.com/office/drawing/2014/main" id="{98C8E368-4DC4-7F54-D0EA-5BB1CEC943CA}"/>
              </a:ext>
            </a:extLst>
          </p:cNvPr>
          <p:cNvCxnSpPr>
            <a:cxnSpLocks/>
            <a:stCxn id="80" idx="2"/>
            <a:endCxn id="82" idx="0"/>
          </p:cNvCxnSpPr>
          <p:nvPr/>
        </p:nvCxnSpPr>
        <p:spPr>
          <a:xfrm>
            <a:off x="7165791" y="2244674"/>
            <a:ext cx="0" cy="376712"/>
          </a:xfrm>
          <a:prstGeom prst="line">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6E082C65-9FA3-1A4F-A823-04D0257FA51F}"/>
              </a:ext>
            </a:extLst>
          </p:cNvPr>
          <p:cNvSpPr/>
          <p:nvPr/>
        </p:nvSpPr>
        <p:spPr>
          <a:xfrm>
            <a:off x="6604191" y="2621386"/>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TATTACC</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83" name="Elbow Connector 82">
            <a:extLst>
              <a:ext uri="{FF2B5EF4-FFF2-40B4-BE49-F238E27FC236}">
                <a16:creationId xmlns:a16="http://schemas.microsoft.com/office/drawing/2014/main" id="{A6971AB2-B194-0867-7314-11F40EAD07CC}"/>
              </a:ext>
            </a:extLst>
          </p:cNvPr>
          <p:cNvCxnSpPr>
            <a:cxnSpLocks/>
            <a:stCxn id="67" idx="3"/>
            <a:endCxn id="80" idx="1"/>
          </p:cNvCxnSpPr>
          <p:nvPr/>
        </p:nvCxnSpPr>
        <p:spPr>
          <a:xfrm flipV="1">
            <a:off x="6174864" y="2118675"/>
            <a:ext cx="630927" cy="564056"/>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D7F4F6-5E95-1F25-46CB-BB29069475A3}"/>
              </a:ext>
            </a:extLst>
          </p:cNvPr>
          <p:cNvCxnSpPr>
            <a:cxnSpLocks/>
          </p:cNvCxnSpPr>
          <p:nvPr/>
        </p:nvCxnSpPr>
        <p:spPr>
          <a:xfrm>
            <a:off x="7526489" y="2118675"/>
            <a:ext cx="69806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12CD64A-3931-E451-76DF-B00E17BA6E4A}"/>
              </a:ext>
            </a:extLst>
          </p:cNvPr>
          <p:cNvSpPr txBox="1"/>
          <p:nvPr/>
        </p:nvSpPr>
        <p:spPr>
          <a:xfrm>
            <a:off x="480960" y="3514177"/>
            <a:ext cx="3467838" cy="276999"/>
          </a:xfrm>
          <a:prstGeom prst="rect">
            <a:avLst/>
          </a:prstGeom>
          <a:noFill/>
        </p:spPr>
        <p:txBody>
          <a:bodyPr wrap="square" lIns="0" tIns="0" rIns="0" bIns="0" rtlCol="0">
            <a:spAutoFit/>
          </a:bodyPr>
          <a:lstStyle/>
          <a:p>
            <a:pPr algn="ctr"/>
            <a:r>
              <a:rPr lang="en-CH" b="1" dirty="0">
                <a:latin typeface="Cambria" panose="02040503050406030204" pitchFamily="18" charset="0"/>
              </a:rPr>
              <a:t>Finding minimizers with BLEND</a:t>
            </a:r>
          </a:p>
        </p:txBody>
      </p:sp>
      <p:sp>
        <p:nvSpPr>
          <p:cNvPr id="86" name="Rounded Rectangle 85">
            <a:extLst>
              <a:ext uri="{FF2B5EF4-FFF2-40B4-BE49-F238E27FC236}">
                <a16:creationId xmlns:a16="http://schemas.microsoft.com/office/drawing/2014/main" id="{4F70B442-BFD6-8B86-5BDC-868A5F87D4AD}"/>
              </a:ext>
            </a:extLst>
          </p:cNvPr>
          <p:cNvSpPr/>
          <p:nvPr/>
        </p:nvSpPr>
        <p:spPr>
          <a:xfrm>
            <a:off x="1681131" y="3983157"/>
            <a:ext cx="5173884" cy="2283805"/>
          </a:xfrm>
          <a:prstGeom prst="roundRect">
            <a:avLst>
              <a:gd name="adj" fmla="val 9166"/>
            </a:avLst>
          </a:prstGeom>
          <a:solidFill>
            <a:srgbClr val="E2E1DC"/>
          </a:solidFill>
          <a:ln w="31750" cap="flat" cmpd="sng" algn="ctr">
            <a:solidFill>
              <a:schemeClr val="tx1"/>
            </a:solidFill>
            <a:prstDash val="solid"/>
          </a:ln>
          <a:effectLst/>
        </p:spPr>
        <p:txBody>
          <a:bodyPr rtlCol="0" anchor="ctr"/>
          <a:lstStyle/>
          <a:p>
            <a:pPr lvl="0" algn="ctr" defTabSz="1600847"/>
            <a:endParaRPr kumimoji="0" lang="en-US" b="1" i="0" u="none" strike="noStrike" kern="0" cap="none" spc="0" normalizeH="0" baseline="0" noProof="0" dirty="0">
              <a:ln>
                <a:noFill/>
              </a:ln>
              <a:solidFill>
                <a:prstClr val="white"/>
              </a:solidFill>
              <a:effectLst/>
              <a:uLnTx/>
              <a:uFillTx/>
              <a:latin typeface="Calibri"/>
            </a:endParaRPr>
          </a:p>
        </p:txBody>
      </p:sp>
      <p:sp>
        <p:nvSpPr>
          <p:cNvPr id="87" name="TextBox 86">
            <a:extLst>
              <a:ext uri="{FF2B5EF4-FFF2-40B4-BE49-F238E27FC236}">
                <a16:creationId xmlns:a16="http://schemas.microsoft.com/office/drawing/2014/main" id="{6EE5FEAC-F180-5B2D-928A-AD0CE8691B00}"/>
              </a:ext>
            </a:extLst>
          </p:cNvPr>
          <p:cNvSpPr txBox="1"/>
          <p:nvPr/>
        </p:nvSpPr>
        <p:spPr>
          <a:xfrm>
            <a:off x="1680940" y="5966813"/>
            <a:ext cx="4158593" cy="276999"/>
          </a:xfrm>
          <a:prstGeom prst="rect">
            <a:avLst/>
          </a:prstGeom>
          <a:noFill/>
        </p:spPr>
        <p:txBody>
          <a:bodyPr wrap="square" lIns="0" tIns="0" rIns="0" bIns="0" rtlCol="0">
            <a:spAutoFit/>
          </a:bodyPr>
          <a:lstStyle/>
          <a:p>
            <a:pPr algn="ctr"/>
            <a:r>
              <a:rPr lang="en-CH" b="1" dirty="0">
                <a:latin typeface="Cambria" panose="02040503050406030204" pitchFamily="18" charset="0"/>
              </a:rPr>
              <a:t>Hashing strobemer seeds with BLEND</a:t>
            </a:r>
          </a:p>
        </p:txBody>
      </p:sp>
      <p:sp>
        <p:nvSpPr>
          <p:cNvPr id="88" name="Rounded Rectangle 87">
            <a:extLst>
              <a:ext uri="{FF2B5EF4-FFF2-40B4-BE49-F238E27FC236}">
                <a16:creationId xmlns:a16="http://schemas.microsoft.com/office/drawing/2014/main" id="{04B14B2F-A0C8-9F3A-0CDE-401B8CF62E0E}"/>
              </a:ext>
            </a:extLst>
          </p:cNvPr>
          <p:cNvSpPr/>
          <p:nvPr/>
        </p:nvSpPr>
        <p:spPr>
          <a:xfrm>
            <a:off x="2109209" y="4252026"/>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89" name="Rounded Rectangle 88">
            <a:extLst>
              <a:ext uri="{FF2B5EF4-FFF2-40B4-BE49-F238E27FC236}">
                <a16:creationId xmlns:a16="http://schemas.microsoft.com/office/drawing/2014/main" id="{F69BAF23-CA3F-993F-C4FD-D4769F56F604}"/>
              </a:ext>
            </a:extLst>
          </p:cNvPr>
          <p:cNvSpPr/>
          <p:nvPr/>
        </p:nvSpPr>
        <p:spPr>
          <a:xfrm>
            <a:off x="2109209" y="4726524"/>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90" name="Rounded Rectangle 89">
            <a:extLst>
              <a:ext uri="{FF2B5EF4-FFF2-40B4-BE49-F238E27FC236}">
                <a16:creationId xmlns:a16="http://schemas.microsoft.com/office/drawing/2014/main" id="{BA89E0BF-B6E8-79D4-9BA6-36955F67C91B}"/>
              </a:ext>
            </a:extLst>
          </p:cNvPr>
          <p:cNvSpPr/>
          <p:nvPr/>
        </p:nvSpPr>
        <p:spPr>
          <a:xfrm>
            <a:off x="2109209" y="5173239"/>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CCTCTAAATGGA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91" name="Straight Connector 90">
            <a:extLst>
              <a:ext uri="{FF2B5EF4-FFF2-40B4-BE49-F238E27FC236}">
                <a16:creationId xmlns:a16="http://schemas.microsoft.com/office/drawing/2014/main" id="{B95C06A0-67DF-D1E4-BB3A-6272EFA6FA4A}"/>
              </a:ext>
            </a:extLst>
          </p:cNvPr>
          <p:cNvCxnSpPr>
            <a:cxnSpLocks/>
          </p:cNvCxnSpPr>
          <p:nvPr/>
        </p:nvCxnSpPr>
        <p:spPr>
          <a:xfrm>
            <a:off x="3926961" y="4393946"/>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C7FEEFA-AD1A-2A44-080F-A0A6D35CAF85}"/>
              </a:ext>
            </a:extLst>
          </p:cNvPr>
          <p:cNvCxnSpPr>
            <a:cxnSpLocks/>
          </p:cNvCxnSpPr>
          <p:nvPr/>
        </p:nvCxnSpPr>
        <p:spPr>
          <a:xfrm flipV="1">
            <a:off x="3926961" y="4824288"/>
            <a:ext cx="460800" cy="74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5486C8C-8729-5988-DE1C-BCD699A9524E}"/>
              </a:ext>
            </a:extLst>
          </p:cNvPr>
          <p:cNvCxnSpPr>
            <a:cxnSpLocks/>
          </p:cNvCxnSpPr>
          <p:nvPr/>
        </p:nvCxnSpPr>
        <p:spPr>
          <a:xfrm>
            <a:off x="3926960" y="5255289"/>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38269604-C60E-9B73-AAEB-F7CBDF961FD9}"/>
              </a:ext>
            </a:extLst>
          </p:cNvPr>
          <p:cNvSpPr/>
          <p:nvPr/>
        </p:nvSpPr>
        <p:spPr>
          <a:xfrm>
            <a:off x="5899188" y="4260713"/>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95" name="Straight Connector 94">
            <a:extLst>
              <a:ext uri="{FF2B5EF4-FFF2-40B4-BE49-F238E27FC236}">
                <a16:creationId xmlns:a16="http://schemas.microsoft.com/office/drawing/2014/main" id="{AB65FC89-AEFE-77F5-C00F-C110CB1D62A2}"/>
              </a:ext>
            </a:extLst>
          </p:cNvPr>
          <p:cNvCxnSpPr>
            <a:cxnSpLocks/>
            <a:endCxn id="94" idx="1"/>
          </p:cNvCxnSpPr>
          <p:nvPr/>
        </p:nvCxnSpPr>
        <p:spPr>
          <a:xfrm>
            <a:off x="5414398" y="4385226"/>
            <a:ext cx="484790" cy="14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EACC1AC0-3664-D3BC-D407-754DC3A349FE}"/>
              </a:ext>
            </a:extLst>
          </p:cNvPr>
          <p:cNvSpPr/>
          <p:nvPr/>
        </p:nvSpPr>
        <p:spPr>
          <a:xfrm>
            <a:off x="5899188" y="4695001"/>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97" name="Straight Connector 96">
            <a:extLst>
              <a:ext uri="{FF2B5EF4-FFF2-40B4-BE49-F238E27FC236}">
                <a16:creationId xmlns:a16="http://schemas.microsoft.com/office/drawing/2014/main" id="{53DE0FD4-ED25-BCEE-B6E8-62BDCFBEF034}"/>
              </a:ext>
            </a:extLst>
          </p:cNvPr>
          <p:cNvCxnSpPr>
            <a:cxnSpLocks/>
            <a:endCxn id="96" idx="1"/>
          </p:cNvCxnSpPr>
          <p:nvPr/>
        </p:nvCxnSpPr>
        <p:spPr>
          <a:xfrm flipV="1">
            <a:off x="5414398" y="4821001"/>
            <a:ext cx="484790" cy="328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FC86C8F-241E-4DBB-1DDD-1E2B78EC4FB8}"/>
              </a:ext>
            </a:extLst>
          </p:cNvPr>
          <p:cNvSpPr/>
          <p:nvPr/>
        </p:nvSpPr>
        <p:spPr>
          <a:xfrm>
            <a:off x="5899188" y="5129289"/>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99" name="Straight Connector 98">
            <a:extLst>
              <a:ext uri="{FF2B5EF4-FFF2-40B4-BE49-F238E27FC236}">
                <a16:creationId xmlns:a16="http://schemas.microsoft.com/office/drawing/2014/main" id="{5607A7E5-FB90-3364-7900-CD6DAB9A2F2A}"/>
              </a:ext>
            </a:extLst>
          </p:cNvPr>
          <p:cNvCxnSpPr>
            <a:cxnSpLocks/>
            <a:endCxn id="98" idx="1"/>
          </p:cNvCxnSpPr>
          <p:nvPr/>
        </p:nvCxnSpPr>
        <p:spPr>
          <a:xfrm>
            <a:off x="5414398" y="5255289"/>
            <a:ext cx="48479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3BAA5644-AD8A-12DF-3E37-1591C6CBD335}"/>
              </a:ext>
            </a:extLst>
          </p:cNvPr>
          <p:cNvSpPr/>
          <p:nvPr/>
        </p:nvSpPr>
        <p:spPr>
          <a:xfrm>
            <a:off x="1908620" y="4111467"/>
            <a:ext cx="2149416" cy="1531207"/>
          </a:xfrm>
          <a:prstGeom prst="roundRect">
            <a:avLst>
              <a:gd name="adj" fmla="val 9166"/>
            </a:avLst>
          </a:prstGeom>
          <a:noFill/>
          <a:ln w="31750" cap="flat" cmpd="sng" algn="ctr">
            <a:solidFill>
              <a:srgbClr val="C00000"/>
            </a:solidFill>
            <a:prstDash val="sysDash"/>
          </a:ln>
          <a:effectLst/>
        </p:spPr>
        <p:txBody>
          <a:bodyPr rtlCol="0" anchor="ctr"/>
          <a:lstStyle/>
          <a:p>
            <a:pPr lvl="0" algn="ctr" defTabSz="1600847"/>
            <a:endParaRPr kumimoji="0" lang="en-US" b="1" i="0" u="none" strike="noStrike" kern="0" cap="none" spc="0" normalizeH="0" baseline="0" noProof="0" dirty="0">
              <a:ln>
                <a:noFill/>
              </a:ln>
              <a:solidFill>
                <a:srgbClr val="C00000"/>
              </a:solidFill>
              <a:effectLst/>
              <a:uLnTx/>
              <a:uFillTx/>
              <a:latin typeface="Calibri"/>
            </a:endParaRPr>
          </a:p>
        </p:txBody>
      </p:sp>
      <p:sp>
        <p:nvSpPr>
          <p:cNvPr id="101" name="TextBox 100">
            <a:extLst>
              <a:ext uri="{FF2B5EF4-FFF2-40B4-BE49-F238E27FC236}">
                <a16:creationId xmlns:a16="http://schemas.microsoft.com/office/drawing/2014/main" id="{8F9E5CD2-3B9B-B9DE-75D8-EC5538CE0CCB}"/>
              </a:ext>
            </a:extLst>
          </p:cNvPr>
          <p:cNvSpPr txBox="1"/>
          <p:nvPr/>
        </p:nvSpPr>
        <p:spPr>
          <a:xfrm>
            <a:off x="1944132" y="5660673"/>
            <a:ext cx="2149416" cy="276999"/>
          </a:xfrm>
          <a:prstGeom prst="rect">
            <a:avLst/>
          </a:prstGeom>
          <a:noFill/>
        </p:spPr>
        <p:txBody>
          <a:bodyPr wrap="square" lIns="0" tIns="0" rIns="0" bIns="0" rtlCol="0">
            <a:spAutoFit/>
          </a:bodyPr>
          <a:lstStyle/>
          <a:p>
            <a:pPr algn="ctr"/>
            <a:r>
              <a:rPr lang="en-US" b="1" dirty="0">
                <a:solidFill>
                  <a:srgbClr val="C00000"/>
                </a:solidFill>
                <a:latin typeface="Cambria" panose="02040503050406030204" pitchFamily="18" charset="0"/>
              </a:rPr>
              <a:t>Strobemer seeds</a:t>
            </a:r>
          </a:p>
        </p:txBody>
      </p:sp>
      <p:cxnSp>
        <p:nvCxnSpPr>
          <p:cNvPr id="102" name="Straight Connector 101">
            <a:extLst>
              <a:ext uri="{FF2B5EF4-FFF2-40B4-BE49-F238E27FC236}">
                <a16:creationId xmlns:a16="http://schemas.microsoft.com/office/drawing/2014/main" id="{96C402D1-6E65-B37A-6F0C-813DE362F7A7}"/>
              </a:ext>
            </a:extLst>
          </p:cNvPr>
          <p:cNvCxnSpPr>
            <a:cxnSpLocks/>
          </p:cNvCxnSpPr>
          <p:nvPr/>
        </p:nvCxnSpPr>
        <p:spPr>
          <a:xfrm flipV="1">
            <a:off x="6619886" y="4385226"/>
            <a:ext cx="1604671" cy="14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054132D-4347-D56C-9D34-7E30CF771D04}"/>
              </a:ext>
            </a:extLst>
          </p:cNvPr>
          <p:cNvCxnSpPr>
            <a:cxnSpLocks/>
          </p:cNvCxnSpPr>
          <p:nvPr/>
        </p:nvCxnSpPr>
        <p:spPr>
          <a:xfrm flipV="1">
            <a:off x="6619886" y="4827319"/>
            <a:ext cx="1604671" cy="14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30A615-7729-34D2-3320-DFE3D6F096FC}"/>
              </a:ext>
            </a:extLst>
          </p:cNvPr>
          <p:cNvCxnSpPr>
            <a:cxnSpLocks/>
          </p:cNvCxnSpPr>
          <p:nvPr/>
        </p:nvCxnSpPr>
        <p:spPr>
          <a:xfrm flipV="1">
            <a:off x="6619886" y="5255288"/>
            <a:ext cx="1604671" cy="14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7738F39E-D839-363D-D669-A894A8DB4347}"/>
              </a:ext>
            </a:extLst>
          </p:cNvPr>
          <p:cNvSpPr/>
          <p:nvPr/>
        </p:nvSpPr>
        <p:spPr>
          <a:xfrm>
            <a:off x="2517517" y="2395331"/>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06" name="Rounded Rectangle 105">
            <a:extLst>
              <a:ext uri="{FF2B5EF4-FFF2-40B4-BE49-F238E27FC236}">
                <a16:creationId xmlns:a16="http://schemas.microsoft.com/office/drawing/2014/main" id="{0DDE354C-2564-D748-ED7C-8F525FBA6D5C}"/>
              </a:ext>
            </a:extLst>
          </p:cNvPr>
          <p:cNvSpPr/>
          <p:nvPr/>
        </p:nvSpPr>
        <p:spPr>
          <a:xfrm>
            <a:off x="2517517" y="2745677"/>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07" name="Rounded Rectangle 106">
            <a:extLst>
              <a:ext uri="{FF2B5EF4-FFF2-40B4-BE49-F238E27FC236}">
                <a16:creationId xmlns:a16="http://schemas.microsoft.com/office/drawing/2014/main" id="{3EFCD1E1-F2FE-8681-99F5-EE347A4B706A}"/>
              </a:ext>
            </a:extLst>
          </p:cNvPr>
          <p:cNvSpPr/>
          <p:nvPr/>
        </p:nvSpPr>
        <p:spPr>
          <a:xfrm>
            <a:off x="2517517" y="3096627"/>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08" name="Rounded Rectangle 107">
            <a:extLst>
              <a:ext uri="{FF2B5EF4-FFF2-40B4-BE49-F238E27FC236}">
                <a16:creationId xmlns:a16="http://schemas.microsoft.com/office/drawing/2014/main" id="{F71CB492-33B8-3D07-40C6-3E37F6DC6322}"/>
              </a:ext>
            </a:extLst>
          </p:cNvPr>
          <p:cNvSpPr/>
          <p:nvPr/>
        </p:nvSpPr>
        <p:spPr>
          <a:xfrm>
            <a:off x="8234196" y="1791707"/>
            <a:ext cx="777600" cy="653934"/>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109" name="Rounded Rectangle 108">
            <a:extLst>
              <a:ext uri="{FF2B5EF4-FFF2-40B4-BE49-F238E27FC236}">
                <a16:creationId xmlns:a16="http://schemas.microsoft.com/office/drawing/2014/main" id="{C8839E75-59F5-41F7-82B8-AAB867AF77D3}"/>
              </a:ext>
            </a:extLst>
          </p:cNvPr>
          <p:cNvSpPr/>
          <p:nvPr/>
        </p:nvSpPr>
        <p:spPr>
          <a:xfrm>
            <a:off x="8234196" y="4174127"/>
            <a:ext cx="777600" cy="1262535"/>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
        <p:nvSpPr>
          <p:cNvPr id="110" name="Rounded Rectangle 109">
            <a:extLst>
              <a:ext uri="{FF2B5EF4-FFF2-40B4-BE49-F238E27FC236}">
                <a16:creationId xmlns:a16="http://schemas.microsoft.com/office/drawing/2014/main" id="{25BD1F49-4F5D-F7C5-FAAC-5C1C860010A0}"/>
              </a:ext>
            </a:extLst>
          </p:cNvPr>
          <p:cNvSpPr/>
          <p:nvPr/>
        </p:nvSpPr>
        <p:spPr>
          <a:xfrm>
            <a:off x="4393097" y="4243510"/>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11" name="Rounded Rectangle 110">
            <a:extLst>
              <a:ext uri="{FF2B5EF4-FFF2-40B4-BE49-F238E27FC236}">
                <a16:creationId xmlns:a16="http://schemas.microsoft.com/office/drawing/2014/main" id="{66564BDB-C233-D6F8-BD96-A0498AE4D357}"/>
              </a:ext>
            </a:extLst>
          </p:cNvPr>
          <p:cNvSpPr/>
          <p:nvPr/>
        </p:nvSpPr>
        <p:spPr>
          <a:xfrm>
            <a:off x="4393097" y="4679615"/>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sp>
        <p:nvSpPr>
          <p:cNvPr id="112" name="Rounded Rectangle 111">
            <a:extLst>
              <a:ext uri="{FF2B5EF4-FFF2-40B4-BE49-F238E27FC236}">
                <a16:creationId xmlns:a16="http://schemas.microsoft.com/office/drawing/2014/main" id="{326AD87A-1B34-4E31-BDB9-F9820AEC10CF}"/>
              </a:ext>
            </a:extLst>
          </p:cNvPr>
          <p:cNvSpPr/>
          <p:nvPr/>
        </p:nvSpPr>
        <p:spPr>
          <a:xfrm>
            <a:off x="4393097" y="5112781"/>
            <a:ext cx="1018800" cy="282769"/>
          </a:xfrm>
          <a:prstGeom prst="roundRect">
            <a:avLst/>
          </a:prstGeom>
          <a:solidFill>
            <a:srgbClr val="E3F0D9"/>
          </a:solidFill>
          <a:ln w="31750" cap="flat" cmpd="sng" algn="ctr">
            <a:solidFill>
              <a:schemeClr val="tx1"/>
            </a:solidFill>
            <a:prstDash val="solid"/>
          </a:ln>
          <a:effectLst/>
        </p:spPr>
        <p:txBody>
          <a:bodyPr rtlCol="0" anchor="ctr"/>
          <a:lstStyle/>
          <a:p>
            <a:pPr lvl="0" algn="ctr" defTabSz="1600847"/>
            <a:endParaRPr kumimoji="0" lang="en-US" i="0" u="none" strike="noStrike" kern="0" cap="none" spc="0" normalizeH="0" baseline="0" noProof="0" dirty="0">
              <a:ln>
                <a:noFill/>
              </a:ln>
              <a:solidFill>
                <a:prstClr val="white"/>
              </a:solidFill>
              <a:effectLst/>
              <a:uLnTx/>
              <a:uFillTx/>
              <a:latin typeface="Calibri"/>
            </a:endParaRPr>
          </a:p>
        </p:txBody>
      </p:sp>
      <p:pic>
        <p:nvPicPr>
          <p:cNvPr id="184" name="Picture 183">
            <a:extLst>
              <a:ext uri="{FF2B5EF4-FFF2-40B4-BE49-F238E27FC236}">
                <a16:creationId xmlns:a16="http://schemas.microsoft.com/office/drawing/2014/main" id="{1B52B786-DBEA-DA49-2236-D1A3C21A0124}"/>
              </a:ext>
            </a:extLst>
          </p:cNvPr>
          <p:cNvPicPr>
            <a:picLocks noChangeAspect="1"/>
          </p:cNvPicPr>
          <p:nvPr/>
        </p:nvPicPr>
        <p:blipFill>
          <a:blip r:embed="rId4"/>
          <a:stretch>
            <a:fillRect/>
          </a:stretch>
        </p:blipFill>
        <p:spPr>
          <a:xfrm>
            <a:off x="2625351" y="2106099"/>
            <a:ext cx="800550" cy="141636"/>
          </a:xfrm>
          <a:prstGeom prst="rect">
            <a:avLst/>
          </a:prstGeom>
        </p:spPr>
      </p:pic>
      <p:pic>
        <p:nvPicPr>
          <p:cNvPr id="186" name="Picture 185">
            <a:extLst>
              <a:ext uri="{FF2B5EF4-FFF2-40B4-BE49-F238E27FC236}">
                <a16:creationId xmlns:a16="http://schemas.microsoft.com/office/drawing/2014/main" id="{9EEA6E9C-B532-C42D-4EA5-239C26F822C6}"/>
              </a:ext>
            </a:extLst>
          </p:cNvPr>
          <p:cNvPicPr>
            <a:picLocks noChangeAspect="1"/>
          </p:cNvPicPr>
          <p:nvPr/>
        </p:nvPicPr>
        <p:blipFill>
          <a:blip r:embed="rId4"/>
          <a:stretch>
            <a:fillRect/>
          </a:stretch>
        </p:blipFill>
        <p:spPr>
          <a:xfrm>
            <a:off x="2625351" y="2457287"/>
            <a:ext cx="800550" cy="141636"/>
          </a:xfrm>
          <a:prstGeom prst="rect">
            <a:avLst/>
          </a:prstGeom>
        </p:spPr>
      </p:pic>
      <p:pic>
        <p:nvPicPr>
          <p:cNvPr id="187" name="Picture 186">
            <a:extLst>
              <a:ext uri="{FF2B5EF4-FFF2-40B4-BE49-F238E27FC236}">
                <a16:creationId xmlns:a16="http://schemas.microsoft.com/office/drawing/2014/main" id="{5F2BC0D1-31D6-BD88-CE42-D94513A27F9A}"/>
              </a:ext>
            </a:extLst>
          </p:cNvPr>
          <p:cNvPicPr>
            <a:picLocks noChangeAspect="1"/>
          </p:cNvPicPr>
          <p:nvPr/>
        </p:nvPicPr>
        <p:blipFill>
          <a:blip r:embed="rId4"/>
          <a:stretch>
            <a:fillRect/>
          </a:stretch>
        </p:blipFill>
        <p:spPr>
          <a:xfrm>
            <a:off x="2625351" y="2808475"/>
            <a:ext cx="800550" cy="141636"/>
          </a:xfrm>
          <a:prstGeom prst="rect">
            <a:avLst/>
          </a:prstGeom>
        </p:spPr>
      </p:pic>
      <p:pic>
        <p:nvPicPr>
          <p:cNvPr id="188" name="Picture 187">
            <a:extLst>
              <a:ext uri="{FF2B5EF4-FFF2-40B4-BE49-F238E27FC236}">
                <a16:creationId xmlns:a16="http://schemas.microsoft.com/office/drawing/2014/main" id="{3EB90FB6-CE36-AB16-DB4B-0788F167347A}"/>
              </a:ext>
            </a:extLst>
          </p:cNvPr>
          <p:cNvPicPr>
            <a:picLocks noChangeAspect="1"/>
          </p:cNvPicPr>
          <p:nvPr/>
        </p:nvPicPr>
        <p:blipFill>
          <a:blip r:embed="rId4"/>
          <a:stretch>
            <a:fillRect/>
          </a:stretch>
        </p:blipFill>
        <p:spPr>
          <a:xfrm>
            <a:off x="2625351" y="3159662"/>
            <a:ext cx="800550" cy="141636"/>
          </a:xfrm>
          <a:prstGeom prst="rect">
            <a:avLst/>
          </a:prstGeom>
        </p:spPr>
      </p:pic>
      <p:pic>
        <p:nvPicPr>
          <p:cNvPr id="189" name="Picture 188">
            <a:extLst>
              <a:ext uri="{FF2B5EF4-FFF2-40B4-BE49-F238E27FC236}">
                <a16:creationId xmlns:a16="http://schemas.microsoft.com/office/drawing/2014/main" id="{8E65E339-2630-F94B-E254-1C990A949332}"/>
              </a:ext>
            </a:extLst>
          </p:cNvPr>
          <p:cNvPicPr>
            <a:picLocks noChangeAspect="1"/>
          </p:cNvPicPr>
          <p:nvPr/>
        </p:nvPicPr>
        <p:blipFill>
          <a:blip r:embed="rId5"/>
          <a:stretch>
            <a:fillRect/>
          </a:stretch>
        </p:blipFill>
        <p:spPr>
          <a:xfrm>
            <a:off x="4493564" y="4309157"/>
            <a:ext cx="799200" cy="147544"/>
          </a:xfrm>
          <a:prstGeom prst="rect">
            <a:avLst/>
          </a:prstGeom>
        </p:spPr>
      </p:pic>
      <p:pic>
        <p:nvPicPr>
          <p:cNvPr id="190" name="Picture 189">
            <a:extLst>
              <a:ext uri="{FF2B5EF4-FFF2-40B4-BE49-F238E27FC236}">
                <a16:creationId xmlns:a16="http://schemas.microsoft.com/office/drawing/2014/main" id="{7F653D7A-2C61-4FE4-9533-179F995F7588}"/>
              </a:ext>
            </a:extLst>
          </p:cNvPr>
          <p:cNvPicPr>
            <a:picLocks noChangeAspect="1"/>
          </p:cNvPicPr>
          <p:nvPr/>
        </p:nvPicPr>
        <p:blipFill>
          <a:blip r:embed="rId5"/>
          <a:stretch>
            <a:fillRect/>
          </a:stretch>
        </p:blipFill>
        <p:spPr>
          <a:xfrm>
            <a:off x="4493564" y="4744775"/>
            <a:ext cx="799200" cy="147544"/>
          </a:xfrm>
          <a:prstGeom prst="rect">
            <a:avLst/>
          </a:prstGeom>
        </p:spPr>
      </p:pic>
      <p:pic>
        <p:nvPicPr>
          <p:cNvPr id="191" name="Picture 190">
            <a:extLst>
              <a:ext uri="{FF2B5EF4-FFF2-40B4-BE49-F238E27FC236}">
                <a16:creationId xmlns:a16="http://schemas.microsoft.com/office/drawing/2014/main" id="{5D3EE4B5-AFD8-174D-7AA2-DCE76948DC6C}"/>
              </a:ext>
            </a:extLst>
          </p:cNvPr>
          <p:cNvPicPr>
            <a:picLocks noChangeAspect="1"/>
          </p:cNvPicPr>
          <p:nvPr/>
        </p:nvPicPr>
        <p:blipFill>
          <a:blip r:embed="rId5"/>
          <a:stretch>
            <a:fillRect/>
          </a:stretch>
        </p:blipFill>
        <p:spPr>
          <a:xfrm>
            <a:off x="4493564" y="5180393"/>
            <a:ext cx="799200" cy="147544"/>
          </a:xfrm>
          <a:prstGeom prst="rect">
            <a:avLst/>
          </a:prstGeom>
        </p:spPr>
      </p:pic>
    </p:spTree>
    <p:custDataLst>
      <p:tags r:id="rId1"/>
    </p:custDataLst>
    <p:extLst>
      <p:ext uri="{BB962C8B-B14F-4D97-AF65-F5344CB8AC3E}">
        <p14:creationId xmlns:p14="http://schemas.microsoft.com/office/powerpoint/2010/main" val="6018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0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89"/>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90"/>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animBg="1"/>
      <p:bldP spid="15" grpId="0" animBg="1"/>
      <p:bldP spid="21" grpId="0" animBg="1"/>
      <p:bldP spid="62" grpId="0" animBg="1"/>
      <p:bldP spid="64" grpId="0" animBg="1"/>
      <p:bldP spid="67" grpId="0" animBg="1"/>
      <p:bldP spid="68" grpId="0" animBg="1"/>
      <p:bldP spid="69" grpId="0" animBg="1"/>
      <p:bldP spid="70" grpId="0" animBg="1"/>
      <p:bldP spid="71" grpId="0" animBg="1"/>
      <p:bldP spid="80" grpId="0" animBg="1"/>
      <p:bldP spid="82" grpId="0" animBg="1"/>
      <p:bldP spid="85" grpId="0"/>
      <p:bldP spid="86" grpId="0" animBg="1"/>
      <p:bldP spid="87" grpId="0"/>
      <p:bldP spid="88" grpId="0" animBg="1"/>
      <p:bldP spid="89" grpId="0" animBg="1"/>
      <p:bldP spid="90" grpId="0" animBg="1"/>
      <p:bldP spid="94" grpId="0" animBg="1"/>
      <p:bldP spid="96" grpId="0" animBg="1"/>
      <p:bldP spid="98" grpId="0" animBg="1"/>
      <p:bldP spid="100" grpId="0" animBg="1"/>
      <p:bldP spid="101" grpId="0"/>
      <p:bldP spid="105" grpId="0" animBg="1"/>
      <p:bldP spid="106" grpId="0" animBg="1"/>
      <p:bldP spid="107" grpId="0" animBg="1"/>
      <p:bldP spid="108" grpId="0" animBg="1"/>
      <p:bldP spid="109" grpId="0" animBg="1"/>
      <p:bldP spid="110" grpId="0" animBg="1"/>
      <p:bldP spid="111" grpId="0" animBg="1"/>
      <p:bldP spid="1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Tahoma" panose="020B0604030504040204" pitchFamily="34" charset="0"/>
                <a:ea typeface="Tahoma" panose="020B0604030504040204" pitchFamily="34" charset="0"/>
                <a:cs typeface="Tahoma" panose="020B060403050404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Goal and Key Ideas</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BLEND</a:t>
            </a: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Garamond" panose="02020404030301010803" pitchFamily="18" charset="0"/>
              </a:rPr>
              <a:t>Outline</a:t>
            </a:r>
            <a:endParaRPr lang="en-US" b="1" dirty="0">
              <a:latin typeface="Garamond" panose="02020404030301010803" pitchFamily="18" charset="0"/>
            </a:endParaRPr>
          </a:p>
        </p:txBody>
      </p:sp>
    </p:spTree>
    <p:extLst>
      <p:ext uri="{BB962C8B-B14F-4D97-AF65-F5344CB8AC3E}">
        <p14:creationId xmlns:p14="http://schemas.microsoft.com/office/powerpoint/2010/main" val="291835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6272-7027-4443-8E0A-FEF83B355E9B}"/>
              </a:ext>
            </a:extLst>
          </p:cNvPr>
          <p:cNvSpPr>
            <a:spLocks noGrp="1"/>
          </p:cNvSpPr>
          <p:nvPr>
            <p:ph type="title"/>
          </p:nvPr>
        </p:nvSpPr>
        <p:spPr/>
        <p:txBody>
          <a:bodyPr/>
          <a:lstStyle/>
          <a:p>
            <a:r>
              <a:rPr lang="en-CH" dirty="0">
                <a:latin typeface="Garamond" panose="02020404030301010803" pitchFamily="18" charset="0"/>
              </a:rPr>
              <a:t>Evaluation Methodology</a:t>
            </a:r>
          </a:p>
        </p:txBody>
      </p:sp>
      <p:sp>
        <p:nvSpPr>
          <p:cNvPr id="3" name="Content Placeholder 2">
            <a:extLst>
              <a:ext uri="{FF2B5EF4-FFF2-40B4-BE49-F238E27FC236}">
                <a16:creationId xmlns:a16="http://schemas.microsoft.com/office/drawing/2014/main" id="{386FE194-297D-F64B-87C3-5D0EC9401DF4}"/>
              </a:ext>
            </a:extLst>
          </p:cNvPr>
          <p:cNvSpPr>
            <a:spLocks noGrp="1"/>
          </p:cNvSpPr>
          <p:nvPr>
            <p:ph idx="1"/>
          </p:nvPr>
        </p:nvSpPr>
        <p:spPr>
          <a:xfrm>
            <a:off x="189560" y="934126"/>
            <a:ext cx="8798061" cy="5377521"/>
          </a:xfrm>
        </p:spPr>
        <p:txBody>
          <a:bodyPr/>
          <a:lstStyle/>
          <a:p>
            <a:pPr>
              <a:spcAft>
                <a:spcPts val="500"/>
              </a:spcAft>
            </a:pPr>
            <a:r>
              <a:rPr lang="en-GB" sz="2200" b="1" dirty="0">
                <a:solidFill>
                  <a:schemeClr val="accent2"/>
                </a:solidFill>
                <a:latin typeface="Tahoma" panose="020B0604030504040204" pitchFamily="34" charset="0"/>
                <a:ea typeface="Tahoma" panose="020B0604030504040204" pitchFamily="34" charset="0"/>
                <a:cs typeface="Tahoma" panose="020B0604030504040204" pitchFamily="34" charset="0"/>
              </a:rPr>
              <a:t>Integrated into minimap2</a:t>
            </a:r>
            <a:r>
              <a:rPr lang="en-GB" sz="2200" dirty="0">
                <a:latin typeface="Tahoma" panose="020B0604030504040204" pitchFamily="34" charset="0"/>
                <a:ea typeface="Tahoma" panose="020B0604030504040204" pitchFamily="34" charset="0"/>
                <a:cs typeface="Tahoma" panose="020B0604030504040204" pitchFamily="34" charset="0"/>
              </a:rPr>
              <a:t> to perform end-to-end mapping</a:t>
            </a:r>
          </a:p>
          <a:p>
            <a:pPr marL="123950" lvl="1" indent="0">
              <a:spcAft>
                <a:spcPts val="500"/>
              </a:spcAft>
              <a:buNone/>
            </a:pPr>
            <a:endParaRPr lang="en-GB" sz="2000" dirty="0">
              <a:latin typeface="Tahoma" panose="020B0604030504040204" pitchFamily="34" charset="0"/>
              <a:ea typeface="Tahoma" panose="020B0604030504040204" pitchFamily="34" charset="0"/>
              <a:cs typeface="Tahoma" panose="020B0604030504040204" pitchFamily="34" charset="0"/>
            </a:endParaRPr>
          </a:p>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Real and simulated datasets from </a:t>
            </a:r>
          </a:p>
          <a:p>
            <a:pPr lvl="1">
              <a:spcAft>
                <a:spcPts val="500"/>
              </a:spcAft>
            </a:pPr>
            <a:r>
              <a:rPr lang="en-GB" sz="2000" dirty="0">
                <a:latin typeface="Tahoma" panose="020B0604030504040204" pitchFamily="34" charset="0"/>
                <a:ea typeface="Tahoma" panose="020B0604030504040204" pitchFamily="34" charset="0"/>
                <a:cs typeface="Tahoma" panose="020B0604030504040204" pitchFamily="34" charset="0"/>
              </a:rPr>
              <a:t>PacBio (HiFi and CLR), ONT, and Illumina reads</a:t>
            </a:r>
          </a:p>
          <a:p>
            <a:pPr lvl="1">
              <a:spcAft>
                <a:spcPts val="500"/>
              </a:spcAft>
            </a:pPr>
            <a:r>
              <a:rPr lang="en-GB" sz="2000" dirty="0">
                <a:latin typeface="Tahoma" panose="020B0604030504040204" pitchFamily="34" charset="0"/>
                <a:ea typeface="Tahoma" panose="020B0604030504040204" pitchFamily="34" charset="0"/>
                <a:cs typeface="Tahoma" panose="020B0604030504040204" pitchFamily="34" charset="0"/>
              </a:rPr>
              <a:t>Human CHM13 and HG002, Fruit fly, Yeast, and E. coli genomes</a:t>
            </a:r>
          </a:p>
          <a:p>
            <a:pPr lvl="1">
              <a:spcAft>
                <a:spcPts val="500"/>
              </a:spcAft>
            </a:pPr>
            <a:endParaRPr lang="en-GB" sz="2000" dirty="0">
              <a:latin typeface="Tahoma" panose="020B0604030504040204" pitchFamily="34" charset="0"/>
              <a:ea typeface="Tahoma" panose="020B0604030504040204" pitchFamily="34" charset="0"/>
              <a:cs typeface="Tahoma" panose="020B0604030504040204" pitchFamily="34" charset="0"/>
            </a:endParaRPr>
          </a:p>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Use case 1: </a:t>
            </a:r>
            <a:r>
              <a:rPr lang="en-GB" sz="2200" b="1" dirty="0">
                <a:latin typeface="Tahoma" panose="020B0604030504040204" pitchFamily="34" charset="0"/>
                <a:ea typeface="Tahoma" panose="020B0604030504040204" pitchFamily="34" charset="0"/>
                <a:cs typeface="Tahoma" panose="020B0604030504040204" pitchFamily="34" charset="0"/>
              </a:rPr>
              <a:t>Read overlapping</a:t>
            </a:r>
            <a:r>
              <a:rPr lang="en-GB" sz="2200" dirty="0">
                <a:latin typeface="Tahoma" panose="020B0604030504040204" pitchFamily="34" charset="0"/>
                <a:ea typeface="Tahoma" panose="020B0604030504040204" pitchFamily="34" charset="0"/>
                <a:cs typeface="Tahoma" panose="020B0604030504040204" pitchFamily="34" charset="0"/>
              </a:rPr>
              <a:t> (all-vs-all overlapping)</a:t>
            </a:r>
          </a:p>
          <a:p>
            <a:pPr lvl="1">
              <a:spcAft>
                <a:spcPts val="500"/>
              </a:spcAft>
            </a:pPr>
            <a:r>
              <a:rPr lang="en-GB" sz="2000" dirty="0">
                <a:latin typeface="Tahoma" panose="020B0604030504040204" pitchFamily="34" charset="0"/>
                <a:ea typeface="Tahoma" panose="020B0604030504040204" pitchFamily="34" charset="0"/>
                <a:cs typeface="Tahoma" panose="020B0604030504040204" pitchFamily="34" charset="0"/>
              </a:rPr>
              <a:t>Evaluated the </a:t>
            </a:r>
            <a:r>
              <a:rPr lang="en-GB" sz="2000" b="1" dirty="0">
                <a:latin typeface="Tahoma" panose="020B0604030504040204" pitchFamily="34" charset="0"/>
                <a:ea typeface="Tahoma" panose="020B0604030504040204" pitchFamily="34" charset="0"/>
                <a:cs typeface="Tahoma" panose="020B0604030504040204" pitchFamily="34" charset="0"/>
              </a:rPr>
              <a:t>accuracy, completeness, and contiguity</a:t>
            </a:r>
            <a:r>
              <a:rPr lang="en-GB" sz="2000" dirty="0">
                <a:latin typeface="Tahoma" panose="020B0604030504040204" pitchFamily="34" charset="0"/>
                <a:ea typeface="Tahoma" panose="020B0604030504040204" pitchFamily="34" charset="0"/>
                <a:cs typeface="Tahoma" panose="020B0604030504040204" pitchFamily="34" charset="0"/>
              </a:rPr>
              <a:t> of </a:t>
            </a:r>
            <a:r>
              <a:rPr lang="en-GB" sz="2000" i="1" dirty="0">
                <a:latin typeface="Tahoma" panose="020B0604030504040204" pitchFamily="34" charset="0"/>
                <a:ea typeface="Tahoma" panose="020B0604030504040204" pitchFamily="34" charset="0"/>
                <a:cs typeface="Tahoma" panose="020B0604030504040204" pitchFamily="34" charset="0"/>
              </a:rPr>
              <a:t>de novo</a:t>
            </a:r>
            <a:r>
              <a:rPr lang="en-GB" sz="2000" dirty="0">
                <a:latin typeface="Tahoma" panose="020B0604030504040204" pitchFamily="34" charset="0"/>
                <a:ea typeface="Tahoma" panose="020B0604030504040204" pitchFamily="34" charset="0"/>
                <a:cs typeface="Tahoma" panose="020B0604030504040204" pitchFamily="34" charset="0"/>
              </a:rPr>
              <a:t> assemblies generated from overlaps</a:t>
            </a:r>
          </a:p>
          <a:p>
            <a:pPr>
              <a:spcAft>
                <a:spcPts val="500"/>
              </a:spcAft>
            </a:pPr>
            <a:endParaRPr lang="en-GB" sz="2400" dirty="0">
              <a:latin typeface="Tahoma" panose="020B0604030504040204" pitchFamily="34" charset="0"/>
              <a:ea typeface="Tahoma" panose="020B0604030504040204" pitchFamily="34" charset="0"/>
              <a:cs typeface="Tahoma" panose="020B0604030504040204" pitchFamily="34" charset="0"/>
            </a:endParaRPr>
          </a:p>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Use case 2: </a:t>
            </a:r>
            <a:r>
              <a:rPr lang="en-GB" sz="2200" b="1" dirty="0">
                <a:latin typeface="Tahoma" panose="020B0604030504040204" pitchFamily="34" charset="0"/>
                <a:ea typeface="Tahoma" panose="020B0604030504040204" pitchFamily="34" charset="0"/>
                <a:cs typeface="Tahoma" panose="020B0604030504040204" pitchFamily="34" charset="0"/>
              </a:rPr>
              <a:t>Read mapping</a:t>
            </a:r>
            <a:r>
              <a:rPr lang="en-GB" sz="2200" dirty="0">
                <a:latin typeface="Tahoma" panose="020B0604030504040204" pitchFamily="34" charset="0"/>
                <a:ea typeface="Tahoma" panose="020B0604030504040204" pitchFamily="34" charset="0"/>
                <a:cs typeface="Tahoma" panose="020B0604030504040204" pitchFamily="34" charset="0"/>
              </a:rPr>
              <a:t> to a reference genome</a:t>
            </a:r>
          </a:p>
          <a:p>
            <a:pPr lvl="1">
              <a:spcAft>
                <a:spcPts val="500"/>
              </a:spcAft>
            </a:pPr>
            <a:r>
              <a:rPr lang="en-GB" sz="2000" dirty="0">
                <a:latin typeface="Tahoma" panose="020B0604030504040204" pitchFamily="34" charset="0"/>
                <a:ea typeface="Tahoma" panose="020B0604030504040204" pitchFamily="34" charset="0"/>
                <a:cs typeface="Tahoma" panose="020B0604030504040204" pitchFamily="34" charset="0"/>
              </a:rPr>
              <a:t>Mapping accuracy from simulated reads</a:t>
            </a:r>
          </a:p>
          <a:p>
            <a:pPr lvl="1">
              <a:spcAft>
                <a:spcPts val="500"/>
              </a:spcAft>
            </a:pPr>
            <a:r>
              <a:rPr lang="en-GB" sz="2000" dirty="0">
                <a:latin typeface="Tahoma" panose="020B0604030504040204" pitchFamily="34" charset="0"/>
                <a:ea typeface="Tahoma" panose="020B0604030504040204" pitchFamily="34" charset="0"/>
                <a:cs typeface="Tahoma" panose="020B0604030504040204" pitchFamily="34" charset="0"/>
              </a:rPr>
              <a:t>Structural variant calling</a:t>
            </a:r>
          </a:p>
          <a:p>
            <a:pPr lvl="1">
              <a:spcAft>
                <a:spcPts val="500"/>
              </a:spcAft>
            </a:pPr>
            <a:endParaRPr lang="en-GB" sz="2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613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Graphical user interface, application, Excel&#10;&#10;Description automatically generated">
            <a:extLst>
              <a:ext uri="{FF2B5EF4-FFF2-40B4-BE49-F238E27FC236}">
                <a16:creationId xmlns:a16="http://schemas.microsoft.com/office/drawing/2014/main" id="{15AD2A8B-6D6E-F4CD-5EE6-BE5F978D3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52726"/>
            <a:ext cx="7772400" cy="1905000"/>
          </a:xfrm>
          <a:prstGeom prst="rect">
            <a:avLst/>
          </a:prstGeom>
        </p:spPr>
      </p:pic>
      <p:sp>
        <p:nvSpPr>
          <p:cNvPr id="2" name="Title 1">
            <a:extLst>
              <a:ext uri="{FF2B5EF4-FFF2-40B4-BE49-F238E27FC236}">
                <a16:creationId xmlns:a16="http://schemas.microsoft.com/office/drawing/2014/main" id="{24556272-7027-4443-8E0A-FEF83B355E9B}"/>
              </a:ext>
            </a:extLst>
          </p:cNvPr>
          <p:cNvSpPr>
            <a:spLocks noGrp="1"/>
          </p:cNvSpPr>
          <p:nvPr>
            <p:ph type="title"/>
          </p:nvPr>
        </p:nvSpPr>
        <p:spPr/>
        <p:txBody>
          <a:bodyPr/>
          <a:lstStyle/>
          <a:p>
            <a:r>
              <a:rPr lang="en-CH" sz="3100" dirty="0">
                <a:latin typeface="Garamond" panose="02020404030301010803" pitchFamily="18" charset="0"/>
              </a:rPr>
              <a:t>Emprical Analysis on Fuzzy Seed Matching</a:t>
            </a:r>
          </a:p>
        </p:txBody>
      </p:sp>
      <p:sp>
        <p:nvSpPr>
          <p:cNvPr id="7" name="Rectangle 6">
            <a:extLst>
              <a:ext uri="{FF2B5EF4-FFF2-40B4-BE49-F238E27FC236}">
                <a16:creationId xmlns:a16="http://schemas.microsoft.com/office/drawing/2014/main" id="{F8390A89-4B4E-2E78-D8A3-632025B20FB6}"/>
              </a:ext>
            </a:extLst>
          </p:cNvPr>
          <p:cNvSpPr/>
          <p:nvPr/>
        </p:nvSpPr>
        <p:spPr>
          <a:xfrm>
            <a:off x="0" y="4578766"/>
            <a:ext cx="9144000" cy="15847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BLEND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increases the collision rate</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for </a:t>
            </a:r>
            <a:r>
              <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rPr>
              <a:t>highly similar seeds</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while keeping a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collision rate similar to minimap2</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for </a:t>
            </a:r>
            <a:r>
              <a:rPr lang="en-GB" sz="2000" dirty="0">
                <a:solidFill>
                  <a:srgbClr val="C00000"/>
                </a:solidFill>
                <a:latin typeface="Tahoma" panose="020B0604030504040204" pitchFamily="34" charset="0"/>
                <a:ea typeface="Tahoma" panose="020B0604030504040204" pitchFamily="34" charset="0"/>
                <a:cs typeface="Tahoma" panose="020B0604030504040204" pitchFamily="34" charset="0"/>
              </a:rPr>
              <a:t>dissimilar seeds</a:t>
            </a:r>
          </a:p>
        </p:txBody>
      </p:sp>
      <p:sp>
        <p:nvSpPr>
          <p:cNvPr id="5" name="Content Placeholder 2">
            <a:extLst>
              <a:ext uri="{FF2B5EF4-FFF2-40B4-BE49-F238E27FC236}">
                <a16:creationId xmlns:a16="http://schemas.microsoft.com/office/drawing/2014/main" id="{07AC199A-01DA-919E-F5EC-C480AEC3EBA9}"/>
              </a:ext>
            </a:extLst>
          </p:cNvPr>
          <p:cNvSpPr>
            <a:spLocks noGrp="1"/>
          </p:cNvSpPr>
          <p:nvPr>
            <p:ph idx="1"/>
          </p:nvPr>
        </p:nvSpPr>
        <p:spPr>
          <a:xfrm>
            <a:off x="189560" y="934127"/>
            <a:ext cx="8798061" cy="1433618"/>
          </a:xfrm>
        </p:spPr>
        <p:txBody>
          <a:bodyPr/>
          <a:lstStyle/>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Non-identical minimizers with the same hash value (collision)</a:t>
            </a:r>
          </a:p>
          <a:p>
            <a:pPr lvl="1">
              <a:spcAft>
                <a:spcPts val="500"/>
              </a:spcAft>
            </a:pPr>
            <a:r>
              <a:rPr lang="en-GB" sz="1600" dirty="0">
                <a:latin typeface="Tahoma" panose="020B0604030504040204" pitchFamily="34" charset="0"/>
                <a:ea typeface="Tahoma" panose="020B0604030504040204" pitchFamily="34" charset="0"/>
                <a:cs typeface="Tahoma" panose="020B0604030504040204" pitchFamily="34" charset="0"/>
              </a:rPr>
              <a:t>Edit distance between minimizer k-</a:t>
            </a:r>
            <a:r>
              <a:rPr lang="en-GB" sz="1600" dirty="0" err="1">
                <a:latin typeface="Tahoma" panose="020B0604030504040204" pitchFamily="34" charset="0"/>
                <a:ea typeface="Tahoma" panose="020B0604030504040204" pitchFamily="34" charset="0"/>
                <a:cs typeface="Tahoma" panose="020B0604030504040204" pitchFamily="34" charset="0"/>
              </a:rPr>
              <a:t>mers</a:t>
            </a:r>
            <a:r>
              <a:rPr lang="en-GB" sz="1600" dirty="0">
                <a:latin typeface="Tahoma" panose="020B0604030504040204" pitchFamily="34" charset="0"/>
                <a:ea typeface="Tahoma" panose="020B0604030504040204" pitchFamily="34" charset="0"/>
                <a:cs typeface="Tahoma" panose="020B0604030504040204" pitchFamily="34" charset="0"/>
              </a:rPr>
              <a:t> with the same hash value</a:t>
            </a:r>
          </a:p>
          <a:p>
            <a:pPr lvl="1">
              <a:spcAft>
                <a:spcPts val="500"/>
              </a:spcAft>
            </a:pPr>
            <a:r>
              <a:rPr lang="en-GB" sz="1600" dirty="0">
                <a:latin typeface="Tahoma" panose="020B0604030504040204" pitchFamily="34" charset="0"/>
                <a:ea typeface="Tahoma" panose="020B0604030504040204" pitchFamily="34" charset="0"/>
                <a:cs typeface="Tahoma" panose="020B0604030504040204" pitchFamily="34" charset="0"/>
              </a:rPr>
              <a:t>Ratio of collisions with a certain edit distance using minimap2 and BLEND</a:t>
            </a:r>
          </a:p>
          <a:p>
            <a:pPr lvl="1">
              <a:spcAft>
                <a:spcPts val="500"/>
              </a:spcAft>
            </a:pPr>
            <a:r>
              <a:rPr lang="en-GB" sz="1600" b="1" dirty="0">
                <a:latin typeface="Tahoma" panose="020B0604030504040204" pitchFamily="34" charset="0"/>
                <a:ea typeface="Tahoma" panose="020B0604030504040204" pitchFamily="34" charset="0"/>
                <a:cs typeface="Tahoma" panose="020B0604030504040204" pitchFamily="34" charset="0"/>
              </a:rPr>
              <a:t>Goal:</a:t>
            </a:r>
            <a:r>
              <a:rPr lang="en-GB" sz="1600" dirty="0">
                <a:latin typeface="Tahoma" panose="020B0604030504040204" pitchFamily="34" charset="0"/>
                <a:ea typeface="Tahoma" panose="020B0604030504040204" pitchFamily="34" charset="0"/>
                <a:cs typeface="Tahoma" panose="020B0604030504040204" pitchFamily="34" charset="0"/>
              </a:rPr>
              <a:t> Increase the collision rate for highly similar seeds</a:t>
            </a:r>
          </a:p>
        </p:txBody>
      </p:sp>
      <p:sp>
        <p:nvSpPr>
          <p:cNvPr id="13" name="Rectangle 12">
            <a:extLst>
              <a:ext uri="{FF2B5EF4-FFF2-40B4-BE49-F238E27FC236}">
                <a16:creationId xmlns:a16="http://schemas.microsoft.com/office/drawing/2014/main" id="{5D17FBB0-2750-792B-1EC1-618110C963BD}"/>
              </a:ext>
            </a:extLst>
          </p:cNvPr>
          <p:cNvSpPr/>
          <p:nvPr/>
        </p:nvSpPr>
        <p:spPr>
          <a:xfrm>
            <a:off x="1517650"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5A693B0-DEF1-44A1-5FAE-56BDE68F6B39}"/>
              </a:ext>
            </a:extLst>
          </p:cNvPr>
          <p:cNvSpPr/>
          <p:nvPr/>
        </p:nvSpPr>
        <p:spPr>
          <a:xfrm>
            <a:off x="7394357"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E586F610-FBC6-09C1-9E9E-E135BC2B9921}"/>
              </a:ext>
            </a:extLst>
          </p:cNvPr>
          <p:cNvSpPr/>
          <p:nvPr/>
        </p:nvSpPr>
        <p:spPr>
          <a:xfrm>
            <a:off x="1969704"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D758A829-5515-7E5C-3F5B-579C9BA431C0}"/>
              </a:ext>
            </a:extLst>
          </p:cNvPr>
          <p:cNvSpPr/>
          <p:nvPr/>
        </p:nvSpPr>
        <p:spPr>
          <a:xfrm>
            <a:off x="2421758"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D3A145BC-90A0-1CA9-5C16-C6A4C21125E1}"/>
              </a:ext>
            </a:extLst>
          </p:cNvPr>
          <p:cNvSpPr/>
          <p:nvPr/>
        </p:nvSpPr>
        <p:spPr>
          <a:xfrm>
            <a:off x="2873812"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AF5ACE56-6BE7-6F1D-0E9C-9125B4191B05}"/>
              </a:ext>
            </a:extLst>
          </p:cNvPr>
          <p:cNvSpPr/>
          <p:nvPr/>
        </p:nvSpPr>
        <p:spPr>
          <a:xfrm>
            <a:off x="3325866"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002A427-AF2B-2295-2800-D4ED48CDE166}"/>
              </a:ext>
            </a:extLst>
          </p:cNvPr>
          <p:cNvSpPr/>
          <p:nvPr/>
        </p:nvSpPr>
        <p:spPr>
          <a:xfrm>
            <a:off x="3768589"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8872191-16F2-50AD-1448-85EFC2D102E5}"/>
              </a:ext>
            </a:extLst>
          </p:cNvPr>
          <p:cNvSpPr/>
          <p:nvPr/>
        </p:nvSpPr>
        <p:spPr>
          <a:xfrm>
            <a:off x="4220643"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91C14FC4-8F2A-EE97-EAAA-3254C9C02B49}"/>
              </a:ext>
            </a:extLst>
          </p:cNvPr>
          <p:cNvSpPr/>
          <p:nvPr/>
        </p:nvSpPr>
        <p:spPr>
          <a:xfrm>
            <a:off x="4675872"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423B2CB-A3F3-E8D6-0C55-EDF6CEEA057A}"/>
              </a:ext>
            </a:extLst>
          </p:cNvPr>
          <p:cNvSpPr/>
          <p:nvPr/>
        </p:nvSpPr>
        <p:spPr>
          <a:xfrm>
            <a:off x="5134082"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D8C92F4-3F3F-2151-C79A-B78A08EC4A76}"/>
              </a:ext>
            </a:extLst>
          </p:cNvPr>
          <p:cNvSpPr/>
          <p:nvPr/>
        </p:nvSpPr>
        <p:spPr>
          <a:xfrm>
            <a:off x="5582115"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22C54DE0-29D1-CCC0-CC68-FE916531E821}"/>
              </a:ext>
            </a:extLst>
          </p:cNvPr>
          <p:cNvSpPr/>
          <p:nvPr/>
        </p:nvSpPr>
        <p:spPr>
          <a:xfrm>
            <a:off x="6034169"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3F6CD5D-C83F-F746-928D-EE9836E3C64D}"/>
              </a:ext>
            </a:extLst>
          </p:cNvPr>
          <p:cNvSpPr/>
          <p:nvPr/>
        </p:nvSpPr>
        <p:spPr>
          <a:xfrm>
            <a:off x="6490244"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9C508D71-0C5A-00F8-F4F1-29008344B78B}"/>
              </a:ext>
            </a:extLst>
          </p:cNvPr>
          <p:cNvSpPr/>
          <p:nvPr/>
        </p:nvSpPr>
        <p:spPr>
          <a:xfrm>
            <a:off x="6942298" y="2850291"/>
            <a:ext cx="336550" cy="1224384"/>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DCBE7405-A75A-ADA2-067B-35911B6283B5}"/>
              </a:ext>
            </a:extLst>
          </p:cNvPr>
          <p:cNvSpPr/>
          <p:nvPr/>
        </p:nvSpPr>
        <p:spPr>
          <a:xfrm>
            <a:off x="1227714" y="2859805"/>
            <a:ext cx="7160912" cy="1214870"/>
          </a:xfrm>
          <a:prstGeom prst="rect">
            <a:avLst/>
          </a:prstGeom>
          <a:solidFill>
            <a:schemeClr val="l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374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6272-7027-4443-8E0A-FEF83B355E9B}"/>
              </a:ext>
            </a:extLst>
          </p:cNvPr>
          <p:cNvSpPr>
            <a:spLocks noGrp="1"/>
          </p:cNvSpPr>
          <p:nvPr>
            <p:ph type="title"/>
          </p:nvPr>
        </p:nvSpPr>
        <p:spPr/>
        <p:txBody>
          <a:bodyPr/>
          <a:lstStyle/>
          <a:p>
            <a:r>
              <a:rPr lang="en-CH" sz="3100" dirty="0">
                <a:latin typeface="Garamond" panose="02020404030301010803" pitchFamily="18" charset="0"/>
              </a:rPr>
              <a:t>Read Overlapping – Performance &amp; Memory</a:t>
            </a:r>
          </a:p>
        </p:txBody>
      </p:sp>
      <p:pic>
        <p:nvPicPr>
          <p:cNvPr id="6" name="Picture 5">
            <a:extLst>
              <a:ext uri="{FF2B5EF4-FFF2-40B4-BE49-F238E27FC236}">
                <a16:creationId xmlns:a16="http://schemas.microsoft.com/office/drawing/2014/main" id="{B90177A4-92D1-1689-5917-51A6CC117F9F}"/>
              </a:ext>
            </a:extLst>
          </p:cNvPr>
          <p:cNvPicPr>
            <a:picLocks noChangeAspect="1"/>
          </p:cNvPicPr>
          <p:nvPr/>
        </p:nvPicPr>
        <p:blipFill rotWithShape="1">
          <a:blip r:embed="rId3">
            <a:extLst>
              <a:ext uri="{28A0092B-C50C-407E-A947-70E740481C1C}">
                <a14:useLocalDpi xmlns:a14="http://schemas.microsoft.com/office/drawing/2010/main" val="0"/>
              </a:ext>
            </a:extLst>
          </a:blip>
          <a:srcRect b="-22"/>
          <a:stretch/>
        </p:blipFill>
        <p:spPr>
          <a:xfrm>
            <a:off x="1020437" y="741137"/>
            <a:ext cx="7103125" cy="2974645"/>
          </a:xfrm>
          <a:prstGeom prst="rect">
            <a:avLst/>
          </a:prstGeom>
        </p:spPr>
      </p:pic>
      <p:sp>
        <p:nvSpPr>
          <p:cNvPr id="7" name="Rectangle 6">
            <a:extLst>
              <a:ext uri="{FF2B5EF4-FFF2-40B4-BE49-F238E27FC236}">
                <a16:creationId xmlns:a16="http://schemas.microsoft.com/office/drawing/2014/main" id="{F8390A89-4B4E-2E78-D8A3-632025B20FB6}"/>
              </a:ext>
            </a:extLst>
          </p:cNvPr>
          <p:cNvSpPr/>
          <p:nvPr/>
        </p:nvSpPr>
        <p:spPr>
          <a:xfrm>
            <a:off x="0" y="3813483"/>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For HiFi:</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Average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speedup</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of</a:t>
            </a:r>
            <a:r>
              <a:rPr lang="en-GB" sz="2000" b="1" dirty="0">
                <a:solidFill>
                  <a:srgbClr val="629B3C"/>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rgbClr val="629B3C"/>
                </a:solidFill>
                <a:latin typeface="Tahoma" panose="020B0604030504040204" pitchFamily="34" charset="0"/>
                <a:ea typeface="Tahoma" panose="020B0604030504040204" pitchFamily="34" charset="0"/>
                <a:cs typeface="Tahoma" panose="020B0604030504040204" pitchFamily="34" charset="0"/>
              </a:rPr>
              <a:t>40.3x (minimap2)</a:t>
            </a:r>
            <a:endParaRPr lang="en-GB"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D813EA89-4DD8-60BE-B741-5D867D64CCF6}"/>
              </a:ext>
            </a:extLst>
          </p:cNvPr>
          <p:cNvSpPr/>
          <p:nvPr/>
        </p:nvSpPr>
        <p:spPr>
          <a:xfrm>
            <a:off x="0" y="4516977"/>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Reducing the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memory</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footprint</a:t>
            </a:r>
            <a:r>
              <a:rPr lang="en-GB" sz="2000" b="1" dirty="0">
                <a:solidFill>
                  <a:srgbClr val="629B3C"/>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rgbClr val="629B3C"/>
                </a:solidFill>
                <a:latin typeface="Tahoma" panose="020B0604030504040204" pitchFamily="34" charset="0"/>
                <a:ea typeface="Tahoma" panose="020B0604030504040204" pitchFamily="34" charset="0"/>
                <a:cs typeface="Tahoma" panose="020B0604030504040204" pitchFamily="34" charset="0"/>
              </a:rPr>
              <a:t>by 7.2x</a:t>
            </a:r>
            <a:endParaRPr lang="en-GB" sz="20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03096F1E-6077-2AEC-EF62-F358C7BD8B7F}"/>
              </a:ext>
            </a:extLst>
          </p:cNvPr>
          <p:cNvSpPr/>
          <p:nvPr/>
        </p:nvSpPr>
        <p:spPr>
          <a:xfrm>
            <a:off x="0" y="5220471"/>
            <a:ext cx="9144000" cy="1191204"/>
          </a:xfrm>
          <a:prstGeom prst="rect">
            <a:avLst/>
          </a:prstGeom>
          <a:solidFill>
            <a:srgbClr val="E4D6F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Improving critical parameters without hurting the accuracy: </a:t>
            </a:r>
          </a:p>
          <a:p>
            <a:pPr algn="ctr">
              <a:lnSpc>
                <a:spcPct val="150000"/>
              </a:lnSpc>
            </a:pP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Window length</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(200) and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seed length</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(31-mers)</a:t>
            </a:r>
          </a:p>
        </p:txBody>
      </p:sp>
      <p:sp>
        <p:nvSpPr>
          <p:cNvPr id="10" name="Rectangle 9">
            <a:extLst>
              <a:ext uri="{FF2B5EF4-FFF2-40B4-BE49-F238E27FC236}">
                <a16:creationId xmlns:a16="http://schemas.microsoft.com/office/drawing/2014/main" id="{3DE970C1-79F9-7FEB-CED6-BD79455617E1}"/>
              </a:ext>
            </a:extLst>
          </p:cNvPr>
          <p:cNvSpPr/>
          <p:nvPr/>
        </p:nvSpPr>
        <p:spPr>
          <a:xfrm>
            <a:off x="906248" y="963864"/>
            <a:ext cx="3665752" cy="2750465"/>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extLst>
      <p:ext uri="{BB962C8B-B14F-4D97-AF65-F5344CB8AC3E}">
        <p14:creationId xmlns:p14="http://schemas.microsoft.com/office/powerpoint/2010/main" val="240548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sz="3200" dirty="0">
                <a:latin typeface="Garamond" panose="02020404030301010803" pitchFamily="18" charset="0"/>
              </a:rPr>
              <a:t>Read Overlapping – Assembly Evaluation</a:t>
            </a:r>
          </a:p>
        </p:txBody>
      </p:sp>
      <p:pic>
        <p:nvPicPr>
          <p:cNvPr id="5" name="Picture 4" descr="Table&#10;&#10;Description automatically generated">
            <a:extLst>
              <a:ext uri="{FF2B5EF4-FFF2-40B4-BE49-F238E27FC236}">
                <a16:creationId xmlns:a16="http://schemas.microsoft.com/office/drawing/2014/main" id="{B037CF53-D084-9D79-D615-7C322320A858}"/>
              </a:ext>
            </a:extLst>
          </p:cNvPr>
          <p:cNvPicPr>
            <a:picLocks noChangeAspect="1"/>
          </p:cNvPicPr>
          <p:nvPr/>
        </p:nvPicPr>
        <p:blipFill rotWithShape="1">
          <a:blip r:embed="rId3">
            <a:extLst>
              <a:ext uri="{28A0092B-C50C-407E-A947-70E740481C1C}">
                <a14:useLocalDpi xmlns:a14="http://schemas.microsoft.com/office/drawing/2010/main" val="0"/>
              </a:ext>
            </a:extLst>
          </a:blip>
          <a:srcRect l="-1" t="-1" r="56154" b="47684"/>
          <a:stretch/>
        </p:blipFill>
        <p:spPr>
          <a:xfrm>
            <a:off x="1639648" y="866165"/>
            <a:ext cx="2962963" cy="2023684"/>
          </a:xfrm>
          <a:prstGeom prst="rect">
            <a:avLst/>
          </a:prstGeom>
        </p:spPr>
      </p:pic>
      <p:pic>
        <p:nvPicPr>
          <p:cNvPr id="7" name="Picture 6" descr="Table&#10;&#10;Description automatically generated">
            <a:extLst>
              <a:ext uri="{FF2B5EF4-FFF2-40B4-BE49-F238E27FC236}">
                <a16:creationId xmlns:a16="http://schemas.microsoft.com/office/drawing/2014/main" id="{0EC1C883-2E9B-0AEB-0D55-AFF93336C16E}"/>
              </a:ext>
            </a:extLst>
          </p:cNvPr>
          <p:cNvPicPr>
            <a:picLocks noChangeAspect="1"/>
          </p:cNvPicPr>
          <p:nvPr/>
        </p:nvPicPr>
        <p:blipFill rotWithShape="1">
          <a:blip r:embed="rId3">
            <a:extLst>
              <a:ext uri="{28A0092B-C50C-407E-A947-70E740481C1C}">
                <a14:useLocalDpi xmlns:a14="http://schemas.microsoft.com/office/drawing/2010/main" val="0"/>
              </a:ext>
            </a:extLst>
          </a:blip>
          <a:srcRect l="76277" t="-1" r="853" b="47684"/>
          <a:stretch/>
        </p:blipFill>
        <p:spPr>
          <a:xfrm>
            <a:off x="5674579" y="866164"/>
            <a:ext cx="1545462" cy="2023684"/>
          </a:xfrm>
          <a:prstGeom prst="rect">
            <a:avLst/>
          </a:prstGeom>
        </p:spPr>
      </p:pic>
      <p:sp>
        <p:nvSpPr>
          <p:cNvPr id="8" name="Rectangle 7">
            <a:extLst>
              <a:ext uri="{FF2B5EF4-FFF2-40B4-BE49-F238E27FC236}">
                <a16:creationId xmlns:a16="http://schemas.microsoft.com/office/drawing/2014/main" id="{B8FAED03-8F30-B074-C4AC-5C23C19AFC12}"/>
              </a:ext>
            </a:extLst>
          </p:cNvPr>
          <p:cNvSpPr/>
          <p:nvPr/>
        </p:nvSpPr>
        <p:spPr>
          <a:xfrm>
            <a:off x="0" y="3813483"/>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For HiFi:</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rPr>
              <a:t>More accurate</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and </a:t>
            </a:r>
            <a:r>
              <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rPr>
              <a:t>complete</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assemblies</a:t>
            </a:r>
            <a:endPar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158D03A4-057C-55AA-983A-4D808583966D}"/>
              </a:ext>
            </a:extLst>
          </p:cNvPr>
          <p:cNvSpPr/>
          <p:nvPr/>
        </p:nvSpPr>
        <p:spPr>
          <a:xfrm>
            <a:off x="0" y="4516977"/>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rPr>
              <a:t>Better contiguity</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in most cases </a:t>
            </a:r>
          </a:p>
        </p:txBody>
      </p:sp>
      <p:sp>
        <p:nvSpPr>
          <p:cNvPr id="10" name="Rectangle 9">
            <a:extLst>
              <a:ext uri="{FF2B5EF4-FFF2-40B4-BE49-F238E27FC236}">
                <a16:creationId xmlns:a16="http://schemas.microsoft.com/office/drawing/2014/main" id="{01F8A33F-C7ED-8F32-28D3-22AD1A6A6F5B}"/>
              </a:ext>
            </a:extLst>
          </p:cNvPr>
          <p:cNvSpPr/>
          <p:nvPr/>
        </p:nvSpPr>
        <p:spPr>
          <a:xfrm>
            <a:off x="2376780" y="1488876"/>
            <a:ext cx="2225829" cy="135915"/>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1" name="Rectangle 10">
            <a:extLst>
              <a:ext uri="{FF2B5EF4-FFF2-40B4-BE49-F238E27FC236}">
                <a16:creationId xmlns:a16="http://schemas.microsoft.com/office/drawing/2014/main" id="{FE175741-2CCA-27D9-A282-014710D68999}"/>
              </a:ext>
            </a:extLst>
          </p:cNvPr>
          <p:cNvSpPr/>
          <p:nvPr/>
        </p:nvSpPr>
        <p:spPr>
          <a:xfrm>
            <a:off x="2376780" y="1941851"/>
            <a:ext cx="2225829" cy="148887"/>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2" name="Rectangle 11">
            <a:extLst>
              <a:ext uri="{FF2B5EF4-FFF2-40B4-BE49-F238E27FC236}">
                <a16:creationId xmlns:a16="http://schemas.microsoft.com/office/drawing/2014/main" id="{9B1BEA9E-1D00-31E5-DA18-8F1A1FD5B2FA}"/>
              </a:ext>
            </a:extLst>
          </p:cNvPr>
          <p:cNvSpPr/>
          <p:nvPr/>
        </p:nvSpPr>
        <p:spPr>
          <a:xfrm>
            <a:off x="2376780" y="2402496"/>
            <a:ext cx="2225829" cy="148887"/>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4" name="Rectangle 13">
            <a:extLst>
              <a:ext uri="{FF2B5EF4-FFF2-40B4-BE49-F238E27FC236}">
                <a16:creationId xmlns:a16="http://schemas.microsoft.com/office/drawing/2014/main" id="{A1A83277-B85A-ADAE-D8C4-8CF111458B03}"/>
              </a:ext>
            </a:extLst>
          </p:cNvPr>
          <p:cNvSpPr/>
          <p:nvPr/>
        </p:nvSpPr>
        <p:spPr>
          <a:xfrm>
            <a:off x="5674581" y="1952439"/>
            <a:ext cx="1613540" cy="133013"/>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5" name="Rectangle 14">
            <a:extLst>
              <a:ext uri="{FF2B5EF4-FFF2-40B4-BE49-F238E27FC236}">
                <a16:creationId xmlns:a16="http://schemas.microsoft.com/office/drawing/2014/main" id="{19C7674D-15E1-880C-DB22-438D6AD5627A}"/>
              </a:ext>
            </a:extLst>
          </p:cNvPr>
          <p:cNvSpPr/>
          <p:nvPr/>
        </p:nvSpPr>
        <p:spPr>
          <a:xfrm>
            <a:off x="5674581" y="2417323"/>
            <a:ext cx="1613540" cy="133013"/>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6" name="Rectangle 15">
            <a:extLst>
              <a:ext uri="{FF2B5EF4-FFF2-40B4-BE49-F238E27FC236}">
                <a16:creationId xmlns:a16="http://schemas.microsoft.com/office/drawing/2014/main" id="{7E292709-C8B5-26B4-27D5-C4CA77FD4B64}"/>
              </a:ext>
            </a:extLst>
          </p:cNvPr>
          <p:cNvSpPr/>
          <p:nvPr/>
        </p:nvSpPr>
        <p:spPr>
          <a:xfrm>
            <a:off x="0" y="5220471"/>
            <a:ext cx="9144000" cy="1191204"/>
          </a:xfrm>
          <a:prstGeom prst="rect">
            <a:avLst/>
          </a:prstGeom>
          <a:solidFill>
            <a:srgbClr val="E4D6F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Fuzzy seed matches can lead to finding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novel and useful overlaps</a:t>
            </a:r>
          </a:p>
        </p:txBody>
      </p:sp>
    </p:spTree>
    <p:extLst>
      <p:ext uri="{BB962C8B-B14F-4D97-AF65-F5344CB8AC3E}">
        <p14:creationId xmlns:p14="http://schemas.microsoft.com/office/powerpoint/2010/main" val="338862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sz="3200" dirty="0">
                <a:latin typeface="Garamond" panose="02020404030301010803" pitchFamily="18" charset="0"/>
              </a:rPr>
              <a:t>Read Mapping – Performance &amp; Memory</a:t>
            </a:r>
          </a:p>
        </p:txBody>
      </p:sp>
      <p:pic>
        <p:nvPicPr>
          <p:cNvPr id="4" name="Picture 3">
            <a:extLst>
              <a:ext uri="{FF2B5EF4-FFF2-40B4-BE49-F238E27FC236}">
                <a16:creationId xmlns:a16="http://schemas.microsoft.com/office/drawing/2014/main" id="{E0E1AF9E-CF9D-A9D3-6C1E-805081B7A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34" y="866164"/>
            <a:ext cx="6965731" cy="3055365"/>
          </a:xfrm>
          <a:prstGeom prst="rect">
            <a:avLst/>
          </a:prstGeom>
        </p:spPr>
      </p:pic>
      <p:sp>
        <p:nvSpPr>
          <p:cNvPr id="6" name="Rectangle 5">
            <a:extLst>
              <a:ext uri="{FF2B5EF4-FFF2-40B4-BE49-F238E27FC236}">
                <a16:creationId xmlns:a16="http://schemas.microsoft.com/office/drawing/2014/main" id="{52F0BBE7-DAF2-C50B-A300-CBE749B9BB67}"/>
              </a:ext>
            </a:extLst>
          </p:cNvPr>
          <p:cNvSpPr/>
          <p:nvPr/>
        </p:nvSpPr>
        <p:spPr>
          <a:xfrm>
            <a:off x="-10137" y="4087655"/>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Average </a:t>
            </a:r>
            <a:r>
              <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rPr>
              <a:t>speedup</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of</a:t>
            </a:r>
            <a:r>
              <a:rPr lang="en-GB" sz="2000" b="1" dirty="0">
                <a:solidFill>
                  <a:srgbClr val="629B3C"/>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rgbClr val="629B3C"/>
                </a:solidFill>
                <a:latin typeface="Tahoma" panose="020B0604030504040204" pitchFamily="34" charset="0"/>
                <a:ea typeface="Tahoma" panose="020B0604030504040204" pitchFamily="34" charset="0"/>
                <a:cs typeface="Tahoma" panose="020B0604030504040204" pitchFamily="34" charset="0"/>
              </a:rPr>
              <a:t>1.7x (minimap2)</a:t>
            </a:r>
            <a:r>
              <a:rPr lang="en-GB" sz="2000" b="1" dirty="0">
                <a:solidFill>
                  <a:srgbClr val="629B3C"/>
                </a:solidFill>
                <a:latin typeface="Tahoma" panose="020B0604030504040204" pitchFamily="34" charset="0"/>
                <a:ea typeface="Tahoma" panose="020B0604030504040204" pitchFamily="34" charset="0"/>
                <a:cs typeface="Tahoma" panose="020B0604030504040204" pitchFamily="34" charset="0"/>
              </a:rPr>
              <a:t> </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and similar peak memory usage</a:t>
            </a:r>
            <a:endPar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9D9C1BEE-C56F-4ACA-39ED-683D5F7BE4B8}"/>
              </a:ext>
            </a:extLst>
          </p:cNvPr>
          <p:cNvSpPr/>
          <p:nvPr/>
        </p:nvSpPr>
        <p:spPr>
          <a:xfrm>
            <a:off x="-10137" y="4858122"/>
            <a:ext cx="9144000" cy="1191204"/>
          </a:xfrm>
          <a:prstGeom prst="rect">
            <a:avLst/>
          </a:prstGeom>
          <a:solidFill>
            <a:srgbClr val="E4D6FA"/>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The computational cost of sequence alignment </a:t>
            </a:r>
            <a:r>
              <a:rPr lang="en-GB" sz="2000" dirty="0">
                <a:solidFill>
                  <a:srgbClr val="C00000"/>
                </a:solidFill>
                <a:latin typeface="Tahoma" panose="020B0604030504040204" pitchFamily="34" charset="0"/>
                <a:ea typeface="Tahoma" panose="020B0604030504040204" pitchFamily="34" charset="0"/>
                <a:cs typeface="Tahoma" panose="020B0604030504040204" pitchFamily="34" charset="0"/>
              </a:rPr>
              <a:t>slightly hinders</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algn="ctr">
              <a:lnSpc>
                <a:spcPct val="150000"/>
              </a:lnSpc>
            </a:pP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the benefits of fuzzy seed matching</a:t>
            </a:r>
          </a:p>
        </p:txBody>
      </p:sp>
    </p:spTree>
    <p:extLst>
      <p:ext uri="{BB962C8B-B14F-4D97-AF65-F5344CB8AC3E}">
        <p14:creationId xmlns:p14="http://schemas.microsoft.com/office/powerpoint/2010/main" val="21884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latin typeface="Garamond" panose="02020404030301010803" pitchFamily="18" charset="0"/>
              </a:rPr>
              <a:t>Read Mapping </a:t>
            </a:r>
            <a:r>
              <a:rPr lang="en-CH" sz="3600" dirty="0">
                <a:latin typeface="Garamond" panose="02020404030301010803" pitchFamily="18" charset="0"/>
              </a:rPr>
              <a:t>– SV Calling</a:t>
            </a:r>
            <a:endParaRPr lang="en-CH" dirty="0">
              <a:latin typeface="Garamond" panose="02020404030301010803" pitchFamily="18" charset="0"/>
            </a:endParaRPr>
          </a:p>
        </p:txBody>
      </p:sp>
      <p:sp>
        <p:nvSpPr>
          <p:cNvPr id="8" name="Rectangle 7">
            <a:extLst>
              <a:ext uri="{FF2B5EF4-FFF2-40B4-BE49-F238E27FC236}">
                <a16:creationId xmlns:a16="http://schemas.microsoft.com/office/drawing/2014/main" id="{183201FB-B72A-5818-3C9E-6116FD431366}"/>
              </a:ext>
            </a:extLst>
          </p:cNvPr>
          <p:cNvSpPr/>
          <p:nvPr/>
        </p:nvSpPr>
        <p:spPr>
          <a:xfrm>
            <a:off x="-10137" y="4843559"/>
            <a:ext cx="9144000" cy="604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000" dirty="0">
                <a:solidFill>
                  <a:srgbClr val="00B050"/>
                </a:solidFill>
                <a:latin typeface="Tahoma" panose="020B0604030504040204" pitchFamily="34" charset="0"/>
                <a:ea typeface="Tahoma" panose="020B0604030504040204" pitchFamily="34" charset="0"/>
                <a:cs typeface="Tahoma" panose="020B0604030504040204" pitchFamily="34" charset="0"/>
              </a:rPr>
              <a:t>Best overall accuracy</a:t>
            </a:r>
            <a:r>
              <a:rPr lang="en-GB" sz="2000" dirty="0">
                <a:solidFill>
                  <a:schemeClr val="tx1"/>
                </a:solidFill>
                <a:latin typeface="Tahoma" panose="020B0604030504040204" pitchFamily="34" charset="0"/>
                <a:ea typeface="Tahoma" panose="020B0604030504040204" pitchFamily="34" charset="0"/>
                <a:cs typeface="Tahoma" panose="020B0604030504040204" pitchFamily="34" charset="0"/>
              </a:rPr>
              <a:t> in downstream analysis</a:t>
            </a:r>
            <a:endParaRPr lang="en-GB" sz="20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11" name="Picture 10" descr="Table&#10;&#10;Description automatically generated">
            <a:extLst>
              <a:ext uri="{FF2B5EF4-FFF2-40B4-BE49-F238E27FC236}">
                <a16:creationId xmlns:a16="http://schemas.microsoft.com/office/drawing/2014/main" id="{AE16BAC0-6315-EC57-C9EE-B881E29F3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359" y="2359390"/>
            <a:ext cx="5685007" cy="1785866"/>
          </a:xfrm>
          <a:prstGeom prst="rect">
            <a:avLst/>
          </a:prstGeom>
        </p:spPr>
      </p:pic>
      <p:sp>
        <p:nvSpPr>
          <p:cNvPr id="9" name="Rectangle 8">
            <a:extLst>
              <a:ext uri="{FF2B5EF4-FFF2-40B4-BE49-F238E27FC236}">
                <a16:creationId xmlns:a16="http://schemas.microsoft.com/office/drawing/2014/main" id="{9396C4AB-D426-C4FC-5235-CA97809FCE44}"/>
              </a:ext>
            </a:extLst>
          </p:cNvPr>
          <p:cNvSpPr/>
          <p:nvPr/>
        </p:nvSpPr>
        <p:spPr>
          <a:xfrm>
            <a:off x="6597078" y="3101625"/>
            <a:ext cx="768099" cy="301395"/>
          </a:xfrm>
          <a:prstGeom prst="rect">
            <a:avLst/>
          </a:prstGeom>
          <a:noFill/>
          <a:ln w="19050" cap="flat">
            <a:solidFill>
              <a:srgbClr val="FF0000"/>
            </a:solidFill>
          </a:ln>
          <a:effectLst>
            <a:glow rad="127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2" name="Content Placeholder 2">
            <a:extLst>
              <a:ext uri="{FF2B5EF4-FFF2-40B4-BE49-F238E27FC236}">
                <a16:creationId xmlns:a16="http://schemas.microsoft.com/office/drawing/2014/main" id="{036519E7-5F5F-F2E1-282E-B7C5A459C00B}"/>
              </a:ext>
            </a:extLst>
          </p:cNvPr>
          <p:cNvSpPr>
            <a:spLocks noGrp="1"/>
          </p:cNvSpPr>
          <p:nvPr>
            <p:ph idx="1"/>
          </p:nvPr>
        </p:nvSpPr>
        <p:spPr>
          <a:xfrm>
            <a:off x="189560" y="934127"/>
            <a:ext cx="8798061" cy="1433618"/>
          </a:xfrm>
        </p:spPr>
        <p:txBody>
          <a:bodyPr/>
          <a:lstStyle/>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Structural variant (SV) calling using read mappings from each tool</a:t>
            </a:r>
          </a:p>
          <a:p>
            <a:pPr lvl="1">
              <a:spcAft>
                <a:spcPts val="500"/>
              </a:spcAft>
            </a:pPr>
            <a:r>
              <a:rPr lang="en-GB" sz="1600" dirty="0">
                <a:latin typeface="Tahoma" panose="020B0604030504040204" pitchFamily="34" charset="0"/>
                <a:ea typeface="Tahoma" panose="020B0604030504040204" pitchFamily="34" charset="0"/>
                <a:cs typeface="Tahoma" panose="020B0604030504040204" pitchFamily="34" charset="0"/>
              </a:rPr>
              <a:t>Sniffles2 to call SVs from HG002 long read mappings</a:t>
            </a:r>
          </a:p>
          <a:p>
            <a:pPr lvl="1">
              <a:spcAft>
                <a:spcPts val="500"/>
              </a:spcAft>
            </a:pPr>
            <a:r>
              <a:rPr lang="en-GB" sz="1600" dirty="0" err="1">
                <a:latin typeface="Tahoma" panose="020B0604030504040204" pitchFamily="34" charset="0"/>
                <a:ea typeface="Tahoma" panose="020B0604030504040204" pitchFamily="34" charset="0"/>
                <a:cs typeface="Tahoma" panose="020B0604030504040204" pitchFamily="34" charset="0"/>
              </a:rPr>
              <a:t>Truvari</a:t>
            </a:r>
            <a:r>
              <a:rPr lang="en-GB" sz="1600" dirty="0">
                <a:latin typeface="Tahoma" panose="020B0604030504040204" pitchFamily="34" charset="0"/>
                <a:ea typeface="Tahoma" panose="020B0604030504040204" pitchFamily="34" charset="0"/>
                <a:cs typeface="Tahoma" panose="020B0604030504040204" pitchFamily="34" charset="0"/>
              </a:rPr>
              <a:t> to compare the resulting SVs with the benchmarking SV set (Tier 1 set from GIAB)</a:t>
            </a:r>
          </a:p>
        </p:txBody>
      </p:sp>
    </p:spTree>
    <p:extLst>
      <p:ext uri="{BB962C8B-B14F-4D97-AF65-F5344CB8AC3E}">
        <p14:creationId xmlns:p14="http://schemas.microsoft.com/office/powerpoint/2010/main" val="423401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Identifying Sequence Similarities</a:t>
            </a:r>
            <a:endParaRPr lang="en-US" b="1" dirty="0">
              <a:latin typeface="Garamond" panose="02020404030301010803" pitchFamily="18" charset="0"/>
            </a:endParaRPr>
          </a:p>
        </p:txBody>
      </p:sp>
      <p:sp>
        <p:nvSpPr>
          <p:cNvPr id="3" name="Content Placeholder 2"/>
          <p:cNvSpPr>
            <a:spLocks noGrp="1"/>
          </p:cNvSpPr>
          <p:nvPr>
            <p:ph idx="1"/>
          </p:nvPr>
        </p:nvSpPr>
        <p:spPr>
          <a:xfrm>
            <a:off x="189559" y="863068"/>
            <a:ext cx="8874053" cy="1500849"/>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a:pPr>
            <a:r>
              <a:rPr lang="en-US" sz="2100" dirty="0">
                <a:latin typeface="Tahoma" panose="020B0604030504040204" pitchFamily="34" charset="0"/>
                <a:ea typeface="Tahoma" panose="020B0604030504040204" pitchFamily="34" charset="0"/>
                <a:cs typeface="Tahoma" panose="020B0604030504040204" pitchFamily="34" charset="0"/>
              </a:rPr>
              <a:t>Mapping reads to a</a:t>
            </a:r>
            <a:r>
              <a:rPr lang="en-US" sz="2100" b="1" dirty="0">
                <a:solidFill>
                  <a:srgbClr val="F49415"/>
                </a:solidFill>
                <a:latin typeface="Tahoma" panose="020B0604030504040204" pitchFamily="34" charset="0"/>
                <a:ea typeface="Tahoma" panose="020B0604030504040204" pitchFamily="34" charset="0"/>
                <a:cs typeface="Tahoma" panose="020B0604030504040204" pitchFamily="34" charset="0"/>
              </a:rPr>
              <a:t> reference genome</a:t>
            </a:r>
            <a:endParaRPr lang="en-US" sz="2100" dirty="0">
              <a:latin typeface="Tahoma" panose="020B0604030504040204" pitchFamily="34" charset="0"/>
              <a:ea typeface="Tahoma" panose="020B0604030504040204" pitchFamily="34" charset="0"/>
              <a:cs typeface="Tahoma" panose="020B0604030504040204" pitchFamily="34" charset="0"/>
            </a:endParaRPr>
          </a:p>
          <a:p>
            <a:pPr marL="309688" lvl="1" indent="-185738">
              <a:lnSpc>
                <a:spcPct val="100000"/>
              </a:lnSpc>
              <a:spcBef>
                <a:spcPts val="400"/>
              </a:spcBef>
              <a:buClr>
                <a:schemeClr val="tx1"/>
              </a:buClr>
            </a:pPr>
            <a:r>
              <a:rPr lang="en-US" sz="2100" dirty="0">
                <a:latin typeface="Tahoma" panose="020B0604030504040204" pitchFamily="34" charset="0"/>
                <a:ea typeface="Tahoma" panose="020B0604030504040204" pitchFamily="34" charset="0"/>
                <a:cs typeface="Tahoma" panose="020B0604030504040204" pitchFamily="34" charset="0"/>
              </a:rPr>
              <a:t>Finding the potential </a:t>
            </a:r>
            <a:r>
              <a:rPr lang="en-US" sz="2100" dirty="0">
                <a:solidFill>
                  <a:srgbClr val="00B050"/>
                </a:solidFill>
                <a:latin typeface="Tahoma" panose="020B0604030504040204" pitchFamily="34" charset="0"/>
                <a:ea typeface="Tahoma" panose="020B0604030504040204" pitchFamily="34" charset="0"/>
                <a:cs typeface="Tahoma" panose="020B0604030504040204" pitchFamily="34" charset="0"/>
              </a:rPr>
              <a:t>matching locations</a:t>
            </a:r>
            <a:r>
              <a:rPr lang="en-US" sz="2100" dirty="0">
                <a:latin typeface="Tahoma" panose="020B0604030504040204" pitchFamily="34" charset="0"/>
                <a:ea typeface="Tahoma" panose="020B0604030504040204" pitchFamily="34" charset="0"/>
                <a:cs typeface="Tahoma" panose="020B0604030504040204" pitchFamily="34" charset="0"/>
              </a:rPr>
              <a:t> in the genome</a:t>
            </a:r>
          </a:p>
          <a:p>
            <a:pPr marL="309688" lvl="1" indent="-185738">
              <a:lnSpc>
                <a:spcPct val="100000"/>
              </a:lnSpc>
              <a:spcBef>
                <a:spcPts val="400"/>
              </a:spcBef>
              <a:buClr>
                <a:schemeClr val="tx1"/>
              </a:buClr>
            </a:pPr>
            <a:r>
              <a:rPr lang="en-US" sz="2100" dirty="0">
                <a:latin typeface="Tahoma" panose="020B0604030504040204" pitchFamily="34" charset="0"/>
                <a:ea typeface="Tahoma" panose="020B0604030504040204" pitchFamily="34" charset="0"/>
                <a:cs typeface="Tahoma" panose="020B0604030504040204" pitchFamily="34" charset="0"/>
              </a:rPr>
              <a:t>Identifying </a:t>
            </a:r>
            <a:r>
              <a:rPr lang="en-US" sz="2100" dirty="0">
                <a:solidFill>
                  <a:srgbClr val="00B050"/>
                </a:solidFill>
                <a:latin typeface="Tahoma" panose="020B0604030504040204" pitchFamily="34" charset="0"/>
                <a:ea typeface="Tahoma" panose="020B0604030504040204" pitchFamily="34" charset="0"/>
                <a:cs typeface="Tahoma" panose="020B0604030504040204" pitchFamily="34" charset="0"/>
              </a:rPr>
              <a:t>differences</a:t>
            </a:r>
            <a:r>
              <a:rPr lang="en-US" sz="2100" dirty="0">
                <a:latin typeface="Tahoma" panose="020B0604030504040204" pitchFamily="34" charset="0"/>
                <a:ea typeface="Tahoma" panose="020B0604030504040204" pitchFamily="34" charset="0"/>
                <a:cs typeface="Tahoma" panose="020B0604030504040204" pitchFamily="34" charset="0"/>
              </a:rPr>
              <a:t> between a read and a reference genome</a:t>
            </a:r>
            <a:endParaRPr lang="en-US" sz="2100"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EC586341-02EC-AC40-ADCE-03BE081109A9}"/>
              </a:ext>
            </a:extLst>
          </p:cNvPr>
          <p:cNvSpPr/>
          <p:nvPr/>
        </p:nvSpPr>
        <p:spPr>
          <a:xfrm>
            <a:off x="1461309" y="2604817"/>
            <a:ext cx="6292918" cy="278215"/>
          </a:xfrm>
          <a:prstGeom prst="rect">
            <a:avLst/>
          </a:prstGeom>
          <a:solidFill>
            <a:schemeClr val="accent6">
              <a:lumMod val="40000"/>
              <a:lumOff val="60000"/>
              <a:alpha val="41176"/>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tx1"/>
                </a:solidFill>
                <a:latin typeface="Corbel" panose="020B0503020204020204" pitchFamily="34" charset="0"/>
              </a:rPr>
              <a:t>…</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2"/>
                </a:solidFill>
                <a:latin typeface="Corbel" panose="020B0503020204020204" pitchFamily="34" charset="0"/>
              </a:rPr>
              <a:t>C</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r>
              <a:rPr lang="en-CH" sz="1600" b="1" dirty="0">
                <a:solidFill>
                  <a:schemeClr val="tx1"/>
                </a:solidFill>
                <a:latin typeface="Corbel" panose="020B0503020204020204" pitchFamily="34" charset="0"/>
              </a:rPr>
              <a:t>…</a:t>
            </a:r>
          </a:p>
        </p:txBody>
      </p:sp>
      <p:sp>
        <p:nvSpPr>
          <p:cNvPr id="16" name="TextBox 15">
            <a:extLst>
              <a:ext uri="{FF2B5EF4-FFF2-40B4-BE49-F238E27FC236}">
                <a16:creationId xmlns:a16="http://schemas.microsoft.com/office/drawing/2014/main" id="{CAA3C5A6-E87F-114E-BB3F-F8E69655CA9A}"/>
              </a:ext>
            </a:extLst>
          </p:cNvPr>
          <p:cNvSpPr txBox="1"/>
          <p:nvPr/>
        </p:nvSpPr>
        <p:spPr>
          <a:xfrm>
            <a:off x="3201900" y="2145190"/>
            <a:ext cx="2811736" cy="415498"/>
          </a:xfrm>
          <a:prstGeom prst="rect">
            <a:avLst/>
          </a:prstGeom>
          <a:noFill/>
        </p:spPr>
        <p:txBody>
          <a:bodyPr wrap="square" rtlCol="0">
            <a:spAutoFit/>
          </a:bodyPr>
          <a:lstStyle/>
          <a:p>
            <a:pPr algn="ctr"/>
            <a:r>
              <a:rPr lang="en-CH" sz="2100" b="1" dirty="0">
                <a:solidFill>
                  <a:srgbClr val="F49514"/>
                </a:solidFill>
                <a:latin typeface="Tahoma" panose="020B0604030504040204" pitchFamily="34" charset="0"/>
                <a:ea typeface="Tahoma" panose="020B0604030504040204" pitchFamily="34" charset="0"/>
                <a:cs typeface="Tahoma" panose="020B0604030504040204" pitchFamily="34" charset="0"/>
              </a:rPr>
              <a:t>Reference Genome</a:t>
            </a:r>
          </a:p>
        </p:txBody>
      </p:sp>
      <p:sp>
        <p:nvSpPr>
          <p:cNvPr id="18" name="TextBox 17">
            <a:extLst>
              <a:ext uri="{FF2B5EF4-FFF2-40B4-BE49-F238E27FC236}">
                <a16:creationId xmlns:a16="http://schemas.microsoft.com/office/drawing/2014/main" id="{C89FAAB7-34B1-8945-8D1B-47772C2262F5}"/>
              </a:ext>
            </a:extLst>
          </p:cNvPr>
          <p:cNvSpPr txBox="1"/>
          <p:nvPr/>
        </p:nvSpPr>
        <p:spPr>
          <a:xfrm>
            <a:off x="1465235" y="3236175"/>
            <a:ext cx="1761660" cy="415498"/>
          </a:xfrm>
          <a:prstGeom prst="rect">
            <a:avLst/>
          </a:prstGeom>
          <a:noFill/>
        </p:spPr>
        <p:txBody>
          <a:bodyPr wrap="square" rtlCol="0">
            <a:spAutoFit/>
          </a:bodyPr>
          <a:lstStyle/>
          <a:p>
            <a:r>
              <a:rPr lang="en-CH" sz="2100" b="1" i="1" dirty="0">
                <a:solidFill>
                  <a:srgbClr val="FF0000"/>
                </a:solidFill>
                <a:latin typeface="Tahoma" panose="020B0604030504040204" pitchFamily="34" charset="0"/>
                <a:ea typeface="Tahoma" panose="020B0604030504040204" pitchFamily="34" charset="0"/>
                <a:cs typeface="Tahoma" panose="020B0604030504040204" pitchFamily="34" charset="0"/>
              </a:rPr>
              <a:t>Differences</a:t>
            </a:r>
          </a:p>
        </p:txBody>
      </p:sp>
      <p:sp>
        <p:nvSpPr>
          <p:cNvPr id="21" name="TextBox 20">
            <a:extLst>
              <a:ext uri="{FF2B5EF4-FFF2-40B4-BE49-F238E27FC236}">
                <a16:creationId xmlns:a16="http://schemas.microsoft.com/office/drawing/2014/main" id="{95D6EAFD-8585-5E4A-8CFB-141B10EF7C60}"/>
              </a:ext>
            </a:extLst>
          </p:cNvPr>
          <p:cNvSpPr txBox="1"/>
          <p:nvPr/>
        </p:nvSpPr>
        <p:spPr>
          <a:xfrm>
            <a:off x="6137896" y="3170196"/>
            <a:ext cx="1761660" cy="415498"/>
          </a:xfrm>
          <a:prstGeom prst="rect">
            <a:avLst/>
          </a:prstGeom>
          <a:noFill/>
        </p:spPr>
        <p:txBody>
          <a:bodyPr wrap="square" rtlCol="0">
            <a:spAutoFit/>
          </a:bodyPr>
          <a:lstStyle/>
          <a:p>
            <a:r>
              <a:rPr lang="en-CH" sz="2100" b="1" i="1" dirty="0">
                <a:solidFill>
                  <a:srgbClr val="FF0000"/>
                </a:solidFill>
                <a:latin typeface="Tahoma" panose="020B0604030504040204" pitchFamily="34" charset="0"/>
                <a:ea typeface="Tahoma" panose="020B0604030504040204" pitchFamily="34" charset="0"/>
                <a:cs typeface="Tahoma" panose="020B0604030504040204" pitchFamily="34" charset="0"/>
              </a:rPr>
              <a:t>Differences</a:t>
            </a:r>
          </a:p>
        </p:txBody>
      </p:sp>
      <p:sp>
        <p:nvSpPr>
          <p:cNvPr id="31" name="Rectangle 30">
            <a:extLst>
              <a:ext uri="{FF2B5EF4-FFF2-40B4-BE49-F238E27FC236}">
                <a16:creationId xmlns:a16="http://schemas.microsoft.com/office/drawing/2014/main" id="{F29929E7-60DE-634C-943C-4F80ED3403BE}"/>
              </a:ext>
            </a:extLst>
          </p:cNvPr>
          <p:cNvSpPr/>
          <p:nvPr/>
        </p:nvSpPr>
        <p:spPr>
          <a:xfrm>
            <a:off x="2809631" y="3782126"/>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33" name="Rectangle 32">
            <a:extLst>
              <a:ext uri="{FF2B5EF4-FFF2-40B4-BE49-F238E27FC236}">
                <a16:creationId xmlns:a16="http://schemas.microsoft.com/office/drawing/2014/main" id="{0147F58F-34F3-EF41-BD09-B8BE8EEA9B36}"/>
              </a:ext>
            </a:extLst>
          </p:cNvPr>
          <p:cNvSpPr/>
          <p:nvPr/>
        </p:nvSpPr>
        <p:spPr>
          <a:xfrm>
            <a:off x="5999168" y="4032598"/>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34" name="Rectangle 33">
            <a:extLst>
              <a:ext uri="{FF2B5EF4-FFF2-40B4-BE49-F238E27FC236}">
                <a16:creationId xmlns:a16="http://schemas.microsoft.com/office/drawing/2014/main" id="{E649B350-8AC9-FC4B-9C6B-69F5E268C135}"/>
              </a:ext>
            </a:extLst>
          </p:cNvPr>
          <p:cNvSpPr/>
          <p:nvPr/>
        </p:nvSpPr>
        <p:spPr>
          <a:xfrm>
            <a:off x="5722850" y="3538175"/>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35" name="Rectangle 34">
            <a:extLst>
              <a:ext uri="{FF2B5EF4-FFF2-40B4-BE49-F238E27FC236}">
                <a16:creationId xmlns:a16="http://schemas.microsoft.com/office/drawing/2014/main" id="{54DCDC15-47DB-FD44-8C06-B694F378A9C6}"/>
              </a:ext>
            </a:extLst>
          </p:cNvPr>
          <p:cNvSpPr/>
          <p:nvPr/>
        </p:nvSpPr>
        <p:spPr>
          <a:xfrm>
            <a:off x="3304480" y="4111957"/>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4" name="Oval 3">
            <a:extLst>
              <a:ext uri="{FF2B5EF4-FFF2-40B4-BE49-F238E27FC236}">
                <a16:creationId xmlns:a16="http://schemas.microsoft.com/office/drawing/2014/main" id="{378BFA01-8C57-0242-A02C-63C8B93FE6A8}"/>
              </a:ext>
            </a:extLst>
          </p:cNvPr>
          <p:cNvSpPr/>
          <p:nvPr/>
        </p:nvSpPr>
        <p:spPr>
          <a:xfrm>
            <a:off x="2237364" y="2330077"/>
            <a:ext cx="196770" cy="941910"/>
          </a:xfrm>
          <a:prstGeom prst="ellipse">
            <a:avLst/>
          </a:prstGeom>
          <a:noFill/>
          <a:ln w="28575">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13" name="Oval 12">
            <a:extLst>
              <a:ext uri="{FF2B5EF4-FFF2-40B4-BE49-F238E27FC236}">
                <a16:creationId xmlns:a16="http://schemas.microsoft.com/office/drawing/2014/main" id="{9D3017B1-DF1C-C44E-B9E6-93256CBB68C4}"/>
              </a:ext>
            </a:extLst>
          </p:cNvPr>
          <p:cNvSpPr/>
          <p:nvPr/>
        </p:nvSpPr>
        <p:spPr>
          <a:xfrm>
            <a:off x="6907641" y="2330077"/>
            <a:ext cx="196770" cy="941910"/>
          </a:xfrm>
          <a:prstGeom prst="ellipse">
            <a:avLst/>
          </a:prstGeom>
          <a:noFill/>
          <a:ln w="28575">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custDataLst>
      <p:tags r:id="rId1"/>
    </p:custDataLst>
    <p:extLst>
      <p:ext uri="{BB962C8B-B14F-4D97-AF65-F5344CB8AC3E}">
        <p14:creationId xmlns:p14="http://schemas.microsoft.com/office/powerpoint/2010/main" val="348356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0" presetClass="path" presetSubtype="0" accel="50000" decel="50000" fill="hold" grpId="0" nodeType="withEffect">
                                  <p:stCondLst>
                                    <p:cond delay="0"/>
                                  </p:stCondLst>
                                  <p:childTnLst>
                                    <p:animMotion origin="layout" path="M 0.02118 -0.0051 L 0.03958 -0.10093 " pathEditMode="relative" rAng="0" ptsTypes="AA">
                                      <p:cBhvr>
                                        <p:cTn id="16" dur="500" fill="hold"/>
                                        <p:tgtEl>
                                          <p:spTgt spid="34"/>
                                        </p:tgtEl>
                                        <p:attrNameLst>
                                          <p:attrName>ppt_x</p:attrName>
                                          <p:attrName>ppt_y</p:attrName>
                                        </p:attrNameLst>
                                      </p:cBhvr>
                                      <p:rCtr x="920" y="-4792"/>
                                    </p:animMotion>
                                  </p:childTnLst>
                                </p:cTn>
                              </p:par>
                              <p:par>
                                <p:cTn id="17" presetID="0" presetClass="path" presetSubtype="0" accel="50000" decel="50000" fill="hold" grpId="0" nodeType="withEffect">
                                  <p:stCondLst>
                                    <p:cond delay="0"/>
                                  </p:stCondLst>
                                  <p:childTnLst>
                                    <p:animMotion origin="layout" path="M 0.01494 1.85185E-6 L -0.47725 -0.17315 " pathEditMode="relative" rAng="0" ptsTypes="AA">
                                      <p:cBhvr>
                                        <p:cTn id="18" dur="500" fill="hold"/>
                                        <p:tgtEl>
                                          <p:spTgt spid="33"/>
                                        </p:tgtEl>
                                        <p:attrNameLst>
                                          <p:attrName>ppt_x</p:attrName>
                                          <p:attrName>ppt_y</p:attrName>
                                        </p:attrNameLst>
                                      </p:cBhvr>
                                      <p:rCtr x="-24618" y="-8657"/>
                                    </p:animMotion>
                                  </p:childTnLst>
                                </p:cTn>
                              </p:par>
                              <p:par>
                                <p:cTn id="19" presetID="0" presetClass="path" presetSubtype="0" accel="50000" decel="50000" fill="hold" grpId="0" nodeType="withEffect">
                                  <p:stCondLst>
                                    <p:cond delay="0"/>
                                  </p:stCondLst>
                                  <p:childTnLst>
                                    <p:animMotion origin="layout" path="M 3.61111E-6 -2.22222E-6 L 0.14149 -0.18472 " pathEditMode="relative" rAng="0" ptsTypes="AA">
                                      <p:cBhvr>
                                        <p:cTn id="20" dur="500" fill="hold"/>
                                        <p:tgtEl>
                                          <p:spTgt spid="35"/>
                                        </p:tgtEl>
                                        <p:attrNameLst>
                                          <p:attrName>ppt_x</p:attrName>
                                          <p:attrName>ppt_y</p:attrName>
                                        </p:attrNameLst>
                                      </p:cBhvr>
                                      <p:rCtr x="7066" y="-9236"/>
                                    </p:animMotion>
                                  </p:childTnLst>
                                </p:cTn>
                              </p:par>
                              <p:par>
                                <p:cTn id="21" presetID="0" presetClass="path" presetSubtype="0" accel="50000" decel="50000" fill="hold" grpId="0" nodeType="withEffect">
                                  <p:stCondLst>
                                    <p:cond delay="0"/>
                                  </p:stCondLst>
                                  <p:childTnLst>
                                    <p:animMotion origin="layout" path="M 2.77778E-7 -4.07407E-6 L 0.0342 -0.13657 " pathEditMode="relative" rAng="0" ptsTypes="AA">
                                      <p:cBhvr>
                                        <p:cTn id="22" dur="500" fill="hold"/>
                                        <p:tgtEl>
                                          <p:spTgt spid="31"/>
                                        </p:tgtEl>
                                        <p:attrNameLst>
                                          <p:attrName>ppt_x</p:attrName>
                                          <p:attrName>ppt_y</p:attrName>
                                        </p:attrNameLst>
                                      </p:cBhvr>
                                      <p:rCtr x="1701" y="-6829"/>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6" presetClass="entr" presetSubtype="16"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circle(in)">
                                      <p:cBhvr>
                                        <p:cTn id="29" dur="1000"/>
                                        <p:tgtEl>
                                          <p:spTgt spid="4"/>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ircle(in)">
                                      <p:cBhvr>
                                        <p:cTn id="32" dur="1000"/>
                                        <p:tgtEl>
                                          <p:spTgt spid="13"/>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P spid="18" grpId="0"/>
      <p:bldP spid="21" grpId="0"/>
      <p:bldP spid="31" grpId="0" animBg="1"/>
      <p:bldP spid="33" grpId="0" animBg="1"/>
      <p:bldP spid="34" grpId="0" animBg="1"/>
      <p:bldP spid="35" grpId="0" animBg="1"/>
      <p:bldP spid="4"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243582"/>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Tahoma" panose="020B0604030504040204" pitchFamily="34" charset="0"/>
                <a:ea typeface="Tahoma" panose="020B0604030504040204" pitchFamily="34" charset="0"/>
                <a:cs typeface="Tahoma" panose="020B0604030504040204" pitchFamily="34"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86616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Background</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196051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Goal and Key Ideas</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054874"/>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BLEND</a:t>
            </a:r>
          </a:p>
        </p:txBody>
      </p:sp>
      <p:sp>
        <p:nvSpPr>
          <p:cNvPr id="34" name="Rectangle 33">
            <a:extLst>
              <a:ext uri="{FF2B5EF4-FFF2-40B4-BE49-F238E27FC236}">
                <a16:creationId xmlns:a16="http://schemas.microsoft.com/office/drawing/2014/main" id="{8C4C16E8-8CAC-EE46-8433-92ACFE20B5B5}"/>
              </a:ext>
            </a:extLst>
          </p:cNvPr>
          <p:cNvSpPr/>
          <p:nvPr/>
        </p:nvSpPr>
        <p:spPr>
          <a:xfrm>
            <a:off x="235868" y="4149229"/>
            <a:ext cx="8672264" cy="876337"/>
          </a:xfrm>
          <a:prstGeom prst="rect">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latin typeface="Tahoma" panose="020B0604030504040204" pitchFamily="34" charset="0"/>
                <a:ea typeface="Tahoma" panose="020B0604030504040204" pitchFamily="34" charset="0"/>
                <a:cs typeface="Tahoma" panose="020B0604030504040204" pitchFamily="34" charset="0"/>
              </a:rPr>
              <a:t>Evaluation</a:t>
            </a:r>
          </a:p>
        </p:txBody>
      </p:sp>
      <p:sp>
        <p:nvSpPr>
          <p:cNvPr id="14" name="Title 1">
            <a:extLst>
              <a:ext uri="{FF2B5EF4-FFF2-40B4-BE49-F238E27FC236}">
                <a16:creationId xmlns:a16="http://schemas.microsoft.com/office/drawing/2014/main" id="{4213E2A9-4038-194A-AF39-FFE08078F4BA}"/>
              </a:ext>
            </a:extLst>
          </p:cNvPr>
          <p:cNvSpPr>
            <a:spLocks noGrp="1"/>
          </p:cNvSpPr>
          <p:nvPr>
            <p:ph type="title"/>
          </p:nvPr>
        </p:nvSpPr>
        <p:spPr>
          <a:xfrm>
            <a:off x="189560" y="95697"/>
            <a:ext cx="8798061" cy="770467"/>
          </a:xfrm>
        </p:spPr>
        <p:txBody>
          <a:bodyPr/>
          <a:lstStyle/>
          <a:p>
            <a:r>
              <a:rPr lang="en-US" dirty="0">
                <a:latin typeface="Garamond" panose="02020404030301010803" pitchFamily="18" charset="0"/>
              </a:rPr>
              <a:t>Outline</a:t>
            </a:r>
            <a:endParaRPr lang="en-US" b="1" dirty="0">
              <a:latin typeface="Garamond" panose="02020404030301010803" pitchFamily="18" charset="0"/>
            </a:endParaRPr>
          </a:p>
        </p:txBody>
      </p:sp>
    </p:spTree>
    <p:extLst>
      <p:ext uri="{BB962C8B-B14F-4D97-AF65-F5344CB8AC3E}">
        <p14:creationId xmlns:p14="http://schemas.microsoft.com/office/powerpoint/2010/main" val="2972811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BLEND Summary</a:t>
            </a:r>
            <a:endParaRPr lang="en-US" b="1" dirty="0">
              <a:latin typeface="Garamond" panose="02020404030301010803" pitchFamily="18" charset="0"/>
            </a:endParaRPr>
          </a:p>
        </p:txBody>
      </p:sp>
      <p:graphicFrame>
        <p:nvGraphicFramePr>
          <p:cNvPr id="3" name="Table 2">
            <a:extLst>
              <a:ext uri="{FF2B5EF4-FFF2-40B4-BE49-F238E27FC236}">
                <a16:creationId xmlns:a16="http://schemas.microsoft.com/office/drawing/2014/main" id="{E79A52AE-AE90-D000-E8AD-B4EB4E6E6A63}"/>
              </a:ext>
            </a:extLst>
          </p:cNvPr>
          <p:cNvGraphicFramePr>
            <a:graphicFrameLocks noGrp="1"/>
          </p:cNvGraphicFramePr>
          <p:nvPr>
            <p:extLst>
              <p:ext uri="{D42A27DB-BD31-4B8C-83A1-F6EECF244321}">
                <p14:modId xmlns:p14="http://schemas.microsoft.com/office/powerpoint/2010/main" val="952415449"/>
              </p:ext>
            </p:extLst>
          </p:nvPr>
        </p:nvGraphicFramePr>
        <p:xfrm>
          <a:off x="0" y="756920"/>
          <a:ext cx="9144000" cy="1019748"/>
        </p:xfrm>
        <a:graphic>
          <a:graphicData uri="http://schemas.openxmlformats.org/drawingml/2006/table">
            <a:tbl>
              <a:tblPr/>
              <a:tblGrid>
                <a:gridCol w="1315752">
                  <a:extLst>
                    <a:ext uri="{9D8B030D-6E8A-4147-A177-3AD203B41FA5}">
                      <a16:colId xmlns:a16="http://schemas.microsoft.com/office/drawing/2014/main" val="3475464727"/>
                    </a:ext>
                  </a:extLst>
                </a:gridCol>
                <a:gridCol w="7828248">
                  <a:extLst>
                    <a:ext uri="{9D8B030D-6E8A-4147-A177-3AD203B41FA5}">
                      <a16:colId xmlns:a16="http://schemas.microsoft.com/office/drawing/2014/main" val="2099129488"/>
                    </a:ext>
                  </a:extLst>
                </a:gridCol>
              </a:tblGrid>
              <a:tr h="1019748">
                <a:tc>
                  <a:txBody>
                    <a:bodyPr/>
                    <a:lstStyle/>
                    <a:p>
                      <a:pPr rtl="0" fontAlgn="t">
                        <a:spcBef>
                          <a:spcPts val="0"/>
                        </a:spcBef>
                        <a:spcAft>
                          <a:spcPts val="0"/>
                        </a:spcAft>
                      </a:pPr>
                      <a:r>
                        <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Problem</a:t>
                      </a:r>
                      <a:endParaRPr lang="en-US" sz="180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E78485"/>
                    </a:solidFill>
                  </a:tcPr>
                </a:tc>
                <a:tc>
                  <a:txBody>
                    <a:bodyPr/>
                    <a:lstStyle/>
                    <a:p>
                      <a:pPr marL="0" marR="0" lvl="0" indent="0" algn="l" defTabSz="6858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Finding exact-matching seeds introduce limitations in further improving the performance and accuracy of genome analysis</a:t>
                      </a:r>
                      <a:endPar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endParaRP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E78485"/>
                    </a:solidFill>
                  </a:tcPr>
                </a:tc>
                <a:extLst>
                  <a:ext uri="{0D108BD9-81ED-4DB2-BD59-A6C34878D82A}">
                    <a16:rowId xmlns:a16="http://schemas.microsoft.com/office/drawing/2014/main" val="1837422703"/>
                  </a:ext>
                </a:extLst>
              </a:tr>
            </a:tbl>
          </a:graphicData>
        </a:graphic>
      </p:graphicFrame>
      <p:graphicFrame>
        <p:nvGraphicFramePr>
          <p:cNvPr id="6" name="Table 5">
            <a:extLst>
              <a:ext uri="{FF2B5EF4-FFF2-40B4-BE49-F238E27FC236}">
                <a16:creationId xmlns:a16="http://schemas.microsoft.com/office/drawing/2014/main" id="{BA464159-19FA-CCDF-7DF2-214B29950CAE}"/>
              </a:ext>
            </a:extLst>
          </p:cNvPr>
          <p:cNvGraphicFramePr>
            <a:graphicFrameLocks noGrp="1"/>
          </p:cNvGraphicFramePr>
          <p:nvPr>
            <p:extLst>
              <p:ext uri="{D42A27DB-BD31-4B8C-83A1-F6EECF244321}">
                <p14:modId xmlns:p14="http://schemas.microsoft.com/office/powerpoint/2010/main" val="2518237363"/>
              </p:ext>
            </p:extLst>
          </p:nvPr>
        </p:nvGraphicFramePr>
        <p:xfrm>
          <a:off x="0" y="2812988"/>
          <a:ext cx="9144000" cy="1769172"/>
        </p:xfrm>
        <a:graphic>
          <a:graphicData uri="http://schemas.openxmlformats.org/drawingml/2006/table">
            <a:tbl>
              <a:tblPr/>
              <a:tblGrid>
                <a:gridCol w="1315752">
                  <a:extLst>
                    <a:ext uri="{9D8B030D-6E8A-4147-A177-3AD203B41FA5}">
                      <a16:colId xmlns:a16="http://schemas.microsoft.com/office/drawing/2014/main" val="2204432340"/>
                    </a:ext>
                  </a:extLst>
                </a:gridCol>
                <a:gridCol w="7828248">
                  <a:extLst>
                    <a:ext uri="{9D8B030D-6E8A-4147-A177-3AD203B41FA5}">
                      <a16:colId xmlns:a16="http://schemas.microsoft.com/office/drawing/2014/main" val="593049672"/>
                    </a:ext>
                  </a:extLst>
                </a:gridCol>
              </a:tblGrid>
              <a:tr h="1769172">
                <a:tc>
                  <a:txBody>
                    <a:bodyPr/>
                    <a:lstStyle/>
                    <a:p>
                      <a:pPr rtl="0" fontAlgn="t">
                        <a:spcBef>
                          <a:spcPts val="0"/>
                        </a:spcBef>
                        <a:spcAft>
                          <a:spcPts val="0"/>
                        </a:spcAft>
                      </a:pPr>
                      <a:r>
                        <a:rPr lang="en-US" sz="18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BLEND</a:t>
                      </a: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indent="0" algn="l">
                        <a:buFont typeface="Arial" panose="020B0604020202020204" pitchFamily="34" charset="0"/>
                        <a:buChar char="•"/>
                      </a:pPr>
                      <a:r>
                        <a:rPr lang="en-US" sz="1800" b="0" spc="-80" baseline="0" dirty="0">
                          <a:solidFill>
                            <a:schemeClr val="tx1"/>
                          </a:solidFill>
                          <a:latin typeface="Tahoma" panose="020B0604030504040204" pitchFamily="34" charset="0"/>
                          <a:ea typeface="Tahoma" panose="020B0604030504040204" pitchFamily="34" charset="0"/>
                          <a:cs typeface="Tahoma" panose="020B0604030504040204" pitchFamily="34" charset="0"/>
                        </a:rPr>
                        <a:t> Provides effective mechanisms for converting seeds into set of items to use with the SimHash technique</a:t>
                      </a:r>
                    </a:p>
                    <a:p>
                      <a:pPr marL="0" indent="0" algn="l">
                        <a:buFont typeface="Arial" panose="020B0604020202020204" pitchFamily="34" charset="0"/>
                        <a:buChar char="•"/>
                      </a:pPr>
                      <a:endParaRPr lang="en-US" sz="1800" b="0" spc="-80"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l">
                        <a:buFont typeface="Arial" panose="020B0604020202020204" pitchFamily="34" charset="0"/>
                        <a:buChar char="•"/>
                      </a:pPr>
                      <a:r>
                        <a:rPr lang="en-US" sz="1800" b="0" spc="0" baseline="0" dirty="0">
                          <a:solidFill>
                            <a:schemeClr val="tx1"/>
                          </a:solidFill>
                          <a:latin typeface="Tahoma" panose="020B0604030504040204" pitchFamily="34" charset="0"/>
                          <a:ea typeface="Tahoma" panose="020B0604030504040204" pitchFamily="34" charset="0"/>
                          <a:cs typeface="Tahoma" panose="020B0604030504040204" pitchFamily="34" charset="0"/>
                        </a:rPr>
                        <a:t> Uses the SimHash technique to enable generating the same hash value for highly similar seeds to find fuzzy seed matches with a directly lookup of hash values</a:t>
                      </a:r>
                      <a:endParaRPr lang="en-US" sz="1800" b="1" spc="0" baseline="0" dirty="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248051057"/>
                  </a:ext>
                </a:extLst>
              </a:tr>
            </a:tbl>
          </a:graphicData>
        </a:graphic>
      </p:graphicFrame>
      <p:graphicFrame>
        <p:nvGraphicFramePr>
          <p:cNvPr id="9" name="Table 8">
            <a:extLst>
              <a:ext uri="{FF2B5EF4-FFF2-40B4-BE49-F238E27FC236}">
                <a16:creationId xmlns:a16="http://schemas.microsoft.com/office/drawing/2014/main" id="{48A599C2-0AF5-4A92-86E5-D65DB19A70D0}"/>
              </a:ext>
            </a:extLst>
          </p:cNvPr>
          <p:cNvGraphicFramePr>
            <a:graphicFrameLocks noGrp="1"/>
          </p:cNvGraphicFramePr>
          <p:nvPr>
            <p:extLst>
              <p:ext uri="{D42A27DB-BD31-4B8C-83A1-F6EECF244321}">
                <p14:modId xmlns:p14="http://schemas.microsoft.com/office/powerpoint/2010/main" val="3944253616"/>
              </p:ext>
            </p:extLst>
          </p:nvPr>
        </p:nvGraphicFramePr>
        <p:xfrm>
          <a:off x="0" y="4582160"/>
          <a:ext cx="9144000" cy="2275840"/>
        </p:xfrm>
        <a:graphic>
          <a:graphicData uri="http://schemas.openxmlformats.org/drawingml/2006/table">
            <a:tbl>
              <a:tblPr/>
              <a:tblGrid>
                <a:gridCol w="1315752">
                  <a:extLst>
                    <a:ext uri="{9D8B030D-6E8A-4147-A177-3AD203B41FA5}">
                      <a16:colId xmlns:a16="http://schemas.microsoft.com/office/drawing/2014/main" val="3207098936"/>
                    </a:ext>
                  </a:extLst>
                </a:gridCol>
                <a:gridCol w="7828248">
                  <a:extLst>
                    <a:ext uri="{9D8B030D-6E8A-4147-A177-3AD203B41FA5}">
                      <a16:colId xmlns:a16="http://schemas.microsoft.com/office/drawing/2014/main" val="4091092422"/>
                    </a:ext>
                  </a:extLst>
                </a:gridCol>
              </a:tblGrid>
              <a:tr h="2275840">
                <a:tc>
                  <a:txBody>
                    <a:bodyPr/>
                    <a:lstStyle/>
                    <a:p>
                      <a:pPr rtl="0" fontAlgn="t">
                        <a:spcBef>
                          <a:spcPts val="0"/>
                        </a:spcBef>
                        <a:spcAft>
                          <a:spcPts val="0"/>
                        </a:spcAft>
                      </a:pPr>
                      <a:r>
                        <a:rPr lang="en-US" sz="2000" b="1" i="0" u="none" strike="noStrike" spc="-100" baseline="0" dirty="0">
                          <a:solidFill>
                            <a:schemeClr val="tx1"/>
                          </a:solidFill>
                          <a:effectLst/>
                          <a:latin typeface="Tahoma" panose="020B0604030504040204" pitchFamily="34" charset="0"/>
                          <a:ea typeface="Tahoma" panose="020B0604030504040204" pitchFamily="34" charset="0"/>
                          <a:cs typeface="Tahoma" panose="020B0604030504040204" pitchFamily="34" charset="0"/>
                        </a:rPr>
                        <a:t>Key Results</a:t>
                      </a:r>
                      <a:endParaRPr lang="en-US" sz="2000" spc="-100" baseline="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rtl="0" fontAlgn="base">
                        <a:spcBef>
                          <a:spcPts val="0"/>
                        </a:spcBef>
                        <a:spcAft>
                          <a:spcPts val="0"/>
                        </a:spcAft>
                        <a:buFont typeface="Arial" panose="020B0604020202020204" pitchFamily="34" charset="0"/>
                        <a:buNone/>
                      </a:pPr>
                      <a:endParaRPr lang="en-US" sz="2000" b="1"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rtl="0" fontAlgn="base">
                        <a:spcBef>
                          <a:spcPts val="0"/>
                        </a:spcBef>
                        <a:spcAft>
                          <a:spcPts val="0"/>
                        </a:spcAft>
                        <a:buFont typeface="Arial" panose="020B0604020202020204" pitchFamily="34" charset="0"/>
                        <a:buChar char="•"/>
                      </a:pPr>
                      <a:r>
                        <a:rPr lang="en-US" sz="200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2000" b="0" dirty="0">
                          <a:solidFill>
                            <a:srgbClr val="00B050"/>
                          </a:solidFill>
                          <a:effectLst/>
                          <a:latin typeface="Tahoma" panose="020B0604030504040204" pitchFamily="34" charset="0"/>
                          <a:ea typeface="Tahoma" panose="020B0604030504040204" pitchFamily="34" charset="0"/>
                          <a:cs typeface="Tahoma" panose="020B0604030504040204" pitchFamily="34" charset="0"/>
                        </a:rPr>
                        <a:t>Significant speedups</a:t>
                      </a:r>
                      <a:r>
                        <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and </a:t>
                      </a:r>
                      <a:r>
                        <a:rPr lang="en-US" sz="2000" b="0" dirty="0">
                          <a:solidFill>
                            <a:srgbClr val="00B050"/>
                          </a:solidFill>
                          <a:effectLst/>
                          <a:latin typeface="Tahoma" panose="020B0604030504040204" pitchFamily="34" charset="0"/>
                          <a:ea typeface="Tahoma" panose="020B0604030504040204" pitchFamily="34" charset="0"/>
                          <a:cs typeface="Tahoma" panose="020B0604030504040204" pitchFamily="34" charset="0"/>
                        </a:rPr>
                        <a:t>lower memory footprint</a:t>
                      </a:r>
                      <a:r>
                        <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especially when using </a:t>
                      </a:r>
                      <a:r>
                        <a:rPr lang="en-US" sz="20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HiFi reads</a:t>
                      </a:r>
                    </a:p>
                    <a:p>
                      <a:pPr rtl="0" fontAlgn="base">
                        <a:spcBef>
                          <a:spcPts val="0"/>
                        </a:spcBef>
                        <a:spcAft>
                          <a:spcPts val="0"/>
                        </a:spcAft>
                        <a:buFont typeface="Arial" panose="020B0604020202020204" pitchFamily="34" charset="0"/>
                        <a:buChar char="•"/>
                      </a:pPr>
                      <a:endParaRPr lang="en-US" sz="2000" b="1"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rtl="0" fontAlgn="base">
                        <a:spcBef>
                          <a:spcPts val="0"/>
                        </a:spcBef>
                        <a:spcAft>
                          <a:spcPts val="0"/>
                        </a:spcAft>
                        <a:buFont typeface="Arial" panose="020B0604020202020204" pitchFamily="34" charset="0"/>
                        <a:buChar char="•"/>
                      </a:pPr>
                      <a:r>
                        <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r>
                        <a:rPr lang="en-US" sz="2000" b="0" dirty="0">
                          <a:solidFill>
                            <a:srgbClr val="00B050"/>
                          </a:solidFill>
                          <a:effectLst/>
                          <a:latin typeface="Tahoma" panose="020B0604030504040204" pitchFamily="34" charset="0"/>
                          <a:ea typeface="Tahoma" panose="020B0604030504040204" pitchFamily="34" charset="0"/>
                          <a:cs typeface="Tahoma" panose="020B0604030504040204" pitchFamily="34" charset="0"/>
                        </a:rPr>
                        <a:t>Improves the accuracy</a:t>
                      </a:r>
                      <a:r>
                        <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of important applications in genome analysis</a:t>
                      </a:r>
                    </a:p>
                    <a:p>
                      <a:pPr rtl="0" fontAlgn="base">
                        <a:spcBef>
                          <a:spcPts val="0"/>
                        </a:spcBef>
                        <a:spcAft>
                          <a:spcPts val="0"/>
                        </a:spcAft>
                        <a:buFont typeface="Arial" panose="020B0604020202020204" pitchFamily="34" charset="0"/>
                        <a:buNone/>
                      </a:pPr>
                      <a:endParaRPr lang="en-US" sz="2000" b="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996604264"/>
                  </a:ext>
                </a:extLst>
              </a:tr>
            </a:tbl>
          </a:graphicData>
        </a:graphic>
      </p:graphicFrame>
      <p:graphicFrame>
        <p:nvGraphicFramePr>
          <p:cNvPr id="10" name="Table 9">
            <a:extLst>
              <a:ext uri="{FF2B5EF4-FFF2-40B4-BE49-F238E27FC236}">
                <a16:creationId xmlns:a16="http://schemas.microsoft.com/office/drawing/2014/main" id="{920054A0-5FE5-4534-0CA3-70ECB40176C4}"/>
              </a:ext>
            </a:extLst>
          </p:cNvPr>
          <p:cNvGraphicFramePr>
            <a:graphicFrameLocks noGrp="1"/>
          </p:cNvGraphicFramePr>
          <p:nvPr>
            <p:extLst>
              <p:ext uri="{D42A27DB-BD31-4B8C-83A1-F6EECF244321}">
                <p14:modId xmlns:p14="http://schemas.microsoft.com/office/powerpoint/2010/main" val="3504522884"/>
              </p:ext>
            </p:extLst>
          </p:nvPr>
        </p:nvGraphicFramePr>
        <p:xfrm>
          <a:off x="0" y="1776668"/>
          <a:ext cx="9144000" cy="1036320"/>
        </p:xfrm>
        <a:graphic>
          <a:graphicData uri="http://schemas.openxmlformats.org/drawingml/2006/table">
            <a:tbl>
              <a:tblPr/>
              <a:tblGrid>
                <a:gridCol w="1315752">
                  <a:extLst>
                    <a:ext uri="{9D8B030D-6E8A-4147-A177-3AD203B41FA5}">
                      <a16:colId xmlns:a16="http://schemas.microsoft.com/office/drawing/2014/main" val="2820237401"/>
                    </a:ext>
                  </a:extLst>
                </a:gridCol>
                <a:gridCol w="7828248">
                  <a:extLst>
                    <a:ext uri="{9D8B030D-6E8A-4147-A177-3AD203B41FA5}">
                      <a16:colId xmlns:a16="http://schemas.microsoft.com/office/drawing/2014/main" val="2860465790"/>
                    </a:ext>
                  </a:extLst>
                </a:gridCol>
              </a:tblGrid>
              <a:tr h="1036320">
                <a:tc>
                  <a:txBody>
                    <a:bodyPr/>
                    <a:lstStyle/>
                    <a:p>
                      <a:pPr marL="0" algn="l" defTabSz="685800" rtl="0" eaLnBrk="1" fontAlgn="t" latinLnBrk="0" hangingPunct="1">
                        <a:spcBef>
                          <a:spcPts val="0"/>
                        </a:spcBef>
                        <a:spcAft>
                          <a:spcPts val="0"/>
                        </a:spcAft>
                      </a:pPr>
                      <a:r>
                        <a:rPr lang="en-US" sz="2000" b="1" i="0" u="none" strike="noStrike"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Goal</a:t>
                      </a:r>
                    </a:p>
                  </a:txBody>
                  <a:tcPr marL="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r>
                        <a:rPr lang="en-US" sz="2000" b="0"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Enable finding the fuzzy seed matches as well as the exact-matching seeds accurately and efficiently</a:t>
                      </a:r>
                      <a:endParaRPr lang="en-US" sz="2000" b="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txBody>
                  <a:tcPr marL="45720" marR="0" marT="0" marB="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697112164"/>
                  </a:ext>
                </a:extLst>
              </a:tr>
            </a:tbl>
          </a:graphicData>
        </a:graphic>
      </p:graphicFrame>
    </p:spTree>
    <p:custDataLst>
      <p:tags r:id="rId1"/>
    </p:custDataLst>
    <p:extLst>
      <p:ext uri="{BB962C8B-B14F-4D97-AF65-F5344CB8AC3E}">
        <p14:creationId xmlns:p14="http://schemas.microsoft.com/office/powerpoint/2010/main" val="41659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latin typeface="Garamond" panose="02020404030301010803" pitchFamily="18" charset="0"/>
              </a:rPr>
              <a:t>BLEND</a:t>
            </a:r>
          </a:p>
        </p:txBody>
      </p:sp>
      <p:sp>
        <p:nvSpPr>
          <p:cNvPr id="4" name="Content Placeholder 5">
            <a:extLst>
              <a:ext uri="{FF2B5EF4-FFF2-40B4-BE49-F238E27FC236}">
                <a16:creationId xmlns:a16="http://schemas.microsoft.com/office/drawing/2014/main" id="{3FE908AA-1014-F276-6502-C74FBC8E123D}"/>
              </a:ext>
            </a:extLst>
          </p:cNvPr>
          <p:cNvSpPr>
            <a:spLocks noGrp="1"/>
          </p:cNvSpPr>
          <p:nvPr>
            <p:ph idx="1"/>
          </p:nvPr>
        </p:nvSpPr>
        <p:spPr>
          <a:xfrm>
            <a:off x="228600" y="901700"/>
            <a:ext cx="8610600" cy="5479628"/>
          </a:xfrm>
        </p:spPr>
        <p:txBody>
          <a:bodyPr/>
          <a:lstStyle/>
          <a:p>
            <a:r>
              <a:rPr lang="en-US" sz="1800" b="0" i="0" u="sng"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Can Firtina</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Jisung</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Park, Mohammed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Alser</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Jeremie</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S. Kim,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Damla</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Senol</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Cali, Taha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Shahroodi</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Nika Mansouri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Ghiasi</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Gagandeep Singh, Konstantinos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Kanellopoulos</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Can </a:t>
            </a:r>
            <a:r>
              <a:rPr lang="en-US" sz="18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Alkan</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and</a:t>
            </a:r>
            <a:r>
              <a:rPr lang="en-US" sz="1800" b="0" i="0"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0" i="0"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Onur</a:t>
            </a:r>
            <a:r>
              <a:rPr lang="en-US" sz="1800" b="0" i="0"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800" b="0" i="0"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Mutlu</a:t>
            </a:r>
            <a:r>
              <a:rPr lang="en-US" sz="1800" b="0" i="0"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br>
              <a:rPr lang="en-US" sz="1800" b="0" i="0"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1"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3"/>
              </a:rPr>
              <a:t>"BLEND: A Fast, Memory-Efficient, and Accurate Mechanism to Find Fuzzy Seed Matches in Genome Analysis"</a:t>
            </a:r>
            <a:b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1" i="1"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4"/>
              </a:rPr>
              <a:t>NAR Genomics and Bioinformatics</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March 2023. </a:t>
            </a:r>
            <a:b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5"/>
              </a:rPr>
              <a:t>Online link at NAR Genomics and Bioinformatics Journal</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6"/>
              </a:rPr>
              <a:t>arXiv preprint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7"/>
              </a:rPr>
              <a:t>biorXiv preprint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b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b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hlinkClick r:id="rId8"/>
              </a:rPr>
              <a:t>BLEND Source Code</a:t>
            </a:r>
            <a:r>
              <a:rPr lang="en-US" sz="18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p:txBody>
      </p:sp>
      <p:pic>
        <p:nvPicPr>
          <p:cNvPr id="13" name="Picture 12" descr="Graphical user interface, text, application&#10;&#10;Description automatically generated">
            <a:extLst>
              <a:ext uri="{FF2B5EF4-FFF2-40B4-BE49-F238E27FC236}">
                <a16:creationId xmlns:a16="http://schemas.microsoft.com/office/drawing/2014/main" id="{D2DF7C2F-BDAE-1404-484B-78BF784B7A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800" y="3904320"/>
            <a:ext cx="7772400" cy="2051980"/>
          </a:xfrm>
          <a:prstGeom prst="rect">
            <a:avLst/>
          </a:prstGeom>
        </p:spPr>
      </p:pic>
      <p:grpSp>
        <p:nvGrpSpPr>
          <p:cNvPr id="14" name="Group 13">
            <a:extLst>
              <a:ext uri="{FF2B5EF4-FFF2-40B4-BE49-F238E27FC236}">
                <a16:creationId xmlns:a16="http://schemas.microsoft.com/office/drawing/2014/main" id="{E782D4B8-4424-E6C2-BEA1-B5635F29CBE7}"/>
              </a:ext>
            </a:extLst>
          </p:cNvPr>
          <p:cNvGrpSpPr/>
          <p:nvPr/>
        </p:nvGrpSpPr>
        <p:grpSpPr>
          <a:xfrm>
            <a:off x="6701173" y="2298549"/>
            <a:ext cx="2138027" cy="1605771"/>
            <a:chOff x="1272842" y="3888897"/>
            <a:chExt cx="2138027" cy="1605771"/>
          </a:xfrm>
        </p:grpSpPr>
        <p:pic>
          <p:nvPicPr>
            <p:cNvPr id="15" name="Picture 14">
              <a:extLst>
                <a:ext uri="{FF2B5EF4-FFF2-40B4-BE49-F238E27FC236}">
                  <a16:creationId xmlns:a16="http://schemas.microsoft.com/office/drawing/2014/main" id="{DF7060B5-F741-8D17-8A56-3C33C9F253F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680293" y="3888897"/>
              <a:ext cx="1323124" cy="1323124"/>
            </a:xfrm>
            <a:prstGeom prst="rect">
              <a:avLst/>
            </a:prstGeom>
          </p:spPr>
        </p:pic>
        <p:sp>
          <p:nvSpPr>
            <p:cNvPr id="16" name="Subtitle 2">
              <a:extLst>
                <a:ext uri="{FF2B5EF4-FFF2-40B4-BE49-F238E27FC236}">
                  <a16:creationId xmlns:a16="http://schemas.microsoft.com/office/drawing/2014/main" id="{BF27C2C1-CE30-4433-96D7-C4A0C64F22DD}"/>
                </a:ext>
              </a:extLst>
            </p:cNvPr>
            <p:cNvSpPr txBox="1">
              <a:spLocks/>
            </p:cNvSpPr>
            <p:nvPr/>
          </p:nvSpPr>
          <p:spPr>
            <a:xfrm>
              <a:off x="1272842" y="5121816"/>
              <a:ext cx="2138027"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11"/>
                </a:rPr>
                <a:t>Paper (NARGAB)</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93898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latin typeface="Garamond" panose="02020404030301010803" pitchFamily="18" charset="0"/>
              </a:rPr>
              <a:t>BLEND Source Code</a:t>
            </a:r>
          </a:p>
        </p:txBody>
      </p:sp>
      <p:sp>
        <p:nvSpPr>
          <p:cNvPr id="8" name="TextBox 7">
            <a:extLst>
              <a:ext uri="{FF2B5EF4-FFF2-40B4-BE49-F238E27FC236}">
                <a16:creationId xmlns:a16="http://schemas.microsoft.com/office/drawing/2014/main" id="{9AC5F0F4-D097-5AAE-D56F-47AA2CCB1BD3}"/>
              </a:ext>
            </a:extLst>
          </p:cNvPr>
          <p:cNvSpPr txBox="1"/>
          <p:nvPr/>
        </p:nvSpPr>
        <p:spPr>
          <a:xfrm>
            <a:off x="2325852" y="5905500"/>
            <a:ext cx="4067908" cy="369332"/>
          </a:xfrm>
          <a:prstGeom prst="rect">
            <a:avLst/>
          </a:prstGeom>
          <a:noFill/>
        </p:spPr>
        <p:txBody>
          <a:bodyPr wrap="none" rtlCol="0">
            <a:spAutoFit/>
          </a:bodyPr>
          <a:lstStyle/>
          <a:p>
            <a:r>
              <a:rPr lang="en-US" b="1" dirty="0">
                <a:solidFill>
                  <a:srgbClr val="C00000"/>
                </a:solidFill>
                <a:hlinkClick r:id="rId3"/>
              </a:rPr>
              <a:t>https://github.com/CMU-SAFARI/BLEND</a:t>
            </a:r>
            <a:endParaRPr lang="en-CH" b="1" dirty="0">
              <a:solidFill>
                <a:srgbClr val="C00000"/>
              </a:solidFill>
            </a:endParaRPr>
          </a:p>
        </p:txBody>
      </p:sp>
      <p:pic>
        <p:nvPicPr>
          <p:cNvPr id="9" name="Picture 8" descr="Graphical user interface, text, application, email&#10;&#10;Description automatically generated">
            <a:extLst>
              <a:ext uri="{FF2B5EF4-FFF2-40B4-BE49-F238E27FC236}">
                <a16:creationId xmlns:a16="http://schemas.microsoft.com/office/drawing/2014/main" id="{1D4D31E3-7B15-AE9C-C3EA-7FC49A242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57" y="1697498"/>
            <a:ext cx="8337885" cy="4208002"/>
          </a:xfrm>
          <a:prstGeom prst="rect">
            <a:avLst/>
          </a:prstGeom>
        </p:spPr>
      </p:pic>
      <p:grpSp>
        <p:nvGrpSpPr>
          <p:cNvPr id="10" name="Group 9">
            <a:extLst>
              <a:ext uri="{FF2B5EF4-FFF2-40B4-BE49-F238E27FC236}">
                <a16:creationId xmlns:a16="http://schemas.microsoft.com/office/drawing/2014/main" id="{D0A0364D-BCA5-E09A-3CA9-9BE75AFE561B}"/>
              </a:ext>
            </a:extLst>
          </p:cNvPr>
          <p:cNvGrpSpPr/>
          <p:nvPr/>
        </p:nvGrpSpPr>
        <p:grpSpPr>
          <a:xfrm>
            <a:off x="7416684" y="0"/>
            <a:ext cx="1748098" cy="1618980"/>
            <a:chOff x="5779800" y="3887568"/>
            <a:chExt cx="1748098" cy="1618980"/>
          </a:xfrm>
        </p:grpSpPr>
        <p:pic>
          <p:nvPicPr>
            <p:cNvPr id="11" name="Picture 10">
              <a:extLst>
                <a:ext uri="{FF2B5EF4-FFF2-40B4-BE49-F238E27FC236}">
                  <a16:creationId xmlns:a16="http://schemas.microsoft.com/office/drawing/2014/main" id="{50268F40-D968-6F97-F38A-CC75D9A4F97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92985" y="3887568"/>
              <a:ext cx="1321728" cy="1321728"/>
            </a:xfrm>
            <a:prstGeom prst="rect">
              <a:avLst/>
            </a:prstGeom>
          </p:spPr>
        </p:pic>
        <p:sp>
          <p:nvSpPr>
            <p:cNvPr id="12" name="Subtitle 2">
              <a:extLst>
                <a:ext uri="{FF2B5EF4-FFF2-40B4-BE49-F238E27FC236}">
                  <a16:creationId xmlns:a16="http://schemas.microsoft.com/office/drawing/2014/main" id="{CED1F587-66E8-1851-329F-F66688714198}"/>
                </a:ext>
              </a:extLst>
            </p:cNvPr>
            <p:cNvSpPr txBox="1">
              <a:spLocks/>
            </p:cNvSpPr>
            <p:nvPr/>
          </p:nvSpPr>
          <p:spPr>
            <a:xfrm>
              <a:off x="5779800" y="5133696"/>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6"/>
                </a:rPr>
                <a:t>Source Code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589155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316615"/>
          </a:xfrm>
          <a:prstGeom prst="rect">
            <a:avLst/>
          </a:prstGeom>
          <a:solidFill>
            <a:srgbClr val="06436E"/>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2797016"/>
          </a:xfrm>
          <a:prstGeom prst="rect">
            <a:avLst/>
          </a:prstGeom>
          <a:solidFill>
            <a:srgbClr val="06436E"/>
          </a:solidFill>
        </p:spPr>
        <p:txBody>
          <a:bodyPr anchor="ctr">
            <a:noAutofit/>
          </a:bodyPr>
          <a:lstStyle/>
          <a:p>
            <a:pPr algn="ctr">
              <a:lnSpc>
                <a:spcPct val="100000"/>
              </a:lnSpc>
              <a:spcAft>
                <a:spcPts val="400"/>
              </a:spcAft>
            </a:pPr>
            <a:r>
              <a:rPr lang="en-US" sz="7200" b="1" dirty="0">
                <a:solidFill>
                  <a:srgbClr val="F5D8B0"/>
                </a:solidFill>
                <a:latin typeface="Garamond" panose="02020404030301010803" pitchFamily="18" charset="0"/>
                <a:ea typeface="Tahoma" panose="020B0604030504040204" pitchFamily="34" charset="0"/>
                <a:cs typeface="Tahoma" panose="020B0604030504040204" pitchFamily="34" charset="0"/>
              </a:rPr>
              <a:t>BLEND</a:t>
            </a:r>
            <a:r>
              <a:rPr lang="en-US" sz="6600" b="1" dirty="0">
                <a:solidFill>
                  <a:srgbClr val="FFFFFF"/>
                </a:solidFill>
                <a:latin typeface="Garamond" panose="02020404030301010803" pitchFamily="18" charset="0"/>
                <a:ea typeface="Tahoma" panose="020B0604030504040204" pitchFamily="34" charset="0"/>
                <a:cs typeface="Tahoma" panose="020B0604030504040204" pitchFamily="34" charset="0"/>
              </a:rPr>
              <a:t> </a:t>
            </a:r>
            <a:b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br>
            <a: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t>A Fast, Memory-efficient and Accurate Mechanism </a:t>
            </a:r>
            <a:b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br>
            <a:r>
              <a:rPr lang="en-US" sz="3100" b="1" dirty="0">
                <a:solidFill>
                  <a:srgbClr val="FFFFFF"/>
                </a:solidFill>
                <a:latin typeface="Garamond" panose="02020404030301010803" pitchFamily="18" charset="0"/>
                <a:ea typeface="Tahoma" panose="020B0604030504040204" pitchFamily="34" charset="0"/>
                <a:cs typeface="Tahoma" panose="020B0604030504040204" pitchFamily="34" charset="0"/>
              </a:rPr>
              <a:t>to Find Fuzzy Seed Matches in Genome Analysis</a:t>
            </a:r>
            <a:endParaRPr lang="en-US" sz="3100" dirty="0">
              <a:solidFill>
                <a:schemeClr val="accent4">
                  <a:lumMod val="20000"/>
                  <a:lumOff val="80000"/>
                </a:schemeClr>
              </a:solidFill>
              <a:latin typeface="Garamond" panose="02020404030301010803" pitchFamily="18" charset="0"/>
              <a:ea typeface="Tahoma" panose="020B0604030504040204" pitchFamily="34" charset="0"/>
              <a:cs typeface="Tahoma" panose="020B0604030504040204" pitchFamily="34" charset="0"/>
            </a:endParaRPr>
          </a:p>
        </p:txBody>
      </p:sp>
      <p:sp>
        <p:nvSpPr>
          <p:cNvPr id="103" name="Subtitle 2"/>
          <p:cNvSpPr>
            <a:spLocks noGrp="1"/>
          </p:cNvSpPr>
          <p:nvPr>
            <p:ph type="subTitle" idx="4294967295"/>
          </p:nvPr>
        </p:nvSpPr>
        <p:spPr>
          <a:xfrm>
            <a:off x="0" y="2596784"/>
            <a:ext cx="9144000" cy="1705872"/>
          </a:xfrm>
          <a:prstGeom prst="rect">
            <a:avLst/>
          </a:prstGeom>
        </p:spPr>
        <p:txBody>
          <a:bodyPr anchor="ctr">
            <a:noAutofit/>
          </a:bodyPr>
          <a:lstStyle/>
          <a:p>
            <a:pPr marL="0" indent="0" algn="ctr">
              <a:lnSpc>
                <a:spcPct val="100000"/>
              </a:lnSpc>
              <a:spcBef>
                <a:spcPts val="500"/>
              </a:spcBef>
              <a:buNone/>
            </a:pPr>
            <a:r>
              <a:rPr lang="en-GB" sz="1800" b="1" dirty="0">
                <a:latin typeface="Tahoma" panose="020B0604030504040204" pitchFamily="34" charset="0"/>
                <a:ea typeface="Tahoma" panose="020B0604030504040204" pitchFamily="34" charset="0"/>
                <a:cs typeface="Tahoma" panose="020B0604030504040204" pitchFamily="34" charset="0"/>
              </a:rPr>
              <a:t>Can Firtina</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Jisung</a:t>
            </a:r>
            <a:r>
              <a:rPr lang="en-GB" sz="1800" dirty="0">
                <a:latin typeface="Tahoma" panose="020B0604030504040204" pitchFamily="34" charset="0"/>
                <a:ea typeface="Tahoma" panose="020B0604030504040204" pitchFamily="34" charset="0"/>
                <a:cs typeface="Tahoma" panose="020B0604030504040204" pitchFamily="34" charset="0"/>
              </a:rPr>
              <a:t> Park, Mohammed </a:t>
            </a:r>
            <a:r>
              <a:rPr lang="en-GB" sz="1800" dirty="0" err="1">
                <a:latin typeface="Tahoma" panose="020B0604030504040204" pitchFamily="34" charset="0"/>
                <a:ea typeface="Tahoma" panose="020B0604030504040204" pitchFamily="34" charset="0"/>
                <a:cs typeface="Tahoma" panose="020B0604030504040204" pitchFamily="34" charset="0"/>
              </a:rPr>
              <a:t>Alser</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Jeremie</a:t>
            </a:r>
            <a:r>
              <a:rPr lang="en-GB" sz="1800" dirty="0">
                <a:latin typeface="Tahoma" panose="020B0604030504040204" pitchFamily="34" charset="0"/>
                <a:ea typeface="Tahoma" panose="020B0604030504040204" pitchFamily="34" charset="0"/>
                <a:cs typeface="Tahoma" panose="020B0604030504040204" pitchFamily="34" charset="0"/>
              </a:rPr>
              <a:t> S. Kim, </a:t>
            </a:r>
            <a:r>
              <a:rPr lang="en-GB" sz="1800" dirty="0" err="1">
                <a:latin typeface="Tahoma" panose="020B0604030504040204" pitchFamily="34" charset="0"/>
                <a:ea typeface="Tahoma" panose="020B0604030504040204" pitchFamily="34" charset="0"/>
                <a:cs typeface="Tahoma" panose="020B0604030504040204" pitchFamily="34" charset="0"/>
              </a:rPr>
              <a:t>Damla</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Senol</a:t>
            </a:r>
            <a:r>
              <a:rPr lang="en-GB" sz="1800" dirty="0">
                <a:latin typeface="Tahoma" panose="020B0604030504040204" pitchFamily="34" charset="0"/>
                <a:ea typeface="Tahoma" panose="020B0604030504040204" pitchFamily="34" charset="0"/>
                <a:cs typeface="Tahoma" panose="020B0604030504040204" pitchFamily="34" charset="0"/>
              </a:rPr>
              <a:t> Cali, </a:t>
            </a:r>
          </a:p>
          <a:p>
            <a:pPr marL="0" indent="0" algn="ctr">
              <a:lnSpc>
                <a:spcPct val="100000"/>
              </a:lnSpc>
              <a:spcBef>
                <a:spcPts val="500"/>
              </a:spcBef>
              <a:buNone/>
            </a:pPr>
            <a:r>
              <a:rPr lang="en-GB" sz="1800" dirty="0">
                <a:latin typeface="Tahoma" panose="020B0604030504040204" pitchFamily="34" charset="0"/>
                <a:ea typeface="Tahoma" panose="020B0604030504040204" pitchFamily="34" charset="0"/>
                <a:cs typeface="Tahoma" panose="020B0604030504040204" pitchFamily="34" charset="0"/>
              </a:rPr>
              <a:t>Taha </a:t>
            </a:r>
            <a:r>
              <a:rPr lang="en-GB" sz="1800" dirty="0" err="1">
                <a:latin typeface="Tahoma" panose="020B0604030504040204" pitchFamily="34" charset="0"/>
                <a:ea typeface="Tahoma" panose="020B0604030504040204" pitchFamily="34" charset="0"/>
                <a:cs typeface="Tahoma" panose="020B0604030504040204" pitchFamily="34" charset="0"/>
              </a:rPr>
              <a:t>Shahroodi</a:t>
            </a:r>
            <a:r>
              <a:rPr lang="en-GB" sz="1800" dirty="0">
                <a:latin typeface="Tahoma" panose="020B0604030504040204" pitchFamily="34" charset="0"/>
                <a:ea typeface="Tahoma" panose="020B0604030504040204" pitchFamily="34" charset="0"/>
                <a:cs typeface="Tahoma" panose="020B0604030504040204" pitchFamily="34" charset="0"/>
              </a:rPr>
              <a:t>, Nika Mansouri </a:t>
            </a:r>
            <a:r>
              <a:rPr lang="en-GB" sz="1800" dirty="0" err="1">
                <a:latin typeface="Tahoma" panose="020B0604030504040204" pitchFamily="34" charset="0"/>
                <a:ea typeface="Tahoma" panose="020B0604030504040204" pitchFamily="34" charset="0"/>
                <a:cs typeface="Tahoma" panose="020B0604030504040204" pitchFamily="34" charset="0"/>
              </a:rPr>
              <a:t>Ghiasi</a:t>
            </a:r>
            <a:r>
              <a:rPr lang="en-GB" sz="1800" dirty="0">
                <a:latin typeface="Tahoma" panose="020B0604030504040204" pitchFamily="34" charset="0"/>
                <a:ea typeface="Tahoma" panose="020B0604030504040204" pitchFamily="34" charset="0"/>
                <a:cs typeface="Tahoma" panose="020B0604030504040204" pitchFamily="34" charset="0"/>
              </a:rPr>
              <a:t>, Gagandeep Singh, </a:t>
            </a:r>
          </a:p>
          <a:p>
            <a:pPr marL="0" indent="0" algn="ctr">
              <a:lnSpc>
                <a:spcPct val="100000"/>
              </a:lnSpc>
              <a:spcBef>
                <a:spcPts val="500"/>
              </a:spcBef>
              <a:buNone/>
            </a:pPr>
            <a:r>
              <a:rPr lang="en-GB" sz="1800" dirty="0">
                <a:latin typeface="Tahoma" panose="020B0604030504040204" pitchFamily="34" charset="0"/>
                <a:ea typeface="Tahoma" panose="020B0604030504040204" pitchFamily="34" charset="0"/>
                <a:cs typeface="Tahoma" panose="020B0604030504040204" pitchFamily="34" charset="0"/>
              </a:rPr>
              <a:t>Konstantinos </a:t>
            </a:r>
            <a:r>
              <a:rPr lang="en-GB" sz="1800" dirty="0" err="1">
                <a:latin typeface="Tahoma" panose="020B0604030504040204" pitchFamily="34" charset="0"/>
                <a:ea typeface="Tahoma" panose="020B0604030504040204" pitchFamily="34" charset="0"/>
                <a:cs typeface="Tahoma" panose="020B0604030504040204" pitchFamily="34" charset="0"/>
              </a:rPr>
              <a:t>Kanellopoulos</a:t>
            </a:r>
            <a:r>
              <a:rPr lang="en-GB" sz="1800" dirty="0">
                <a:latin typeface="Tahoma" panose="020B0604030504040204" pitchFamily="34" charset="0"/>
                <a:ea typeface="Tahoma" panose="020B0604030504040204" pitchFamily="34" charset="0"/>
                <a:cs typeface="Tahoma" panose="020B0604030504040204" pitchFamily="34" charset="0"/>
              </a:rPr>
              <a:t>, Can </a:t>
            </a:r>
            <a:r>
              <a:rPr lang="en-GB" sz="1800" dirty="0" err="1">
                <a:latin typeface="Tahoma" panose="020B0604030504040204" pitchFamily="34" charset="0"/>
                <a:ea typeface="Tahoma" panose="020B0604030504040204" pitchFamily="34" charset="0"/>
                <a:cs typeface="Tahoma" panose="020B0604030504040204" pitchFamily="34" charset="0"/>
              </a:rPr>
              <a:t>Alkan</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Onur</a:t>
            </a:r>
            <a:r>
              <a:rPr lang="en-GB" sz="1800" dirty="0">
                <a:latin typeface="Tahoma" panose="020B0604030504040204" pitchFamily="34" charset="0"/>
                <a:ea typeface="Tahoma" panose="020B0604030504040204" pitchFamily="34" charset="0"/>
                <a:cs typeface="Tahoma" panose="020B0604030504040204" pitchFamily="34" charset="0"/>
              </a:rPr>
              <a:t> </a:t>
            </a:r>
            <a:r>
              <a:rPr lang="en-GB" sz="1800" dirty="0" err="1">
                <a:latin typeface="Tahoma" panose="020B0604030504040204" pitchFamily="34" charset="0"/>
                <a:ea typeface="Tahoma" panose="020B0604030504040204" pitchFamily="34" charset="0"/>
                <a:cs typeface="Tahoma" panose="020B0604030504040204" pitchFamily="34" charset="0"/>
              </a:rPr>
              <a:t>Mutlu</a:t>
            </a:r>
            <a:endParaRPr lang="en-US" sz="1800" dirty="0">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17EB59B2-7CB7-949E-EF8A-0F52667FDFF0}"/>
              </a:ext>
            </a:extLst>
          </p:cNvPr>
          <p:cNvPicPr>
            <a:picLocks noChangeAspect="1"/>
          </p:cNvPicPr>
          <p:nvPr/>
        </p:nvPicPr>
        <p:blipFill>
          <a:blip r:embed="rId3"/>
          <a:stretch>
            <a:fillRect/>
          </a:stretch>
        </p:blipFill>
        <p:spPr>
          <a:xfrm>
            <a:off x="4506421" y="6051267"/>
            <a:ext cx="3336192" cy="761170"/>
          </a:xfrm>
          <a:prstGeom prst="rect">
            <a:avLst/>
          </a:prstGeom>
        </p:spPr>
      </p:pic>
      <p:grpSp>
        <p:nvGrpSpPr>
          <p:cNvPr id="15" name="Group 14">
            <a:extLst>
              <a:ext uri="{FF2B5EF4-FFF2-40B4-BE49-F238E27FC236}">
                <a16:creationId xmlns:a16="http://schemas.microsoft.com/office/drawing/2014/main" id="{7C3668B9-2CD0-96F5-16FD-680C4C391C30}"/>
              </a:ext>
            </a:extLst>
          </p:cNvPr>
          <p:cNvGrpSpPr/>
          <p:nvPr/>
        </p:nvGrpSpPr>
        <p:grpSpPr>
          <a:xfrm>
            <a:off x="322190" y="5505127"/>
            <a:ext cx="8319767" cy="466786"/>
            <a:chOff x="322190" y="5783957"/>
            <a:chExt cx="8319767" cy="466786"/>
          </a:xfrm>
        </p:grpSpPr>
        <p:pic>
          <p:nvPicPr>
            <p:cNvPr id="7" name="Picture 6">
              <a:extLst>
                <a:ext uri="{FF2B5EF4-FFF2-40B4-BE49-F238E27FC236}">
                  <a16:creationId xmlns:a16="http://schemas.microsoft.com/office/drawing/2014/main" id="{F63567B8-7041-AA61-4869-E3FFF91A27C2}"/>
                </a:ext>
              </a:extLst>
            </p:cNvPr>
            <p:cNvPicPr>
              <a:picLocks noChangeAspect="1"/>
            </p:cNvPicPr>
            <p:nvPr/>
          </p:nvPicPr>
          <p:blipFill rotWithShape="1">
            <a:blip r:embed="rId4"/>
            <a:srcRect l="15553" t="31836" r="15247" b="32270"/>
            <a:stretch/>
          </p:blipFill>
          <p:spPr>
            <a:xfrm>
              <a:off x="3233311" y="5809649"/>
              <a:ext cx="2190541" cy="415402"/>
            </a:xfrm>
            <a:prstGeom prst="rect">
              <a:avLst/>
            </a:prstGeom>
          </p:spPr>
        </p:pic>
        <p:pic>
          <p:nvPicPr>
            <p:cNvPr id="9" name="Picture 8">
              <a:extLst>
                <a:ext uri="{FF2B5EF4-FFF2-40B4-BE49-F238E27FC236}">
                  <a16:creationId xmlns:a16="http://schemas.microsoft.com/office/drawing/2014/main" id="{24F73AE7-DC07-F41E-57C3-48B212569290}"/>
                </a:ext>
              </a:extLst>
            </p:cNvPr>
            <p:cNvPicPr>
              <a:picLocks noChangeAspect="1"/>
            </p:cNvPicPr>
            <p:nvPr/>
          </p:nvPicPr>
          <p:blipFill>
            <a:blip r:embed="rId5"/>
            <a:stretch>
              <a:fillRect/>
            </a:stretch>
          </p:blipFill>
          <p:spPr>
            <a:xfrm>
              <a:off x="6128858" y="5783957"/>
              <a:ext cx="2513099" cy="466786"/>
            </a:xfrm>
            <a:prstGeom prst="rect">
              <a:avLst/>
            </a:prstGeom>
          </p:spPr>
        </p:pic>
        <p:pic>
          <p:nvPicPr>
            <p:cNvPr id="13" name="Graphic 12">
              <a:extLst>
                <a:ext uri="{FF2B5EF4-FFF2-40B4-BE49-F238E27FC236}">
                  <a16:creationId xmlns:a16="http://schemas.microsoft.com/office/drawing/2014/main" id="{E099C6AE-CFF9-1AAE-7731-87EDC77BCA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2190" y="5834463"/>
              <a:ext cx="1901305" cy="365775"/>
            </a:xfrm>
            <a:prstGeom prst="rect">
              <a:avLst/>
            </a:prstGeom>
          </p:spPr>
        </p:pic>
      </p:grpSp>
      <p:grpSp>
        <p:nvGrpSpPr>
          <p:cNvPr id="94" name="Group 93">
            <a:extLst>
              <a:ext uri="{FF2B5EF4-FFF2-40B4-BE49-F238E27FC236}">
                <a16:creationId xmlns:a16="http://schemas.microsoft.com/office/drawing/2014/main" id="{3179E7EE-71CF-5292-D8E8-800D78DACD17}"/>
              </a:ext>
            </a:extLst>
          </p:cNvPr>
          <p:cNvGrpSpPr/>
          <p:nvPr/>
        </p:nvGrpSpPr>
        <p:grpSpPr>
          <a:xfrm>
            <a:off x="1272842" y="3888897"/>
            <a:ext cx="2138027" cy="1605771"/>
            <a:chOff x="1272842" y="3888897"/>
            <a:chExt cx="2138027" cy="1605771"/>
          </a:xfrm>
        </p:grpSpPr>
        <p:pic>
          <p:nvPicPr>
            <p:cNvPr id="5" name="Picture 4">
              <a:extLst>
                <a:ext uri="{FF2B5EF4-FFF2-40B4-BE49-F238E27FC236}">
                  <a16:creationId xmlns:a16="http://schemas.microsoft.com/office/drawing/2014/main" id="{9F5C665D-8E97-5815-935F-EA9A2E615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80293" y="3888897"/>
              <a:ext cx="1323124" cy="1323124"/>
            </a:xfrm>
            <a:prstGeom prst="rect">
              <a:avLst/>
            </a:prstGeom>
          </p:spPr>
        </p:pic>
        <p:sp>
          <p:nvSpPr>
            <p:cNvPr id="6" name="Subtitle 2">
              <a:extLst>
                <a:ext uri="{FF2B5EF4-FFF2-40B4-BE49-F238E27FC236}">
                  <a16:creationId xmlns:a16="http://schemas.microsoft.com/office/drawing/2014/main" id="{DB2EEB9D-CD0D-2FF2-D031-EBA3AD7F7B37}"/>
                </a:ext>
              </a:extLst>
            </p:cNvPr>
            <p:cNvSpPr txBox="1">
              <a:spLocks/>
            </p:cNvSpPr>
            <p:nvPr/>
          </p:nvSpPr>
          <p:spPr>
            <a:xfrm>
              <a:off x="1272842" y="5121816"/>
              <a:ext cx="2138027"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9"/>
                </a:rPr>
                <a:t>Paper (NARGAB)</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95" name="Group 94">
            <a:extLst>
              <a:ext uri="{FF2B5EF4-FFF2-40B4-BE49-F238E27FC236}">
                <a16:creationId xmlns:a16="http://schemas.microsoft.com/office/drawing/2014/main" id="{FE38F9AA-BD74-1998-92A0-BEB4D8F06EC5}"/>
              </a:ext>
            </a:extLst>
          </p:cNvPr>
          <p:cNvGrpSpPr/>
          <p:nvPr/>
        </p:nvGrpSpPr>
        <p:grpSpPr>
          <a:xfrm>
            <a:off x="5779800" y="3887568"/>
            <a:ext cx="1748098" cy="1618980"/>
            <a:chOff x="5779800" y="3887568"/>
            <a:chExt cx="1748098" cy="1618980"/>
          </a:xfrm>
        </p:grpSpPr>
        <p:pic>
          <p:nvPicPr>
            <p:cNvPr id="10" name="Picture 9">
              <a:extLst>
                <a:ext uri="{FF2B5EF4-FFF2-40B4-BE49-F238E27FC236}">
                  <a16:creationId xmlns:a16="http://schemas.microsoft.com/office/drawing/2014/main" id="{45E84D34-A227-83B0-75F7-5E4BEE36E23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992985" y="3887568"/>
              <a:ext cx="1321728" cy="1321728"/>
            </a:xfrm>
            <a:prstGeom prst="rect">
              <a:avLst/>
            </a:prstGeom>
          </p:spPr>
        </p:pic>
        <p:sp>
          <p:nvSpPr>
            <p:cNvPr id="11" name="Subtitle 2">
              <a:extLst>
                <a:ext uri="{FF2B5EF4-FFF2-40B4-BE49-F238E27FC236}">
                  <a16:creationId xmlns:a16="http://schemas.microsoft.com/office/drawing/2014/main" id="{4F3D5973-3AF7-8EC8-1B7C-B68FF73FDFEE}"/>
                </a:ext>
              </a:extLst>
            </p:cNvPr>
            <p:cNvSpPr txBox="1">
              <a:spLocks/>
            </p:cNvSpPr>
            <p:nvPr/>
          </p:nvSpPr>
          <p:spPr>
            <a:xfrm>
              <a:off x="5779800" y="5133696"/>
              <a:ext cx="1748098" cy="37285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500"/>
                </a:spcBef>
                <a:buFont typeface="Arial" panose="020B0604020202020204" pitchFamily="34" charset="0"/>
                <a:buNone/>
              </a:pPr>
              <a:r>
                <a:rPr lang="en-US" sz="2000" dirty="0">
                  <a:latin typeface="Tahoma" panose="020B0604030504040204" pitchFamily="34" charset="0"/>
                  <a:ea typeface="Tahoma" panose="020B0604030504040204" pitchFamily="34" charset="0"/>
                  <a:cs typeface="Tahoma" panose="020B0604030504040204" pitchFamily="34" charset="0"/>
                  <a:hlinkClick r:id="rId11"/>
                </a:rPr>
                <a:t>Source Code</a:t>
              </a:r>
              <a:endParaRPr lang="en-US" sz="20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55" name="Graphic 11">
            <a:extLst>
              <a:ext uri="{FF2B5EF4-FFF2-40B4-BE49-F238E27FC236}">
                <a16:creationId xmlns:a16="http://schemas.microsoft.com/office/drawing/2014/main" id="{AD19BDEE-E42A-5651-924A-583755EF0588}"/>
              </a:ext>
            </a:extLst>
          </p:cNvPr>
          <p:cNvGrpSpPr>
            <a:grpSpLocks noChangeAspect="1"/>
          </p:cNvGrpSpPr>
          <p:nvPr/>
        </p:nvGrpSpPr>
        <p:grpSpPr>
          <a:xfrm>
            <a:off x="2223495" y="5977569"/>
            <a:ext cx="1517653" cy="861671"/>
            <a:chOff x="10409076" y="2925362"/>
            <a:chExt cx="2825396" cy="1604165"/>
          </a:xfrm>
        </p:grpSpPr>
        <p:sp>
          <p:nvSpPr>
            <p:cNvPr id="57" name="Freeform: Shape 29">
              <a:extLst>
                <a:ext uri="{FF2B5EF4-FFF2-40B4-BE49-F238E27FC236}">
                  <a16:creationId xmlns:a16="http://schemas.microsoft.com/office/drawing/2014/main" id="{CC8FAA6A-FD12-D3E2-EC9F-E277B135FA7A}"/>
                </a:ext>
              </a:extLst>
            </p:cNvPr>
            <p:cNvSpPr/>
            <p:nvPr/>
          </p:nvSpPr>
          <p:spPr>
            <a:xfrm flipV="1">
              <a:off x="10946032" y="3447738"/>
              <a:ext cx="499248" cy="533267"/>
            </a:xfrm>
            <a:custGeom>
              <a:avLst/>
              <a:gdLst>
                <a:gd name="connsiteX0" fmla="*/ 354024 w 499248"/>
                <a:gd name="connsiteY0" fmla="*/ 532902 h 533267"/>
                <a:gd name="connsiteX1" fmla="*/ 354024 w 499248"/>
                <a:gd name="connsiteY1" fmla="*/ 209493 h 533267"/>
                <a:gd name="connsiteX2" fmla="*/ 249128 w 499248"/>
                <a:gd name="connsiteY2" fmla="*/ 100940 h 533267"/>
                <a:gd name="connsiteX3" fmla="*/ 144184 w 499248"/>
                <a:gd name="connsiteY3" fmla="*/ 209493 h 533267"/>
                <a:gd name="connsiteX4" fmla="*/ 144184 w 499248"/>
                <a:gd name="connsiteY4" fmla="*/ 532902 h 533267"/>
                <a:gd name="connsiteX5" fmla="*/ -521 w 499248"/>
                <a:gd name="connsiteY5" fmla="*/ 532902 h 533267"/>
                <a:gd name="connsiteX6" fmla="*/ -521 w 499248"/>
                <a:gd name="connsiteY6" fmla="*/ 202223 h 533267"/>
                <a:gd name="connsiteX7" fmla="*/ 249128 w 499248"/>
                <a:gd name="connsiteY7" fmla="*/ -365 h 533267"/>
                <a:gd name="connsiteX8" fmla="*/ 498727 w 499248"/>
                <a:gd name="connsiteY8" fmla="*/ 202223 h 533267"/>
                <a:gd name="connsiteX9" fmla="*/ 498727 w 499248"/>
                <a:gd name="connsiteY9" fmla="*/ 532902 h 533267"/>
                <a:gd name="connsiteX10" fmla="*/ 354024 w 499248"/>
                <a:gd name="connsiteY10" fmla="*/ 532902 h 533267"/>
                <a:gd name="connsiteX11" fmla="*/ 354024 w 499248"/>
                <a:gd name="connsiteY11" fmla="*/ 532902 h 53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9248" h="533267">
                  <a:moveTo>
                    <a:pt x="354024" y="532902"/>
                  </a:moveTo>
                  <a:lnTo>
                    <a:pt x="354024" y="209493"/>
                  </a:lnTo>
                  <a:cubicBezTo>
                    <a:pt x="351856" y="142901"/>
                    <a:pt x="317115" y="100940"/>
                    <a:pt x="249128" y="100940"/>
                  </a:cubicBezTo>
                  <a:cubicBezTo>
                    <a:pt x="181093" y="100940"/>
                    <a:pt x="146360" y="142901"/>
                    <a:pt x="144184" y="209493"/>
                  </a:cubicBezTo>
                  <a:lnTo>
                    <a:pt x="144184" y="532902"/>
                  </a:lnTo>
                  <a:lnTo>
                    <a:pt x="-521" y="532902"/>
                  </a:lnTo>
                  <a:lnTo>
                    <a:pt x="-521" y="202223"/>
                  </a:lnTo>
                  <a:cubicBezTo>
                    <a:pt x="942" y="56813"/>
                    <a:pt x="117409" y="-365"/>
                    <a:pt x="249128" y="-365"/>
                  </a:cubicBezTo>
                  <a:cubicBezTo>
                    <a:pt x="380791" y="-365"/>
                    <a:pt x="497282" y="56813"/>
                    <a:pt x="498727" y="202223"/>
                  </a:cubicBezTo>
                  <a:lnTo>
                    <a:pt x="498727" y="532902"/>
                  </a:lnTo>
                  <a:lnTo>
                    <a:pt x="354024" y="532902"/>
                  </a:lnTo>
                  <a:lnTo>
                    <a:pt x="354024" y="532902"/>
                  </a:lnTo>
                </a:path>
              </a:pathLst>
            </a:custGeom>
            <a:solidFill>
              <a:srgbClr val="00ADEF"/>
            </a:solidFill>
            <a:ln w="2176" cap="flat">
              <a:noFill/>
              <a:prstDash val="solid"/>
              <a:miter/>
            </a:ln>
          </p:spPr>
          <p:txBody>
            <a:bodyPr rtlCol="0" anchor="ctr"/>
            <a:lstStyle/>
            <a:p>
              <a:endParaRPr lang="en-GB" sz="5261" dirty="0"/>
            </a:p>
          </p:txBody>
        </p:sp>
        <p:sp>
          <p:nvSpPr>
            <p:cNvPr id="58" name="Freeform: Shape 30">
              <a:extLst>
                <a:ext uri="{FF2B5EF4-FFF2-40B4-BE49-F238E27FC236}">
                  <a16:creationId xmlns:a16="http://schemas.microsoft.com/office/drawing/2014/main" id="{F034F955-B35C-D6B6-8F73-750BD27E8976}"/>
                </a:ext>
              </a:extLst>
            </p:cNvPr>
            <p:cNvSpPr/>
            <p:nvPr/>
          </p:nvSpPr>
          <p:spPr>
            <a:xfrm flipV="1">
              <a:off x="11590036" y="3447738"/>
              <a:ext cx="426196" cy="522383"/>
            </a:xfrm>
            <a:custGeom>
              <a:avLst/>
              <a:gdLst>
                <a:gd name="connsiteX0" fmla="*/ 71610 w 426196"/>
                <a:gd name="connsiteY0" fmla="*/ 459795 h 522383"/>
                <a:gd name="connsiteX1" fmla="*/ 177262 w 426196"/>
                <a:gd name="connsiteY1" fmla="*/ 459795 h 522383"/>
                <a:gd name="connsiteX2" fmla="*/ 309714 w 426196"/>
                <a:gd name="connsiteY2" fmla="*/ 400464 h 522383"/>
                <a:gd name="connsiteX3" fmla="*/ 349464 w 426196"/>
                <a:gd name="connsiteY3" fmla="*/ 260811 h 522383"/>
                <a:gd name="connsiteX4" fmla="*/ 309714 w 426196"/>
                <a:gd name="connsiteY4" fmla="*/ 121174 h 522383"/>
                <a:gd name="connsiteX5" fmla="*/ 177262 w 426196"/>
                <a:gd name="connsiteY5" fmla="*/ 61828 h 522383"/>
                <a:gd name="connsiteX6" fmla="*/ 71610 w 426196"/>
                <a:gd name="connsiteY6" fmla="*/ 61828 h 522383"/>
                <a:gd name="connsiteX7" fmla="*/ 71610 w 426196"/>
                <a:gd name="connsiteY7" fmla="*/ 459795 h 522383"/>
                <a:gd name="connsiteX8" fmla="*/ -763 w 426196"/>
                <a:gd name="connsiteY8" fmla="*/ -368 h 522383"/>
                <a:gd name="connsiteX9" fmla="*/ 172935 w 426196"/>
                <a:gd name="connsiteY9" fmla="*/ -368 h 522383"/>
                <a:gd name="connsiteX10" fmla="*/ 314729 w 426196"/>
                <a:gd name="connsiteY10" fmla="*/ 31431 h 522383"/>
                <a:gd name="connsiteX11" fmla="*/ 425433 w 426196"/>
                <a:gd name="connsiteY11" fmla="*/ 260811 h 522383"/>
                <a:gd name="connsiteX12" fmla="*/ 314729 w 426196"/>
                <a:gd name="connsiteY12" fmla="*/ 490183 h 522383"/>
                <a:gd name="connsiteX13" fmla="*/ 172935 w 426196"/>
                <a:gd name="connsiteY13" fmla="*/ 522016 h 522383"/>
                <a:gd name="connsiteX14" fmla="*/ -763 w 426196"/>
                <a:gd name="connsiteY14" fmla="*/ 522016 h 522383"/>
                <a:gd name="connsiteX15" fmla="*/ -763 w 426196"/>
                <a:gd name="connsiteY15" fmla="*/ -368 h 522383"/>
                <a:gd name="connsiteX16" fmla="*/ -763 w 426196"/>
                <a:gd name="connsiteY16" fmla="*/ -368 h 5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196" h="522383">
                  <a:moveTo>
                    <a:pt x="71610" y="459795"/>
                  </a:moveTo>
                  <a:lnTo>
                    <a:pt x="177262" y="459795"/>
                  </a:lnTo>
                  <a:cubicBezTo>
                    <a:pt x="250366" y="459795"/>
                    <a:pt x="289393" y="430112"/>
                    <a:pt x="309714" y="400464"/>
                  </a:cubicBezTo>
                  <a:cubicBezTo>
                    <a:pt x="340790" y="355588"/>
                    <a:pt x="349464" y="309283"/>
                    <a:pt x="349464" y="260811"/>
                  </a:cubicBezTo>
                  <a:cubicBezTo>
                    <a:pt x="349464" y="212338"/>
                    <a:pt x="340790" y="166043"/>
                    <a:pt x="309714" y="121174"/>
                  </a:cubicBezTo>
                  <a:cubicBezTo>
                    <a:pt x="289393" y="91502"/>
                    <a:pt x="250366" y="61828"/>
                    <a:pt x="177262" y="61828"/>
                  </a:cubicBezTo>
                  <a:lnTo>
                    <a:pt x="71610" y="61828"/>
                  </a:lnTo>
                  <a:lnTo>
                    <a:pt x="71610" y="459795"/>
                  </a:lnTo>
                  <a:close/>
                  <a:moveTo>
                    <a:pt x="-763" y="-368"/>
                  </a:moveTo>
                  <a:lnTo>
                    <a:pt x="172935" y="-368"/>
                  </a:lnTo>
                  <a:cubicBezTo>
                    <a:pt x="221400" y="1034"/>
                    <a:pt x="272770" y="4691"/>
                    <a:pt x="314729" y="31431"/>
                  </a:cubicBezTo>
                  <a:cubicBezTo>
                    <a:pt x="390742" y="79937"/>
                    <a:pt x="425433" y="161705"/>
                    <a:pt x="425433" y="260811"/>
                  </a:cubicBezTo>
                  <a:cubicBezTo>
                    <a:pt x="425433" y="359942"/>
                    <a:pt x="390742" y="441692"/>
                    <a:pt x="314729" y="490183"/>
                  </a:cubicBezTo>
                  <a:cubicBezTo>
                    <a:pt x="272770" y="516940"/>
                    <a:pt x="221400" y="520571"/>
                    <a:pt x="172935" y="522016"/>
                  </a:cubicBezTo>
                  <a:lnTo>
                    <a:pt x="-763" y="522016"/>
                  </a:lnTo>
                  <a:lnTo>
                    <a:pt x="-763" y="-368"/>
                  </a:lnTo>
                  <a:lnTo>
                    <a:pt x="-763" y="-368"/>
                  </a:lnTo>
                </a:path>
              </a:pathLst>
            </a:custGeom>
            <a:solidFill>
              <a:srgbClr val="231F20"/>
            </a:solidFill>
            <a:ln w="2176" cap="flat">
              <a:noFill/>
              <a:prstDash val="solid"/>
              <a:miter/>
            </a:ln>
          </p:spPr>
          <p:txBody>
            <a:bodyPr rtlCol="0" anchor="ctr"/>
            <a:lstStyle/>
            <a:p>
              <a:endParaRPr lang="en-GB" sz="5261" dirty="0"/>
            </a:p>
          </p:txBody>
        </p:sp>
        <p:sp>
          <p:nvSpPr>
            <p:cNvPr id="59" name="Freeform: Shape 31">
              <a:extLst>
                <a:ext uri="{FF2B5EF4-FFF2-40B4-BE49-F238E27FC236}">
                  <a16:creationId xmlns:a16="http://schemas.microsoft.com/office/drawing/2014/main" id="{2D9CCB09-F5BA-82DD-5A2A-1CA79375C952}"/>
                </a:ext>
              </a:extLst>
            </p:cNvPr>
            <p:cNvSpPr/>
            <p:nvPr/>
          </p:nvSpPr>
          <p:spPr>
            <a:xfrm flipV="1">
              <a:off x="12082684" y="3596057"/>
              <a:ext cx="328497" cy="384948"/>
            </a:xfrm>
            <a:custGeom>
              <a:avLst/>
              <a:gdLst>
                <a:gd name="connsiteX0" fmla="*/ 327558 w 328497"/>
                <a:gd name="connsiteY0" fmla="*/ 179135 h 384948"/>
                <a:gd name="connsiteX1" fmla="*/ 327558 w 328497"/>
                <a:gd name="connsiteY1" fmla="*/ 213145 h 384948"/>
                <a:gd name="connsiteX2" fmla="*/ 167662 w 328497"/>
                <a:gd name="connsiteY2" fmla="*/ 384623 h 384948"/>
                <a:gd name="connsiteX3" fmla="*/ -940 w 328497"/>
                <a:gd name="connsiteY3" fmla="*/ 189252 h 384948"/>
                <a:gd name="connsiteX4" fmla="*/ 161873 w 328497"/>
                <a:gd name="connsiteY4" fmla="*/ -326 h 384948"/>
                <a:gd name="connsiteX5" fmla="*/ 323205 w 328497"/>
                <a:gd name="connsiteY5" fmla="*/ 123426 h 384948"/>
                <a:gd name="connsiteX6" fmla="*/ 250897 w 328497"/>
                <a:gd name="connsiteY6" fmla="*/ 123426 h 384948"/>
                <a:gd name="connsiteX7" fmla="*/ 162591 w 328497"/>
                <a:gd name="connsiteY7" fmla="*/ 49582 h 384948"/>
                <a:gd name="connsiteX8" fmla="*/ 71412 w 328497"/>
                <a:gd name="connsiteY8" fmla="*/ 179135 h 384948"/>
                <a:gd name="connsiteX9" fmla="*/ 327558 w 328497"/>
                <a:gd name="connsiteY9" fmla="*/ 179135 h 384948"/>
                <a:gd name="connsiteX10" fmla="*/ 71412 w 328497"/>
                <a:gd name="connsiteY10" fmla="*/ 226875 h 384948"/>
                <a:gd name="connsiteX11" fmla="*/ 162591 w 328497"/>
                <a:gd name="connsiteY11" fmla="*/ 334671 h 384948"/>
                <a:gd name="connsiteX12" fmla="*/ 255185 w 328497"/>
                <a:gd name="connsiteY12" fmla="*/ 226875 h 384948"/>
                <a:gd name="connsiteX13" fmla="*/ 71412 w 328497"/>
                <a:gd name="connsiteY13" fmla="*/ 226875 h 384948"/>
                <a:gd name="connsiteX14" fmla="*/ 71412 w 328497"/>
                <a:gd name="connsiteY14" fmla="*/ 226875 h 38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8497" h="384948">
                  <a:moveTo>
                    <a:pt x="327558" y="179135"/>
                  </a:moveTo>
                  <a:lnTo>
                    <a:pt x="327558" y="213145"/>
                  </a:lnTo>
                  <a:cubicBezTo>
                    <a:pt x="327558" y="313704"/>
                    <a:pt x="276189" y="382429"/>
                    <a:pt x="167662" y="384623"/>
                  </a:cubicBezTo>
                  <a:cubicBezTo>
                    <a:pt x="52627" y="384623"/>
                    <a:pt x="-940" y="295618"/>
                    <a:pt x="-940" y="189252"/>
                  </a:cubicBezTo>
                  <a:cubicBezTo>
                    <a:pt x="-940" y="82147"/>
                    <a:pt x="45401" y="-326"/>
                    <a:pt x="161873" y="-326"/>
                  </a:cubicBezTo>
                  <a:cubicBezTo>
                    <a:pt x="248677" y="-326"/>
                    <a:pt x="312365" y="40910"/>
                    <a:pt x="323205" y="123426"/>
                  </a:cubicBezTo>
                  <a:lnTo>
                    <a:pt x="250897" y="123426"/>
                  </a:lnTo>
                  <a:cubicBezTo>
                    <a:pt x="242909" y="70584"/>
                    <a:pt x="216158" y="49582"/>
                    <a:pt x="162591" y="49582"/>
                  </a:cubicBezTo>
                  <a:cubicBezTo>
                    <a:pt x="92416" y="49582"/>
                    <a:pt x="66384" y="115477"/>
                    <a:pt x="71412" y="179135"/>
                  </a:cubicBezTo>
                  <a:lnTo>
                    <a:pt x="327558" y="179135"/>
                  </a:lnTo>
                  <a:close/>
                  <a:moveTo>
                    <a:pt x="71412" y="226875"/>
                  </a:moveTo>
                  <a:cubicBezTo>
                    <a:pt x="71412" y="286180"/>
                    <a:pt x="105411" y="334671"/>
                    <a:pt x="162591" y="334671"/>
                  </a:cubicBezTo>
                  <a:cubicBezTo>
                    <a:pt x="229174" y="334671"/>
                    <a:pt x="256687" y="287625"/>
                    <a:pt x="255185" y="226875"/>
                  </a:cubicBezTo>
                  <a:lnTo>
                    <a:pt x="71412" y="226875"/>
                  </a:lnTo>
                  <a:lnTo>
                    <a:pt x="71412" y="226875"/>
                  </a:lnTo>
                </a:path>
              </a:pathLst>
            </a:custGeom>
            <a:solidFill>
              <a:srgbClr val="231F20"/>
            </a:solidFill>
            <a:ln w="2176" cap="flat">
              <a:noFill/>
              <a:prstDash val="solid"/>
              <a:miter/>
            </a:ln>
          </p:spPr>
          <p:txBody>
            <a:bodyPr rtlCol="0" anchor="ctr"/>
            <a:lstStyle/>
            <a:p>
              <a:endParaRPr lang="en-GB" sz="5261" dirty="0"/>
            </a:p>
          </p:txBody>
        </p:sp>
        <p:sp>
          <p:nvSpPr>
            <p:cNvPr id="60" name="Freeform: Shape 32">
              <a:extLst>
                <a:ext uri="{FF2B5EF4-FFF2-40B4-BE49-F238E27FC236}">
                  <a16:creationId xmlns:a16="http://schemas.microsoft.com/office/drawing/2014/main" id="{50863F1F-B56B-31DA-5F15-202B97D1F766}"/>
                </a:ext>
              </a:extLst>
            </p:cNvPr>
            <p:cNvSpPr/>
            <p:nvPr/>
          </p:nvSpPr>
          <p:spPr>
            <a:xfrm flipV="1">
              <a:off x="12494591" y="3447738"/>
              <a:ext cx="68738" cy="522383"/>
            </a:xfrm>
            <a:custGeom>
              <a:avLst/>
              <a:gdLst>
                <a:gd name="connsiteX0" fmla="*/ 67686 w 68738"/>
                <a:gd name="connsiteY0" fmla="*/ -368 h 522383"/>
                <a:gd name="connsiteX1" fmla="*/ 67686 w 68738"/>
                <a:gd name="connsiteY1" fmla="*/ 522016 h 522383"/>
                <a:gd name="connsiteX2" fmla="*/ -1052 w 68738"/>
                <a:gd name="connsiteY2" fmla="*/ 522016 h 522383"/>
                <a:gd name="connsiteX3" fmla="*/ -1052 w 68738"/>
                <a:gd name="connsiteY3" fmla="*/ -368 h 522383"/>
                <a:gd name="connsiteX4" fmla="*/ 67686 w 68738"/>
                <a:gd name="connsiteY4" fmla="*/ -368 h 522383"/>
                <a:gd name="connsiteX5" fmla="*/ 67686 w 68738"/>
                <a:gd name="connsiteY5" fmla="*/ -368 h 5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38" h="522383">
                  <a:moveTo>
                    <a:pt x="67686" y="-368"/>
                  </a:moveTo>
                  <a:lnTo>
                    <a:pt x="67686" y="522016"/>
                  </a:lnTo>
                  <a:lnTo>
                    <a:pt x="-1052" y="522016"/>
                  </a:lnTo>
                  <a:lnTo>
                    <a:pt x="-1052" y="-368"/>
                  </a:lnTo>
                  <a:lnTo>
                    <a:pt x="67686" y="-368"/>
                  </a:lnTo>
                  <a:lnTo>
                    <a:pt x="67686" y="-368"/>
                  </a:lnTo>
                </a:path>
              </a:pathLst>
            </a:custGeom>
            <a:solidFill>
              <a:srgbClr val="231F20"/>
            </a:solidFill>
            <a:ln w="2176" cap="flat">
              <a:noFill/>
              <a:prstDash val="solid"/>
              <a:miter/>
            </a:ln>
          </p:spPr>
          <p:txBody>
            <a:bodyPr rtlCol="0" anchor="ctr"/>
            <a:lstStyle/>
            <a:p>
              <a:endParaRPr lang="en-GB" sz="5261" dirty="0"/>
            </a:p>
          </p:txBody>
        </p:sp>
        <p:sp>
          <p:nvSpPr>
            <p:cNvPr id="61" name="Freeform: Shape 33">
              <a:extLst>
                <a:ext uri="{FF2B5EF4-FFF2-40B4-BE49-F238E27FC236}">
                  <a16:creationId xmlns:a16="http://schemas.microsoft.com/office/drawing/2014/main" id="{F5735F23-4C1C-B2B2-2ABA-BFA4291F301A}"/>
                </a:ext>
              </a:extLst>
            </p:cNvPr>
            <p:cNvSpPr/>
            <p:nvPr/>
          </p:nvSpPr>
          <p:spPr>
            <a:xfrm flipV="1">
              <a:off x="12640730" y="3436881"/>
              <a:ext cx="233705" cy="533240"/>
            </a:xfrm>
            <a:custGeom>
              <a:avLst/>
              <a:gdLst>
                <a:gd name="connsiteX0" fmla="*/ 138466 w 233705"/>
                <a:gd name="connsiteY0" fmla="*/ -370 h 533240"/>
                <a:gd name="connsiteX1" fmla="*/ 138466 w 233705"/>
                <a:gd name="connsiteY1" fmla="*/ 315061 h 533240"/>
                <a:gd name="connsiteX2" fmla="*/ 222397 w 233705"/>
                <a:gd name="connsiteY2" fmla="*/ 315061 h 533240"/>
                <a:gd name="connsiteX3" fmla="*/ 222397 w 233705"/>
                <a:gd name="connsiteY3" fmla="*/ 362821 h 533240"/>
                <a:gd name="connsiteX4" fmla="*/ 138466 w 233705"/>
                <a:gd name="connsiteY4" fmla="*/ 362821 h 533240"/>
                <a:gd name="connsiteX5" fmla="*/ 138466 w 233705"/>
                <a:gd name="connsiteY5" fmla="*/ 420706 h 533240"/>
                <a:gd name="connsiteX6" fmla="*/ 197823 w 233705"/>
                <a:gd name="connsiteY6" fmla="*/ 470632 h 533240"/>
                <a:gd name="connsiteX7" fmla="*/ 232562 w 233705"/>
                <a:gd name="connsiteY7" fmla="*/ 468455 h 533240"/>
                <a:gd name="connsiteX8" fmla="*/ 232562 w 233705"/>
                <a:gd name="connsiteY8" fmla="*/ 525627 h 533240"/>
                <a:gd name="connsiteX9" fmla="*/ 183327 w 233705"/>
                <a:gd name="connsiteY9" fmla="*/ 532870 h 533240"/>
                <a:gd name="connsiteX10" fmla="*/ 69728 w 233705"/>
                <a:gd name="connsiteY10" fmla="*/ 432286 h 533240"/>
                <a:gd name="connsiteX11" fmla="*/ 69728 w 233705"/>
                <a:gd name="connsiteY11" fmla="*/ 362821 h 533240"/>
                <a:gd name="connsiteX12" fmla="*/ -1143 w 233705"/>
                <a:gd name="connsiteY12" fmla="*/ 362821 h 533240"/>
                <a:gd name="connsiteX13" fmla="*/ -1143 w 233705"/>
                <a:gd name="connsiteY13" fmla="*/ 315061 h 533240"/>
                <a:gd name="connsiteX14" fmla="*/ 69728 w 233705"/>
                <a:gd name="connsiteY14" fmla="*/ 315061 h 533240"/>
                <a:gd name="connsiteX15" fmla="*/ 69728 w 233705"/>
                <a:gd name="connsiteY15" fmla="*/ -370 h 533240"/>
                <a:gd name="connsiteX16" fmla="*/ 138466 w 233705"/>
                <a:gd name="connsiteY16" fmla="*/ -370 h 533240"/>
                <a:gd name="connsiteX17" fmla="*/ 138466 w 233705"/>
                <a:gd name="connsiteY17" fmla="*/ -370 h 53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705" h="533240">
                  <a:moveTo>
                    <a:pt x="138466" y="-370"/>
                  </a:moveTo>
                  <a:lnTo>
                    <a:pt x="138466" y="315061"/>
                  </a:lnTo>
                  <a:lnTo>
                    <a:pt x="222397" y="315061"/>
                  </a:lnTo>
                  <a:lnTo>
                    <a:pt x="222397" y="362821"/>
                  </a:lnTo>
                  <a:lnTo>
                    <a:pt x="138466" y="362821"/>
                  </a:lnTo>
                  <a:lnTo>
                    <a:pt x="138466" y="420706"/>
                  </a:lnTo>
                  <a:cubicBezTo>
                    <a:pt x="136311" y="460515"/>
                    <a:pt x="158752" y="470632"/>
                    <a:pt x="197823" y="470632"/>
                  </a:cubicBezTo>
                  <a:cubicBezTo>
                    <a:pt x="209381" y="470632"/>
                    <a:pt x="220983" y="469186"/>
                    <a:pt x="232562" y="468455"/>
                  </a:cubicBezTo>
                  <a:lnTo>
                    <a:pt x="232562" y="525627"/>
                  </a:lnTo>
                  <a:cubicBezTo>
                    <a:pt x="215889" y="528526"/>
                    <a:pt x="200000" y="532870"/>
                    <a:pt x="183327" y="532870"/>
                  </a:cubicBezTo>
                  <a:cubicBezTo>
                    <a:pt x="132024" y="532870"/>
                    <a:pt x="71905" y="511877"/>
                    <a:pt x="69728" y="432286"/>
                  </a:cubicBezTo>
                  <a:lnTo>
                    <a:pt x="69728" y="362821"/>
                  </a:lnTo>
                  <a:lnTo>
                    <a:pt x="-1143" y="362821"/>
                  </a:lnTo>
                  <a:lnTo>
                    <a:pt x="-1143" y="315061"/>
                  </a:lnTo>
                  <a:lnTo>
                    <a:pt x="69728" y="315061"/>
                  </a:lnTo>
                  <a:lnTo>
                    <a:pt x="69728" y="-370"/>
                  </a:lnTo>
                  <a:lnTo>
                    <a:pt x="138466" y="-370"/>
                  </a:lnTo>
                  <a:lnTo>
                    <a:pt x="138466" y="-370"/>
                  </a:lnTo>
                </a:path>
              </a:pathLst>
            </a:custGeom>
            <a:solidFill>
              <a:srgbClr val="231F20"/>
            </a:solidFill>
            <a:ln w="2176" cap="flat">
              <a:noFill/>
              <a:prstDash val="solid"/>
              <a:miter/>
            </a:ln>
          </p:spPr>
          <p:txBody>
            <a:bodyPr rtlCol="0" anchor="ctr"/>
            <a:lstStyle/>
            <a:p>
              <a:endParaRPr lang="en-GB" sz="5261" dirty="0"/>
            </a:p>
          </p:txBody>
        </p:sp>
        <p:sp>
          <p:nvSpPr>
            <p:cNvPr id="62" name="Freeform: Shape 34">
              <a:extLst>
                <a:ext uri="{FF2B5EF4-FFF2-40B4-BE49-F238E27FC236}">
                  <a16:creationId xmlns:a16="http://schemas.microsoft.com/office/drawing/2014/main" id="{DD394E3C-29AC-F444-C6E2-0C46C8025313}"/>
                </a:ext>
              </a:extLst>
            </p:cNvPr>
            <p:cNvSpPr/>
            <p:nvPr/>
          </p:nvSpPr>
          <p:spPr>
            <a:xfrm flipV="1">
              <a:off x="12903798" y="3507792"/>
              <a:ext cx="214855" cy="473213"/>
            </a:xfrm>
            <a:custGeom>
              <a:avLst/>
              <a:gdLst>
                <a:gd name="connsiteX0" fmla="*/ -1244 w 214855"/>
                <a:gd name="connsiteY0" fmla="*/ 373793 h 473213"/>
                <a:gd name="connsiteX1" fmla="*/ -1244 w 214855"/>
                <a:gd name="connsiteY1" fmla="*/ 326035 h 473213"/>
                <a:gd name="connsiteX2" fmla="*/ 60964 w 214855"/>
                <a:gd name="connsiteY2" fmla="*/ 326035 h 473213"/>
                <a:gd name="connsiteX3" fmla="*/ 60964 w 214855"/>
                <a:gd name="connsiteY3" fmla="*/ 94452 h 473213"/>
                <a:gd name="connsiteX4" fmla="*/ 76897 w 214855"/>
                <a:gd name="connsiteY4" fmla="*/ 27155 h 473213"/>
                <a:gd name="connsiteX5" fmla="*/ 117426 w 214855"/>
                <a:gd name="connsiteY5" fmla="*/ 3264 h 473213"/>
                <a:gd name="connsiteX6" fmla="*/ 163745 w 214855"/>
                <a:gd name="connsiteY6" fmla="*/ -349 h 473213"/>
                <a:gd name="connsiteX7" fmla="*/ 210782 w 214855"/>
                <a:gd name="connsiteY7" fmla="*/ 3987 h 473213"/>
                <a:gd name="connsiteX8" fmla="*/ 210782 w 214855"/>
                <a:gd name="connsiteY8" fmla="*/ 56829 h 473213"/>
                <a:gd name="connsiteX9" fmla="*/ 174563 w 214855"/>
                <a:gd name="connsiteY9" fmla="*/ 52493 h 473213"/>
                <a:gd name="connsiteX10" fmla="*/ 129746 w 214855"/>
                <a:gd name="connsiteY10" fmla="*/ 90839 h 473213"/>
                <a:gd name="connsiteX11" fmla="*/ 129746 w 214855"/>
                <a:gd name="connsiteY11" fmla="*/ 326035 h 473213"/>
                <a:gd name="connsiteX12" fmla="*/ 213612 w 214855"/>
                <a:gd name="connsiteY12" fmla="*/ 326035 h 473213"/>
                <a:gd name="connsiteX13" fmla="*/ 213612 w 214855"/>
                <a:gd name="connsiteY13" fmla="*/ 373793 h 473213"/>
                <a:gd name="connsiteX14" fmla="*/ 129746 w 214855"/>
                <a:gd name="connsiteY14" fmla="*/ 373725 h 473213"/>
                <a:gd name="connsiteX15" fmla="*/ 129746 w 214855"/>
                <a:gd name="connsiteY15" fmla="*/ 472864 h 473213"/>
                <a:gd name="connsiteX16" fmla="*/ 60964 w 214855"/>
                <a:gd name="connsiteY16" fmla="*/ 451166 h 473213"/>
                <a:gd name="connsiteX17" fmla="*/ 60964 w 214855"/>
                <a:gd name="connsiteY17" fmla="*/ 373725 h 473213"/>
                <a:gd name="connsiteX18" fmla="*/ -1244 w 214855"/>
                <a:gd name="connsiteY18" fmla="*/ 373793 h 47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855" h="473213">
                  <a:moveTo>
                    <a:pt x="-1244" y="373793"/>
                  </a:moveTo>
                  <a:lnTo>
                    <a:pt x="-1244" y="326035"/>
                  </a:lnTo>
                  <a:lnTo>
                    <a:pt x="60964" y="326035"/>
                  </a:lnTo>
                  <a:lnTo>
                    <a:pt x="60964" y="94452"/>
                  </a:lnTo>
                  <a:cubicBezTo>
                    <a:pt x="60964" y="45946"/>
                    <a:pt x="64621" y="44500"/>
                    <a:pt x="76897" y="27155"/>
                  </a:cubicBezTo>
                  <a:cubicBezTo>
                    <a:pt x="88499" y="11257"/>
                    <a:pt x="106565" y="5473"/>
                    <a:pt x="117426" y="3264"/>
                  </a:cubicBezTo>
                  <a:cubicBezTo>
                    <a:pt x="134077" y="373"/>
                    <a:pt x="147094" y="-349"/>
                    <a:pt x="163745" y="-349"/>
                  </a:cubicBezTo>
                  <a:cubicBezTo>
                    <a:pt x="179656" y="-349"/>
                    <a:pt x="194827" y="3264"/>
                    <a:pt x="210782" y="3987"/>
                  </a:cubicBezTo>
                  <a:lnTo>
                    <a:pt x="210782" y="56829"/>
                  </a:lnTo>
                  <a:cubicBezTo>
                    <a:pt x="199899" y="53895"/>
                    <a:pt x="185446" y="52493"/>
                    <a:pt x="174563" y="52493"/>
                  </a:cubicBezTo>
                  <a:cubicBezTo>
                    <a:pt x="149945" y="52493"/>
                    <a:pt x="129746" y="64778"/>
                    <a:pt x="129746" y="90839"/>
                  </a:cubicBezTo>
                  <a:lnTo>
                    <a:pt x="129746" y="326035"/>
                  </a:lnTo>
                  <a:lnTo>
                    <a:pt x="213612" y="326035"/>
                  </a:lnTo>
                  <a:lnTo>
                    <a:pt x="213612" y="373793"/>
                  </a:lnTo>
                  <a:lnTo>
                    <a:pt x="129746" y="373725"/>
                  </a:lnTo>
                  <a:lnTo>
                    <a:pt x="129746" y="472864"/>
                  </a:lnTo>
                  <a:lnTo>
                    <a:pt x="60964" y="451166"/>
                  </a:lnTo>
                  <a:lnTo>
                    <a:pt x="60964" y="373725"/>
                  </a:lnTo>
                  <a:lnTo>
                    <a:pt x="-1244" y="373793"/>
                  </a:lnTo>
                </a:path>
              </a:pathLst>
            </a:custGeom>
            <a:solidFill>
              <a:srgbClr val="231F20"/>
            </a:solidFill>
            <a:ln w="2176" cap="flat">
              <a:noFill/>
              <a:prstDash val="solid"/>
              <a:miter/>
            </a:ln>
          </p:spPr>
          <p:txBody>
            <a:bodyPr rtlCol="0" anchor="ctr"/>
            <a:lstStyle/>
            <a:p>
              <a:endParaRPr lang="en-GB" sz="5261" dirty="0"/>
            </a:p>
          </p:txBody>
        </p:sp>
        <p:sp>
          <p:nvSpPr>
            <p:cNvPr id="63" name="Freeform: Shape 35">
              <a:extLst>
                <a:ext uri="{FF2B5EF4-FFF2-40B4-BE49-F238E27FC236}">
                  <a16:creationId xmlns:a16="http://schemas.microsoft.com/office/drawing/2014/main" id="{FC8B7537-5575-040E-D0FC-36AD93FEDBF0}"/>
                </a:ext>
              </a:extLst>
            </p:cNvPr>
            <p:cNvSpPr/>
            <p:nvPr/>
          </p:nvSpPr>
          <p:spPr>
            <a:xfrm flipV="1">
              <a:off x="10409076" y="3447799"/>
              <a:ext cx="468128" cy="522366"/>
            </a:xfrm>
            <a:custGeom>
              <a:avLst/>
              <a:gdLst>
                <a:gd name="connsiteX0" fmla="*/ 159597 w 468128"/>
                <a:gd name="connsiteY0" fmla="*/ -368 h 522366"/>
                <a:gd name="connsiteX1" fmla="*/ 304308 w 468128"/>
                <a:gd name="connsiteY1" fmla="*/ -368 h 522366"/>
                <a:gd name="connsiteX2" fmla="*/ 304308 w 468128"/>
                <a:gd name="connsiteY2" fmla="*/ 420709 h 522366"/>
                <a:gd name="connsiteX3" fmla="*/ 467828 w 468128"/>
                <a:gd name="connsiteY3" fmla="*/ 420709 h 522366"/>
                <a:gd name="connsiteX4" fmla="*/ 467828 w 468128"/>
                <a:gd name="connsiteY4" fmla="*/ 521999 h 522366"/>
                <a:gd name="connsiteX5" fmla="*/ -301 w 468128"/>
                <a:gd name="connsiteY5" fmla="*/ 521999 h 522366"/>
                <a:gd name="connsiteX6" fmla="*/ -301 w 468128"/>
                <a:gd name="connsiteY6" fmla="*/ 420709 h 522366"/>
                <a:gd name="connsiteX7" fmla="*/ 159597 w 468128"/>
                <a:gd name="connsiteY7" fmla="*/ 420709 h 522366"/>
                <a:gd name="connsiteX8" fmla="*/ 159597 w 468128"/>
                <a:gd name="connsiteY8" fmla="*/ -368 h 522366"/>
                <a:gd name="connsiteX9" fmla="*/ 159597 w 468128"/>
                <a:gd name="connsiteY9" fmla="*/ -368 h 52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8128" h="522366">
                  <a:moveTo>
                    <a:pt x="159597" y="-368"/>
                  </a:moveTo>
                  <a:lnTo>
                    <a:pt x="304308" y="-368"/>
                  </a:lnTo>
                  <a:lnTo>
                    <a:pt x="304308" y="420709"/>
                  </a:lnTo>
                  <a:lnTo>
                    <a:pt x="467828" y="420709"/>
                  </a:lnTo>
                  <a:lnTo>
                    <a:pt x="467828" y="521999"/>
                  </a:lnTo>
                  <a:lnTo>
                    <a:pt x="-301" y="521999"/>
                  </a:lnTo>
                  <a:lnTo>
                    <a:pt x="-301" y="420709"/>
                  </a:lnTo>
                  <a:lnTo>
                    <a:pt x="159597" y="420709"/>
                  </a:lnTo>
                  <a:lnTo>
                    <a:pt x="159597" y="-368"/>
                  </a:lnTo>
                  <a:lnTo>
                    <a:pt x="159597" y="-368"/>
                  </a:lnTo>
                </a:path>
              </a:pathLst>
            </a:custGeom>
            <a:solidFill>
              <a:srgbClr val="231F20"/>
            </a:solidFill>
            <a:ln w="2176" cap="flat">
              <a:noFill/>
              <a:prstDash val="solid"/>
              <a:miter/>
            </a:ln>
          </p:spPr>
          <p:txBody>
            <a:bodyPr rtlCol="0" anchor="ctr"/>
            <a:lstStyle/>
            <a:p>
              <a:endParaRPr lang="en-GB" sz="5261" dirty="0"/>
            </a:p>
          </p:txBody>
        </p:sp>
        <p:sp>
          <p:nvSpPr>
            <p:cNvPr id="64" name="Freeform: Shape 36">
              <a:extLst>
                <a:ext uri="{FF2B5EF4-FFF2-40B4-BE49-F238E27FC236}">
                  <a16:creationId xmlns:a16="http://schemas.microsoft.com/office/drawing/2014/main" id="{257CBA66-1385-26A4-CD37-ED0884277B46}"/>
                </a:ext>
              </a:extLst>
            </p:cNvPr>
            <p:cNvSpPr/>
            <p:nvPr/>
          </p:nvSpPr>
          <p:spPr>
            <a:xfrm flipV="1">
              <a:off x="10549957" y="2925362"/>
              <a:ext cx="493965" cy="490070"/>
            </a:xfrm>
            <a:custGeom>
              <a:avLst/>
              <a:gdLst>
                <a:gd name="connsiteX0" fmla="*/ 368377 w 493965"/>
                <a:gd name="connsiteY0" fmla="*/ 221151 h 490070"/>
                <a:gd name="connsiteX1" fmla="*/ 296770 w 493965"/>
                <a:gd name="connsiteY1" fmla="*/ 266094 h 490070"/>
                <a:gd name="connsiteX2" fmla="*/ 489258 w 493965"/>
                <a:gd name="connsiteY2" fmla="*/ 461268 h 490070"/>
                <a:gd name="connsiteX3" fmla="*/ 487948 w 493965"/>
                <a:gd name="connsiteY3" fmla="*/ 489412 h 490070"/>
                <a:gd name="connsiteX4" fmla="*/ 474932 w 493965"/>
                <a:gd name="connsiteY4" fmla="*/ 469422 h 490070"/>
                <a:gd name="connsiteX5" fmla="*/ 197639 w 493965"/>
                <a:gd name="connsiteY5" fmla="*/ 359180 h 490070"/>
                <a:gd name="connsiteX6" fmla="*/ 5525 w 493965"/>
                <a:gd name="connsiteY6" fmla="*/ 69814 h 490070"/>
                <a:gd name="connsiteX7" fmla="*/ 17838 w 493965"/>
                <a:gd name="connsiteY7" fmla="*/ 32345 h 490070"/>
                <a:gd name="connsiteX8" fmla="*/ 23722 w 493965"/>
                <a:gd name="connsiteY8" fmla="*/ 70308 h 490070"/>
                <a:gd name="connsiteX9" fmla="*/ 192063 w 493965"/>
                <a:gd name="connsiteY9" fmla="*/ 279171 h 490070"/>
                <a:gd name="connsiteX10" fmla="*/ 207697 w 493965"/>
                <a:gd name="connsiteY10" fmla="*/ 293966 h 490070"/>
                <a:gd name="connsiteX11" fmla="*/ 206363 w 493965"/>
                <a:gd name="connsiteY11" fmla="*/ 279868 h 490070"/>
                <a:gd name="connsiteX12" fmla="*/ 149821 w 493965"/>
                <a:gd name="connsiteY12" fmla="*/ 143090 h 490070"/>
                <a:gd name="connsiteX13" fmla="*/ 256188 w 493965"/>
                <a:gd name="connsiteY13" fmla="*/ 164023 h 490070"/>
                <a:gd name="connsiteX14" fmla="*/ 268014 w 493965"/>
                <a:gd name="connsiteY14" fmla="*/ 178399 h 490070"/>
                <a:gd name="connsiteX15" fmla="*/ 268941 w 493965"/>
                <a:gd name="connsiteY15" fmla="*/ 156709 h 490070"/>
                <a:gd name="connsiteX16" fmla="*/ 198286 w 493965"/>
                <a:gd name="connsiteY16" fmla="*/ 23630 h 490070"/>
                <a:gd name="connsiteX17" fmla="*/ 163681 w 493965"/>
                <a:gd name="connsiteY17" fmla="*/ 1149 h 490070"/>
                <a:gd name="connsiteX18" fmla="*/ 182259 w 493965"/>
                <a:gd name="connsiteY18" fmla="*/ -117 h 490070"/>
                <a:gd name="connsiteX19" fmla="*/ 432768 w 493965"/>
                <a:gd name="connsiteY19" fmla="*/ 244965 h 490070"/>
                <a:gd name="connsiteX20" fmla="*/ 433456 w 493965"/>
                <a:gd name="connsiteY20" fmla="*/ 260041 h 490070"/>
                <a:gd name="connsiteX21" fmla="*/ 418992 w 493965"/>
                <a:gd name="connsiteY21" fmla="*/ 251597 h 490070"/>
                <a:gd name="connsiteX22" fmla="*/ 368377 w 493965"/>
                <a:gd name="connsiteY22" fmla="*/ 221151 h 49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3965" h="490070">
                  <a:moveTo>
                    <a:pt x="368377" y="221151"/>
                  </a:moveTo>
                  <a:cubicBezTo>
                    <a:pt x="333117" y="210191"/>
                    <a:pt x="296694" y="218907"/>
                    <a:pt x="296770" y="266094"/>
                  </a:cubicBezTo>
                  <a:cubicBezTo>
                    <a:pt x="296898" y="338069"/>
                    <a:pt x="465833" y="398377"/>
                    <a:pt x="489258" y="461268"/>
                  </a:cubicBezTo>
                  <a:cubicBezTo>
                    <a:pt x="495089" y="476923"/>
                    <a:pt x="495431" y="489828"/>
                    <a:pt x="487948" y="489412"/>
                  </a:cubicBezTo>
                  <a:cubicBezTo>
                    <a:pt x="482524" y="489132"/>
                    <a:pt x="486801" y="481285"/>
                    <a:pt x="474932" y="469422"/>
                  </a:cubicBezTo>
                  <a:cubicBezTo>
                    <a:pt x="404896" y="399395"/>
                    <a:pt x="287639" y="399506"/>
                    <a:pt x="197639" y="359180"/>
                  </a:cubicBezTo>
                  <a:cubicBezTo>
                    <a:pt x="138674" y="332753"/>
                    <a:pt x="-34283" y="251299"/>
                    <a:pt x="5525" y="69814"/>
                  </a:cubicBezTo>
                  <a:cubicBezTo>
                    <a:pt x="7421" y="61185"/>
                    <a:pt x="12584" y="32345"/>
                    <a:pt x="17838" y="32345"/>
                  </a:cubicBezTo>
                  <a:cubicBezTo>
                    <a:pt x="24044" y="32345"/>
                    <a:pt x="23968" y="49486"/>
                    <a:pt x="23722" y="70308"/>
                  </a:cubicBezTo>
                  <a:cubicBezTo>
                    <a:pt x="22411" y="178399"/>
                    <a:pt x="150417" y="208568"/>
                    <a:pt x="192063" y="279171"/>
                  </a:cubicBezTo>
                  <a:cubicBezTo>
                    <a:pt x="197045" y="287623"/>
                    <a:pt x="205673" y="299449"/>
                    <a:pt x="207697" y="293966"/>
                  </a:cubicBezTo>
                  <a:cubicBezTo>
                    <a:pt x="208683" y="291295"/>
                    <a:pt x="208046" y="287368"/>
                    <a:pt x="206363" y="279868"/>
                  </a:cubicBezTo>
                  <a:cubicBezTo>
                    <a:pt x="193329" y="221821"/>
                    <a:pt x="132647" y="184590"/>
                    <a:pt x="149821" y="143090"/>
                  </a:cubicBezTo>
                  <a:cubicBezTo>
                    <a:pt x="172116" y="89268"/>
                    <a:pt x="236479" y="129416"/>
                    <a:pt x="256188" y="164023"/>
                  </a:cubicBezTo>
                  <a:cubicBezTo>
                    <a:pt x="261528" y="173569"/>
                    <a:pt x="264495" y="179599"/>
                    <a:pt x="268014" y="178399"/>
                  </a:cubicBezTo>
                  <a:cubicBezTo>
                    <a:pt x="270685" y="177498"/>
                    <a:pt x="270615" y="166574"/>
                    <a:pt x="268941" y="156709"/>
                  </a:cubicBezTo>
                  <a:cubicBezTo>
                    <a:pt x="258380" y="94242"/>
                    <a:pt x="244012" y="59187"/>
                    <a:pt x="198286" y="23630"/>
                  </a:cubicBezTo>
                  <a:cubicBezTo>
                    <a:pt x="183661" y="12252"/>
                    <a:pt x="160689" y="9897"/>
                    <a:pt x="163681" y="1149"/>
                  </a:cubicBezTo>
                  <a:cubicBezTo>
                    <a:pt x="164472" y="-1129"/>
                    <a:pt x="174384" y="-857"/>
                    <a:pt x="182259" y="-117"/>
                  </a:cubicBezTo>
                  <a:cubicBezTo>
                    <a:pt x="304014" y="7729"/>
                    <a:pt x="405763" y="151218"/>
                    <a:pt x="432768" y="244965"/>
                  </a:cubicBezTo>
                  <a:cubicBezTo>
                    <a:pt x="435606" y="251556"/>
                    <a:pt x="436414" y="257762"/>
                    <a:pt x="433456" y="260041"/>
                  </a:cubicBezTo>
                  <a:cubicBezTo>
                    <a:pt x="429723" y="262905"/>
                    <a:pt x="424425" y="256366"/>
                    <a:pt x="418992" y="251597"/>
                  </a:cubicBezTo>
                  <a:cubicBezTo>
                    <a:pt x="405101" y="239397"/>
                    <a:pt x="386003" y="226634"/>
                    <a:pt x="368377" y="221151"/>
                  </a:cubicBezTo>
                </a:path>
              </a:pathLst>
            </a:custGeom>
            <a:solidFill>
              <a:srgbClr val="231F20"/>
            </a:solidFill>
            <a:ln w="2176" cap="flat">
              <a:noFill/>
              <a:prstDash val="solid"/>
              <a:miter/>
            </a:ln>
          </p:spPr>
          <p:txBody>
            <a:bodyPr rtlCol="0" anchor="ctr"/>
            <a:lstStyle/>
            <a:p>
              <a:endParaRPr lang="en-GB" sz="5261" dirty="0"/>
            </a:p>
          </p:txBody>
        </p:sp>
        <p:sp>
          <p:nvSpPr>
            <p:cNvPr id="65" name="Freeform: Shape 37">
              <a:extLst>
                <a:ext uri="{FF2B5EF4-FFF2-40B4-BE49-F238E27FC236}">
                  <a16:creationId xmlns:a16="http://schemas.microsoft.com/office/drawing/2014/main" id="{C7F85CD0-AD99-3C15-8332-02006484B0AB}"/>
                </a:ext>
              </a:extLst>
            </p:cNvPr>
            <p:cNvSpPr/>
            <p:nvPr/>
          </p:nvSpPr>
          <p:spPr>
            <a:xfrm flipV="1">
              <a:off x="10409076" y="4360260"/>
              <a:ext cx="112632" cy="132323"/>
            </a:xfrm>
            <a:custGeom>
              <a:avLst/>
              <a:gdLst>
                <a:gd name="connsiteX0" fmla="*/ -230 w 112632"/>
                <a:gd name="connsiteY0" fmla="*/ 132329 h 132323"/>
                <a:gd name="connsiteX1" fmla="*/ -230 w 112632"/>
                <a:gd name="connsiteY1" fmla="*/ 6 h 132323"/>
                <a:gd name="connsiteX2" fmla="*/ 38753 w 112632"/>
                <a:gd name="connsiteY2" fmla="*/ 6 h 132323"/>
                <a:gd name="connsiteX3" fmla="*/ 63802 w 112632"/>
                <a:gd name="connsiteY3" fmla="*/ 1961 h 132323"/>
                <a:gd name="connsiteX4" fmla="*/ 85176 w 112632"/>
                <a:gd name="connsiteY4" fmla="*/ 10506 h 132323"/>
                <a:gd name="connsiteX5" fmla="*/ 104673 w 112632"/>
                <a:gd name="connsiteY5" fmla="*/ 32910 h 132323"/>
                <a:gd name="connsiteX6" fmla="*/ 112402 w 112632"/>
                <a:gd name="connsiteY6" fmla="*/ 66053 h 132323"/>
                <a:gd name="connsiteX7" fmla="*/ 105182 w 112632"/>
                <a:gd name="connsiteY7" fmla="*/ 99469 h 132323"/>
                <a:gd name="connsiteX8" fmla="*/ 85533 w 112632"/>
                <a:gd name="connsiteY8" fmla="*/ 121940 h 132323"/>
                <a:gd name="connsiteX9" fmla="*/ 63776 w 112632"/>
                <a:gd name="connsiteY9" fmla="*/ 130545 h 132323"/>
                <a:gd name="connsiteX10" fmla="*/ 38396 w 112632"/>
                <a:gd name="connsiteY10" fmla="*/ 132329 h 132323"/>
                <a:gd name="connsiteX11" fmla="*/ -230 w 112632"/>
                <a:gd name="connsiteY11" fmla="*/ 132329 h 132323"/>
                <a:gd name="connsiteX12" fmla="*/ 29145 w 112632"/>
                <a:gd name="connsiteY12" fmla="*/ 23906 h 132323"/>
                <a:gd name="connsiteX13" fmla="*/ 29145 w 112632"/>
                <a:gd name="connsiteY13" fmla="*/ 110156 h 132323"/>
                <a:gd name="connsiteX14" fmla="*/ 31372 w 112632"/>
                <a:gd name="connsiteY14" fmla="*/ 110156 h 132323"/>
                <a:gd name="connsiteX15" fmla="*/ 48785 w 112632"/>
                <a:gd name="connsiteY15" fmla="*/ 109799 h 132323"/>
                <a:gd name="connsiteX16" fmla="*/ 63343 w 112632"/>
                <a:gd name="connsiteY16" fmla="*/ 105420 h 132323"/>
                <a:gd name="connsiteX17" fmla="*/ 77523 w 112632"/>
                <a:gd name="connsiteY17" fmla="*/ 89818 h 132323"/>
                <a:gd name="connsiteX18" fmla="*/ 82073 w 112632"/>
                <a:gd name="connsiteY18" fmla="*/ 66266 h 132323"/>
                <a:gd name="connsiteX19" fmla="*/ 77754 w 112632"/>
                <a:gd name="connsiteY19" fmla="*/ 42952 h 132323"/>
                <a:gd name="connsiteX20" fmla="*/ 64992 w 112632"/>
                <a:gd name="connsiteY20" fmla="*/ 27724 h 132323"/>
                <a:gd name="connsiteX21" fmla="*/ 49908 w 112632"/>
                <a:gd name="connsiteY21" fmla="*/ 22631 h 132323"/>
                <a:gd name="connsiteX22" fmla="*/ 31372 w 112632"/>
                <a:gd name="connsiteY22" fmla="*/ 22197 h 132323"/>
                <a:gd name="connsiteX23" fmla="*/ 29145 w 112632"/>
                <a:gd name="connsiteY23" fmla="*/ 22197 h 132323"/>
                <a:gd name="connsiteX24" fmla="*/ 29145 w 112632"/>
                <a:gd name="connsiteY24" fmla="*/ 23906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632" h="132323">
                  <a:moveTo>
                    <a:pt x="-230" y="132329"/>
                  </a:moveTo>
                  <a:cubicBezTo>
                    <a:pt x="-230" y="129056"/>
                    <a:pt x="-230" y="3305"/>
                    <a:pt x="-230" y="6"/>
                  </a:cubicBezTo>
                  <a:cubicBezTo>
                    <a:pt x="2771" y="6"/>
                    <a:pt x="38753" y="6"/>
                    <a:pt x="38753" y="6"/>
                  </a:cubicBezTo>
                  <a:cubicBezTo>
                    <a:pt x="47579" y="6"/>
                    <a:pt x="56014" y="686"/>
                    <a:pt x="63802" y="1961"/>
                  </a:cubicBezTo>
                  <a:cubicBezTo>
                    <a:pt x="71461" y="3220"/>
                    <a:pt x="78655" y="6111"/>
                    <a:pt x="85176" y="10506"/>
                  </a:cubicBezTo>
                  <a:cubicBezTo>
                    <a:pt x="92999" y="15676"/>
                    <a:pt x="99553" y="23218"/>
                    <a:pt x="104673" y="32910"/>
                  </a:cubicBezTo>
                  <a:cubicBezTo>
                    <a:pt x="109807" y="42603"/>
                    <a:pt x="112402" y="53742"/>
                    <a:pt x="112402" y="66053"/>
                  </a:cubicBezTo>
                  <a:cubicBezTo>
                    <a:pt x="112402" y="78824"/>
                    <a:pt x="109977" y="90072"/>
                    <a:pt x="105182" y="99469"/>
                  </a:cubicBezTo>
                  <a:cubicBezTo>
                    <a:pt x="100404" y="108863"/>
                    <a:pt x="93789" y="116431"/>
                    <a:pt x="85533" y="121940"/>
                  </a:cubicBezTo>
                  <a:cubicBezTo>
                    <a:pt x="78781" y="126463"/>
                    <a:pt x="71461" y="129354"/>
                    <a:pt x="63776" y="130545"/>
                  </a:cubicBezTo>
                  <a:cubicBezTo>
                    <a:pt x="55935" y="131735"/>
                    <a:pt x="47392" y="132329"/>
                    <a:pt x="38396" y="132329"/>
                  </a:cubicBezTo>
                  <a:cubicBezTo>
                    <a:pt x="38396" y="132329"/>
                    <a:pt x="2771" y="132329"/>
                    <a:pt x="-230" y="132329"/>
                  </a:cubicBezTo>
                  <a:close/>
                  <a:moveTo>
                    <a:pt x="29145" y="23906"/>
                  </a:moveTo>
                  <a:lnTo>
                    <a:pt x="29145" y="110156"/>
                  </a:lnTo>
                  <a:lnTo>
                    <a:pt x="31372" y="110156"/>
                  </a:lnTo>
                  <a:cubicBezTo>
                    <a:pt x="38089" y="110156"/>
                    <a:pt x="43940" y="110054"/>
                    <a:pt x="48785" y="109799"/>
                  </a:cubicBezTo>
                  <a:cubicBezTo>
                    <a:pt x="53844" y="109542"/>
                    <a:pt x="58741" y="108073"/>
                    <a:pt x="63343" y="105420"/>
                  </a:cubicBezTo>
                  <a:cubicBezTo>
                    <a:pt x="69703" y="101704"/>
                    <a:pt x="74454" y="96450"/>
                    <a:pt x="77523" y="89818"/>
                  </a:cubicBezTo>
                  <a:cubicBezTo>
                    <a:pt x="80534" y="83313"/>
                    <a:pt x="82073" y="75380"/>
                    <a:pt x="82073" y="66266"/>
                  </a:cubicBezTo>
                  <a:cubicBezTo>
                    <a:pt x="82073" y="57168"/>
                    <a:pt x="80610" y="49320"/>
                    <a:pt x="77754" y="42952"/>
                  </a:cubicBezTo>
                  <a:cubicBezTo>
                    <a:pt x="74855" y="36507"/>
                    <a:pt x="70552" y="31405"/>
                    <a:pt x="64992" y="27724"/>
                  </a:cubicBezTo>
                  <a:cubicBezTo>
                    <a:pt x="60247" y="24629"/>
                    <a:pt x="55180" y="22886"/>
                    <a:pt x="49908" y="22631"/>
                  </a:cubicBezTo>
                  <a:cubicBezTo>
                    <a:pt x="44943" y="22325"/>
                    <a:pt x="38710" y="22197"/>
                    <a:pt x="31372" y="22197"/>
                  </a:cubicBezTo>
                  <a:lnTo>
                    <a:pt x="29145" y="22197"/>
                  </a:lnTo>
                  <a:lnTo>
                    <a:pt x="29145" y="23906"/>
                  </a:lnTo>
                </a:path>
              </a:pathLst>
            </a:custGeom>
            <a:solidFill>
              <a:srgbClr val="231F20"/>
            </a:solidFill>
            <a:ln w="2176" cap="flat">
              <a:noFill/>
              <a:prstDash val="solid"/>
              <a:miter/>
            </a:ln>
          </p:spPr>
          <p:txBody>
            <a:bodyPr rtlCol="0" anchor="ctr"/>
            <a:lstStyle/>
            <a:p>
              <a:endParaRPr lang="en-GB" sz="5261" dirty="0"/>
            </a:p>
          </p:txBody>
        </p:sp>
        <p:sp>
          <p:nvSpPr>
            <p:cNvPr id="66" name="Freeform: Shape 38">
              <a:extLst>
                <a:ext uri="{FF2B5EF4-FFF2-40B4-BE49-F238E27FC236}">
                  <a16:creationId xmlns:a16="http://schemas.microsoft.com/office/drawing/2014/main" id="{4FBFB353-C19A-B183-C76F-E2ABEE74F3E0}"/>
                </a:ext>
              </a:extLst>
            </p:cNvPr>
            <p:cNvSpPr/>
            <p:nvPr/>
          </p:nvSpPr>
          <p:spPr>
            <a:xfrm flipV="1">
              <a:off x="10542114" y="4394823"/>
              <a:ext cx="94163" cy="100396"/>
            </a:xfrm>
            <a:custGeom>
              <a:avLst/>
              <a:gdLst>
                <a:gd name="connsiteX0" fmla="*/ 13035 w 94163"/>
                <a:gd name="connsiteY0" fmla="*/ 86613 h 100396"/>
                <a:gd name="connsiteX1" fmla="*/ -280 w 94163"/>
                <a:gd name="connsiteY1" fmla="*/ 49440 h 100396"/>
                <a:gd name="connsiteX2" fmla="*/ 13962 w 94163"/>
                <a:gd name="connsiteY2" fmla="*/ 12854 h 100396"/>
                <a:gd name="connsiteX3" fmla="*/ 55377 w 94163"/>
                <a:gd name="connsiteY3" fmla="*/ 16 h 100396"/>
                <a:gd name="connsiteX4" fmla="*/ 68021 w 94163"/>
                <a:gd name="connsiteY4" fmla="*/ 738 h 100396"/>
                <a:gd name="connsiteX5" fmla="*/ 78070 w 94163"/>
                <a:gd name="connsiteY5" fmla="*/ 2762 h 100396"/>
                <a:gd name="connsiteX6" fmla="*/ 86368 w 94163"/>
                <a:gd name="connsiteY6" fmla="*/ 5270 h 100396"/>
                <a:gd name="connsiteX7" fmla="*/ 92210 w 94163"/>
                <a:gd name="connsiteY7" fmla="*/ 7608 h 100396"/>
                <a:gd name="connsiteX8" fmla="*/ 92210 w 94163"/>
                <a:gd name="connsiteY8" fmla="*/ 30114 h 100396"/>
                <a:gd name="connsiteX9" fmla="*/ 91087 w 94163"/>
                <a:gd name="connsiteY9" fmla="*/ 30114 h 100396"/>
                <a:gd name="connsiteX10" fmla="*/ 86259 w 94163"/>
                <a:gd name="connsiteY10" fmla="*/ 26867 h 100396"/>
                <a:gd name="connsiteX11" fmla="*/ 79133 w 94163"/>
                <a:gd name="connsiteY11" fmla="*/ 23108 h 100396"/>
                <a:gd name="connsiteX12" fmla="*/ 69390 w 94163"/>
                <a:gd name="connsiteY12" fmla="*/ 19852 h 100396"/>
                <a:gd name="connsiteX13" fmla="*/ 58540 w 94163"/>
                <a:gd name="connsiteY13" fmla="*/ 18594 h 100396"/>
                <a:gd name="connsiteX14" fmla="*/ 46729 w 94163"/>
                <a:gd name="connsiteY14" fmla="*/ 19835 h 100396"/>
                <a:gd name="connsiteX15" fmla="*/ 36986 w 94163"/>
                <a:gd name="connsiteY15" fmla="*/ 24001 h 100396"/>
                <a:gd name="connsiteX16" fmla="*/ 29997 w 94163"/>
                <a:gd name="connsiteY16" fmla="*/ 31942 h 100396"/>
                <a:gd name="connsiteX17" fmla="*/ 26937 w 94163"/>
                <a:gd name="connsiteY17" fmla="*/ 44126 h 100396"/>
                <a:gd name="connsiteX18" fmla="*/ 26826 w 94163"/>
                <a:gd name="connsiteY18" fmla="*/ 45852 h 100396"/>
                <a:gd name="connsiteX19" fmla="*/ 93884 w 94163"/>
                <a:gd name="connsiteY19" fmla="*/ 45852 h 100396"/>
                <a:gd name="connsiteX20" fmla="*/ 93884 w 94163"/>
                <a:gd name="connsiteY20" fmla="*/ 55222 h 100396"/>
                <a:gd name="connsiteX21" fmla="*/ 82994 w 94163"/>
                <a:gd name="connsiteY21" fmla="*/ 88807 h 100396"/>
                <a:gd name="connsiteX22" fmla="*/ 50377 w 94163"/>
                <a:gd name="connsiteY22" fmla="*/ 100412 h 100396"/>
                <a:gd name="connsiteX23" fmla="*/ 13035 w 94163"/>
                <a:gd name="connsiteY23" fmla="*/ 86613 h 100396"/>
                <a:gd name="connsiteX24" fmla="*/ 48005 w 94163"/>
                <a:gd name="connsiteY24" fmla="*/ 84258 h 100396"/>
                <a:gd name="connsiteX25" fmla="*/ 62255 w 94163"/>
                <a:gd name="connsiteY25" fmla="*/ 78587 h 100396"/>
                <a:gd name="connsiteX26" fmla="*/ 67144 w 94163"/>
                <a:gd name="connsiteY26" fmla="*/ 62747 h 100396"/>
                <a:gd name="connsiteX27" fmla="*/ 67196 w 94163"/>
                <a:gd name="connsiteY27" fmla="*/ 61063 h 100396"/>
                <a:gd name="connsiteX28" fmla="*/ 26750 w 94163"/>
                <a:gd name="connsiteY28" fmla="*/ 61063 h 100396"/>
                <a:gd name="connsiteX29" fmla="*/ 26843 w 94163"/>
                <a:gd name="connsiteY29" fmla="*/ 62790 h 100396"/>
                <a:gd name="connsiteX30" fmla="*/ 32847 w 94163"/>
                <a:gd name="connsiteY30" fmla="*/ 78391 h 100396"/>
                <a:gd name="connsiteX31" fmla="*/ 48005 w 94163"/>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63" h="100396">
                  <a:moveTo>
                    <a:pt x="13035" y="86613"/>
                  </a:moveTo>
                  <a:cubicBezTo>
                    <a:pt x="4209" y="77431"/>
                    <a:pt x="-280" y="64932"/>
                    <a:pt x="-280" y="49440"/>
                  </a:cubicBezTo>
                  <a:cubicBezTo>
                    <a:pt x="-280" y="33643"/>
                    <a:pt x="4515" y="21340"/>
                    <a:pt x="13962" y="12854"/>
                  </a:cubicBezTo>
                  <a:cubicBezTo>
                    <a:pt x="23467" y="4352"/>
                    <a:pt x="37394" y="16"/>
                    <a:pt x="55377" y="16"/>
                  </a:cubicBezTo>
                  <a:cubicBezTo>
                    <a:pt x="60342" y="16"/>
                    <a:pt x="64586" y="271"/>
                    <a:pt x="68021" y="738"/>
                  </a:cubicBezTo>
                  <a:cubicBezTo>
                    <a:pt x="71430" y="1231"/>
                    <a:pt x="74823" y="1912"/>
                    <a:pt x="78070" y="2762"/>
                  </a:cubicBezTo>
                  <a:cubicBezTo>
                    <a:pt x="81608" y="3629"/>
                    <a:pt x="84396" y="4462"/>
                    <a:pt x="86368" y="5270"/>
                  </a:cubicBezTo>
                  <a:cubicBezTo>
                    <a:pt x="86368" y="5270"/>
                    <a:pt x="90706" y="7013"/>
                    <a:pt x="92210" y="7608"/>
                  </a:cubicBezTo>
                  <a:cubicBezTo>
                    <a:pt x="92210" y="9504"/>
                    <a:pt x="92210" y="27394"/>
                    <a:pt x="92210" y="30114"/>
                  </a:cubicBezTo>
                  <a:cubicBezTo>
                    <a:pt x="91648" y="30114"/>
                    <a:pt x="91376" y="30114"/>
                    <a:pt x="91087" y="30114"/>
                  </a:cubicBezTo>
                  <a:cubicBezTo>
                    <a:pt x="90279" y="29562"/>
                    <a:pt x="86259" y="26867"/>
                    <a:pt x="86259" y="26867"/>
                  </a:cubicBezTo>
                  <a:cubicBezTo>
                    <a:pt x="84089" y="25532"/>
                    <a:pt x="81684" y="24273"/>
                    <a:pt x="79133" y="23108"/>
                  </a:cubicBezTo>
                  <a:cubicBezTo>
                    <a:pt x="76199" y="21765"/>
                    <a:pt x="72918" y="20660"/>
                    <a:pt x="69390" y="19852"/>
                  </a:cubicBezTo>
                  <a:cubicBezTo>
                    <a:pt x="65853" y="19027"/>
                    <a:pt x="62196" y="18594"/>
                    <a:pt x="58540" y="18594"/>
                  </a:cubicBezTo>
                  <a:cubicBezTo>
                    <a:pt x="54280" y="18594"/>
                    <a:pt x="50310" y="19002"/>
                    <a:pt x="46729" y="19835"/>
                  </a:cubicBezTo>
                  <a:cubicBezTo>
                    <a:pt x="43031" y="20660"/>
                    <a:pt x="39757" y="22063"/>
                    <a:pt x="36986" y="24001"/>
                  </a:cubicBezTo>
                  <a:cubicBezTo>
                    <a:pt x="34105" y="25948"/>
                    <a:pt x="31758" y="28635"/>
                    <a:pt x="29997" y="31942"/>
                  </a:cubicBezTo>
                  <a:cubicBezTo>
                    <a:pt x="28280" y="35216"/>
                    <a:pt x="27233" y="39323"/>
                    <a:pt x="26937" y="44126"/>
                  </a:cubicBezTo>
                  <a:lnTo>
                    <a:pt x="26826" y="45852"/>
                  </a:lnTo>
                  <a:cubicBezTo>
                    <a:pt x="26826" y="45852"/>
                    <a:pt x="90773" y="45852"/>
                    <a:pt x="93884" y="45852"/>
                  </a:cubicBezTo>
                  <a:cubicBezTo>
                    <a:pt x="93884" y="48225"/>
                    <a:pt x="93884" y="55222"/>
                    <a:pt x="93884" y="55222"/>
                  </a:cubicBezTo>
                  <a:cubicBezTo>
                    <a:pt x="93884" y="69779"/>
                    <a:pt x="90220" y="81070"/>
                    <a:pt x="82994" y="88807"/>
                  </a:cubicBezTo>
                  <a:cubicBezTo>
                    <a:pt x="75800" y="96518"/>
                    <a:pt x="64815" y="100412"/>
                    <a:pt x="50377" y="100412"/>
                  </a:cubicBezTo>
                  <a:cubicBezTo>
                    <a:pt x="34409" y="100412"/>
                    <a:pt x="21852" y="95778"/>
                    <a:pt x="13035" y="86613"/>
                  </a:cubicBezTo>
                  <a:close/>
                  <a:moveTo>
                    <a:pt x="48005" y="84258"/>
                  </a:moveTo>
                  <a:cubicBezTo>
                    <a:pt x="54332" y="84258"/>
                    <a:pt x="59119" y="82345"/>
                    <a:pt x="62255" y="78587"/>
                  </a:cubicBezTo>
                  <a:cubicBezTo>
                    <a:pt x="65315" y="74906"/>
                    <a:pt x="66965" y="69566"/>
                    <a:pt x="67144" y="62747"/>
                  </a:cubicBezTo>
                  <a:lnTo>
                    <a:pt x="67196" y="61063"/>
                  </a:lnTo>
                  <a:lnTo>
                    <a:pt x="26750" y="61063"/>
                  </a:lnTo>
                  <a:lnTo>
                    <a:pt x="26843" y="62790"/>
                  </a:lnTo>
                  <a:cubicBezTo>
                    <a:pt x="27218" y="69294"/>
                    <a:pt x="29231" y="74540"/>
                    <a:pt x="32847" y="78391"/>
                  </a:cubicBezTo>
                  <a:cubicBezTo>
                    <a:pt x="36510" y="82277"/>
                    <a:pt x="41603" y="84258"/>
                    <a:pt x="48005" y="84258"/>
                  </a:cubicBezTo>
                </a:path>
              </a:pathLst>
            </a:custGeom>
            <a:solidFill>
              <a:srgbClr val="231F20"/>
            </a:solidFill>
            <a:ln w="2176" cap="flat">
              <a:noFill/>
              <a:prstDash val="solid"/>
              <a:miter/>
            </a:ln>
          </p:spPr>
          <p:txBody>
            <a:bodyPr rtlCol="0" anchor="ctr"/>
            <a:lstStyle/>
            <a:p>
              <a:endParaRPr lang="en-GB" sz="5261" dirty="0"/>
            </a:p>
          </p:txBody>
        </p:sp>
        <p:sp>
          <p:nvSpPr>
            <p:cNvPr id="67" name="Freeform: Shape 39">
              <a:extLst>
                <a:ext uri="{FF2B5EF4-FFF2-40B4-BE49-F238E27FC236}">
                  <a16:creationId xmlns:a16="http://schemas.microsoft.com/office/drawing/2014/main" id="{844B1A04-C6C6-81F4-95AD-40FAD32A3501}"/>
                </a:ext>
              </a:extLst>
            </p:cNvPr>
            <p:cNvSpPr/>
            <p:nvPr/>
          </p:nvSpPr>
          <p:spPr>
            <a:xfrm flipV="1">
              <a:off x="10661353" y="4360260"/>
              <a:ext cx="27207" cy="132323"/>
            </a:xfrm>
            <a:custGeom>
              <a:avLst/>
              <a:gdLst>
                <a:gd name="connsiteX0" fmla="*/ -314 w 27207"/>
                <a:gd name="connsiteY0" fmla="*/ 132329 h 132323"/>
                <a:gd name="connsiteX1" fmla="*/ -314 w 27207"/>
                <a:gd name="connsiteY1" fmla="*/ 6 h 132323"/>
                <a:gd name="connsiteX2" fmla="*/ 26894 w 27207"/>
                <a:gd name="connsiteY2" fmla="*/ 6 h 132323"/>
                <a:gd name="connsiteX3" fmla="*/ 26894 w 27207"/>
                <a:gd name="connsiteY3" fmla="*/ 132329 h 132323"/>
                <a:gd name="connsiteX4" fmla="*/ -314 w 27207"/>
                <a:gd name="connsiteY4" fmla="*/ 132329 h 13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7" h="132323">
                  <a:moveTo>
                    <a:pt x="-314" y="132329"/>
                  </a:moveTo>
                  <a:cubicBezTo>
                    <a:pt x="-314" y="129184"/>
                    <a:pt x="-314" y="3152"/>
                    <a:pt x="-314" y="6"/>
                  </a:cubicBezTo>
                  <a:cubicBezTo>
                    <a:pt x="2450" y="6"/>
                    <a:pt x="24138" y="6"/>
                    <a:pt x="26894" y="6"/>
                  </a:cubicBezTo>
                  <a:cubicBezTo>
                    <a:pt x="26894" y="3152"/>
                    <a:pt x="26894" y="129184"/>
                    <a:pt x="26894" y="132329"/>
                  </a:cubicBezTo>
                  <a:cubicBezTo>
                    <a:pt x="24138" y="132329"/>
                    <a:pt x="2450" y="132329"/>
                    <a:pt x="-314" y="132329"/>
                  </a:cubicBezTo>
                </a:path>
              </a:pathLst>
            </a:custGeom>
            <a:solidFill>
              <a:srgbClr val="231F20"/>
            </a:solidFill>
            <a:ln w="2176" cap="flat">
              <a:noFill/>
              <a:prstDash val="solid"/>
              <a:miter/>
            </a:ln>
          </p:spPr>
          <p:txBody>
            <a:bodyPr rtlCol="0" anchor="ctr"/>
            <a:lstStyle/>
            <a:p>
              <a:endParaRPr lang="en-GB" sz="5261" dirty="0"/>
            </a:p>
          </p:txBody>
        </p:sp>
        <p:sp>
          <p:nvSpPr>
            <p:cNvPr id="68" name="Freeform: Shape 40">
              <a:extLst>
                <a:ext uri="{FF2B5EF4-FFF2-40B4-BE49-F238E27FC236}">
                  <a16:creationId xmlns:a16="http://schemas.microsoft.com/office/drawing/2014/main" id="{F3770415-8621-1650-7004-639A17A882E7}"/>
                </a:ext>
              </a:extLst>
            </p:cNvPr>
            <p:cNvSpPr/>
            <p:nvPr/>
          </p:nvSpPr>
          <p:spPr>
            <a:xfrm flipV="1">
              <a:off x="10709826" y="4359307"/>
              <a:ext cx="69201" cy="133276"/>
            </a:xfrm>
            <a:custGeom>
              <a:avLst/>
              <a:gdLst>
                <a:gd name="connsiteX0" fmla="*/ 20794 w 69201"/>
                <a:gd name="connsiteY0" fmla="*/ 124763 h 133276"/>
                <a:gd name="connsiteX1" fmla="*/ 11893 w 69201"/>
                <a:gd name="connsiteY1" fmla="*/ 99001 h 133276"/>
                <a:gd name="connsiteX2" fmla="*/ 11893 w 69201"/>
                <a:gd name="connsiteY2" fmla="*/ 94665 h 133276"/>
                <a:gd name="connsiteX3" fmla="*/ -342 w 69201"/>
                <a:gd name="connsiteY3" fmla="*/ 94665 h 133276"/>
                <a:gd name="connsiteX4" fmla="*/ -342 w 69201"/>
                <a:gd name="connsiteY4" fmla="*/ 76579 h 133276"/>
                <a:gd name="connsiteX5" fmla="*/ 11893 w 69201"/>
                <a:gd name="connsiteY5" fmla="*/ 76579 h 133276"/>
                <a:gd name="connsiteX6" fmla="*/ 11893 w 69201"/>
                <a:gd name="connsiteY6" fmla="*/ 6 h 133276"/>
                <a:gd name="connsiteX7" fmla="*/ 39101 w 69201"/>
                <a:gd name="connsiteY7" fmla="*/ 6 h 133276"/>
                <a:gd name="connsiteX8" fmla="*/ 39101 w 69201"/>
                <a:gd name="connsiteY8" fmla="*/ 76579 h 133276"/>
                <a:gd name="connsiteX9" fmla="*/ 62389 w 69201"/>
                <a:gd name="connsiteY9" fmla="*/ 76579 h 133276"/>
                <a:gd name="connsiteX10" fmla="*/ 62389 w 69201"/>
                <a:gd name="connsiteY10" fmla="*/ 94665 h 133276"/>
                <a:gd name="connsiteX11" fmla="*/ 38139 w 69201"/>
                <a:gd name="connsiteY11" fmla="*/ 94665 h 133276"/>
                <a:gd name="connsiteX12" fmla="*/ 38139 w 69201"/>
                <a:gd name="connsiteY12" fmla="*/ 97061 h 133276"/>
                <a:gd name="connsiteX13" fmla="*/ 41966 w 69201"/>
                <a:gd name="connsiteY13" fmla="*/ 110861 h 133276"/>
                <a:gd name="connsiteX14" fmla="*/ 55698 w 69201"/>
                <a:gd name="connsiteY14" fmla="*/ 114705 h 133276"/>
                <a:gd name="connsiteX15" fmla="*/ 63053 w 69201"/>
                <a:gd name="connsiteY15" fmla="*/ 113863 h 133276"/>
                <a:gd name="connsiteX16" fmla="*/ 68323 w 69201"/>
                <a:gd name="connsiteY16" fmla="*/ 112561 h 133276"/>
                <a:gd name="connsiteX17" fmla="*/ 68860 w 69201"/>
                <a:gd name="connsiteY17" fmla="*/ 112561 h 133276"/>
                <a:gd name="connsiteX18" fmla="*/ 68860 w 69201"/>
                <a:gd name="connsiteY18" fmla="*/ 131776 h 133276"/>
                <a:gd name="connsiteX19" fmla="*/ 60417 w 69201"/>
                <a:gd name="connsiteY19" fmla="*/ 132823 h 133276"/>
                <a:gd name="connsiteX20" fmla="*/ 48174 w 69201"/>
                <a:gd name="connsiteY20" fmla="*/ 133283 h 133276"/>
                <a:gd name="connsiteX21" fmla="*/ 20794 w 69201"/>
                <a:gd name="connsiteY21" fmla="*/ 124763 h 13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01" h="133276">
                  <a:moveTo>
                    <a:pt x="20794" y="124763"/>
                  </a:moveTo>
                  <a:cubicBezTo>
                    <a:pt x="14886" y="119134"/>
                    <a:pt x="11893" y="110452"/>
                    <a:pt x="11893" y="99001"/>
                  </a:cubicBezTo>
                  <a:lnTo>
                    <a:pt x="11893" y="94665"/>
                  </a:lnTo>
                  <a:cubicBezTo>
                    <a:pt x="11893" y="94665"/>
                    <a:pt x="2107" y="94665"/>
                    <a:pt x="-342" y="94665"/>
                  </a:cubicBezTo>
                  <a:cubicBezTo>
                    <a:pt x="-342" y="92114"/>
                    <a:pt x="-342" y="79130"/>
                    <a:pt x="-342" y="76579"/>
                  </a:cubicBezTo>
                  <a:cubicBezTo>
                    <a:pt x="2107" y="76579"/>
                    <a:pt x="11893" y="76579"/>
                    <a:pt x="11893" y="76579"/>
                  </a:cubicBezTo>
                  <a:cubicBezTo>
                    <a:pt x="11893" y="76579"/>
                    <a:pt x="11893" y="3152"/>
                    <a:pt x="11893" y="6"/>
                  </a:cubicBezTo>
                  <a:cubicBezTo>
                    <a:pt x="14656" y="6"/>
                    <a:pt x="36346" y="6"/>
                    <a:pt x="39101" y="6"/>
                  </a:cubicBezTo>
                  <a:cubicBezTo>
                    <a:pt x="39101" y="3152"/>
                    <a:pt x="39101" y="76579"/>
                    <a:pt x="39101" y="76579"/>
                  </a:cubicBezTo>
                  <a:cubicBezTo>
                    <a:pt x="39101" y="76579"/>
                    <a:pt x="59557" y="76579"/>
                    <a:pt x="62389" y="76579"/>
                  </a:cubicBezTo>
                  <a:cubicBezTo>
                    <a:pt x="62389" y="79130"/>
                    <a:pt x="62389" y="92114"/>
                    <a:pt x="62389" y="94665"/>
                  </a:cubicBezTo>
                  <a:cubicBezTo>
                    <a:pt x="59540" y="94665"/>
                    <a:pt x="38139" y="94665"/>
                    <a:pt x="38139" y="94665"/>
                  </a:cubicBezTo>
                  <a:lnTo>
                    <a:pt x="38139" y="97061"/>
                  </a:lnTo>
                  <a:cubicBezTo>
                    <a:pt x="38139" y="103761"/>
                    <a:pt x="39397" y="108269"/>
                    <a:pt x="41966" y="110861"/>
                  </a:cubicBezTo>
                  <a:cubicBezTo>
                    <a:pt x="44552" y="113453"/>
                    <a:pt x="49031" y="114705"/>
                    <a:pt x="55698" y="114705"/>
                  </a:cubicBezTo>
                  <a:cubicBezTo>
                    <a:pt x="58001" y="114705"/>
                    <a:pt x="60485" y="114433"/>
                    <a:pt x="63053" y="113863"/>
                  </a:cubicBezTo>
                  <a:cubicBezTo>
                    <a:pt x="63053" y="113863"/>
                    <a:pt x="67234" y="112833"/>
                    <a:pt x="68323" y="112561"/>
                  </a:cubicBezTo>
                  <a:cubicBezTo>
                    <a:pt x="68408" y="112561"/>
                    <a:pt x="68638" y="112561"/>
                    <a:pt x="68860" y="112561"/>
                  </a:cubicBezTo>
                  <a:cubicBezTo>
                    <a:pt x="68860" y="115171"/>
                    <a:pt x="68860" y="129497"/>
                    <a:pt x="68860" y="131776"/>
                  </a:cubicBezTo>
                  <a:cubicBezTo>
                    <a:pt x="66412" y="132186"/>
                    <a:pt x="63639" y="132543"/>
                    <a:pt x="60417" y="132823"/>
                  </a:cubicBezTo>
                  <a:cubicBezTo>
                    <a:pt x="56641" y="133137"/>
                    <a:pt x="52527" y="133283"/>
                    <a:pt x="48174" y="133283"/>
                  </a:cubicBezTo>
                  <a:cubicBezTo>
                    <a:pt x="35945" y="133283"/>
                    <a:pt x="26738" y="130416"/>
                    <a:pt x="20794" y="124763"/>
                  </a:cubicBezTo>
                </a:path>
              </a:pathLst>
            </a:custGeom>
            <a:solidFill>
              <a:srgbClr val="231F20"/>
            </a:solidFill>
            <a:ln w="2176" cap="flat">
              <a:noFill/>
              <a:prstDash val="solid"/>
              <a:miter/>
            </a:ln>
          </p:spPr>
          <p:txBody>
            <a:bodyPr rtlCol="0" anchor="ctr"/>
            <a:lstStyle/>
            <a:p>
              <a:endParaRPr lang="en-GB" sz="5261" dirty="0"/>
            </a:p>
          </p:txBody>
        </p:sp>
        <p:sp>
          <p:nvSpPr>
            <p:cNvPr id="69" name="Freeform: Shape 41">
              <a:extLst>
                <a:ext uri="{FF2B5EF4-FFF2-40B4-BE49-F238E27FC236}">
                  <a16:creationId xmlns:a16="http://schemas.microsoft.com/office/drawing/2014/main" id="{01217529-FE44-B78E-A3FE-048DB2926EC1}"/>
                </a:ext>
              </a:extLst>
            </p:cNvPr>
            <p:cNvSpPr/>
            <p:nvPr/>
          </p:nvSpPr>
          <p:spPr>
            <a:xfrm flipV="1">
              <a:off x="10783771" y="4369868"/>
              <a:ext cx="68496" cy="124629"/>
            </a:xfrm>
            <a:custGeom>
              <a:avLst/>
              <a:gdLst>
                <a:gd name="connsiteX0" fmla="*/ 11390 w 68496"/>
                <a:gd name="connsiteY0" fmla="*/ 124638 h 124629"/>
                <a:gd name="connsiteX1" fmla="*/ 11390 w 68496"/>
                <a:gd name="connsiteY1" fmla="*/ 96581 h 124629"/>
                <a:gd name="connsiteX2" fmla="*/ -371 w 68496"/>
                <a:gd name="connsiteY2" fmla="*/ 96581 h 124629"/>
                <a:gd name="connsiteX3" fmla="*/ -371 w 68496"/>
                <a:gd name="connsiteY3" fmla="*/ 78495 h 124629"/>
                <a:gd name="connsiteX4" fmla="*/ 11390 w 68496"/>
                <a:gd name="connsiteY4" fmla="*/ 78495 h 124629"/>
                <a:gd name="connsiteX5" fmla="*/ 11390 w 68496"/>
                <a:gd name="connsiteY5" fmla="*/ 31128 h 124629"/>
                <a:gd name="connsiteX6" fmla="*/ 19365 w 68496"/>
                <a:gd name="connsiteY6" fmla="*/ 7262 h 124629"/>
                <a:gd name="connsiteX7" fmla="*/ 45476 w 68496"/>
                <a:gd name="connsiteY7" fmla="*/ 9 h 124629"/>
                <a:gd name="connsiteX8" fmla="*/ 58969 w 68496"/>
                <a:gd name="connsiteY8" fmla="*/ 732 h 124629"/>
                <a:gd name="connsiteX9" fmla="*/ 68126 w 68496"/>
                <a:gd name="connsiteY9" fmla="*/ 2500 h 124629"/>
                <a:gd name="connsiteX10" fmla="*/ 68126 w 68496"/>
                <a:gd name="connsiteY10" fmla="*/ 20993 h 124629"/>
                <a:gd name="connsiteX11" fmla="*/ 67420 w 68496"/>
                <a:gd name="connsiteY11" fmla="*/ 20993 h 124629"/>
                <a:gd name="connsiteX12" fmla="*/ 61961 w 68496"/>
                <a:gd name="connsiteY12" fmla="*/ 19165 h 124629"/>
                <a:gd name="connsiteX13" fmla="*/ 55125 w 68496"/>
                <a:gd name="connsiteY13" fmla="*/ 18102 h 124629"/>
                <a:gd name="connsiteX14" fmla="*/ 45236 w 68496"/>
                <a:gd name="connsiteY14" fmla="*/ 20100 h 124629"/>
                <a:gd name="connsiteX15" fmla="*/ 40213 w 68496"/>
                <a:gd name="connsiteY15" fmla="*/ 25755 h 124629"/>
                <a:gd name="connsiteX16" fmla="*/ 38691 w 68496"/>
                <a:gd name="connsiteY16" fmla="*/ 33194 h 124629"/>
                <a:gd name="connsiteX17" fmla="*/ 38597 w 68496"/>
                <a:gd name="connsiteY17" fmla="*/ 42207 h 124629"/>
                <a:gd name="connsiteX18" fmla="*/ 38597 w 68496"/>
                <a:gd name="connsiteY18" fmla="*/ 78495 h 124629"/>
                <a:gd name="connsiteX19" fmla="*/ 68126 w 68496"/>
                <a:gd name="connsiteY19" fmla="*/ 78495 h 124629"/>
                <a:gd name="connsiteX20" fmla="*/ 68126 w 68496"/>
                <a:gd name="connsiteY20" fmla="*/ 96581 h 124629"/>
                <a:gd name="connsiteX21" fmla="*/ 38597 w 68496"/>
                <a:gd name="connsiteY21" fmla="*/ 96581 h 124629"/>
                <a:gd name="connsiteX22" fmla="*/ 38597 w 68496"/>
                <a:gd name="connsiteY22" fmla="*/ 124638 h 124629"/>
                <a:gd name="connsiteX23" fmla="*/ 11390 w 68496"/>
                <a:gd name="connsiteY23" fmla="*/ 124638 h 1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96" h="124629">
                  <a:moveTo>
                    <a:pt x="11390" y="124638"/>
                  </a:moveTo>
                  <a:cubicBezTo>
                    <a:pt x="11390" y="121747"/>
                    <a:pt x="11390" y="96581"/>
                    <a:pt x="11390" y="96581"/>
                  </a:cubicBezTo>
                  <a:cubicBezTo>
                    <a:pt x="11390" y="96581"/>
                    <a:pt x="2061" y="96581"/>
                    <a:pt x="-371" y="96581"/>
                  </a:cubicBezTo>
                  <a:cubicBezTo>
                    <a:pt x="-371" y="94030"/>
                    <a:pt x="-371" y="81046"/>
                    <a:pt x="-371" y="78495"/>
                  </a:cubicBezTo>
                  <a:cubicBezTo>
                    <a:pt x="2061" y="78495"/>
                    <a:pt x="11390" y="78495"/>
                    <a:pt x="11390" y="78495"/>
                  </a:cubicBezTo>
                  <a:lnTo>
                    <a:pt x="11390" y="31128"/>
                  </a:lnTo>
                  <a:cubicBezTo>
                    <a:pt x="11390" y="20058"/>
                    <a:pt x="14076" y="12023"/>
                    <a:pt x="19365" y="7262"/>
                  </a:cubicBezTo>
                  <a:cubicBezTo>
                    <a:pt x="24704" y="2458"/>
                    <a:pt x="33487" y="9"/>
                    <a:pt x="45476" y="9"/>
                  </a:cubicBezTo>
                  <a:cubicBezTo>
                    <a:pt x="50780" y="9"/>
                    <a:pt x="55312" y="264"/>
                    <a:pt x="58969" y="732"/>
                  </a:cubicBezTo>
                  <a:cubicBezTo>
                    <a:pt x="62181" y="1157"/>
                    <a:pt x="65209" y="1795"/>
                    <a:pt x="68126" y="2500"/>
                  </a:cubicBezTo>
                  <a:cubicBezTo>
                    <a:pt x="68126" y="4668"/>
                    <a:pt x="68126" y="18383"/>
                    <a:pt x="68126" y="20993"/>
                  </a:cubicBezTo>
                  <a:cubicBezTo>
                    <a:pt x="67795" y="20993"/>
                    <a:pt x="67564" y="20993"/>
                    <a:pt x="67420" y="20993"/>
                  </a:cubicBezTo>
                  <a:cubicBezTo>
                    <a:pt x="66221" y="20415"/>
                    <a:pt x="64486" y="19828"/>
                    <a:pt x="61961" y="19165"/>
                  </a:cubicBezTo>
                  <a:cubicBezTo>
                    <a:pt x="59156" y="18468"/>
                    <a:pt x="56920" y="18102"/>
                    <a:pt x="55125" y="18102"/>
                  </a:cubicBezTo>
                  <a:cubicBezTo>
                    <a:pt x="50824" y="18102"/>
                    <a:pt x="47591" y="18757"/>
                    <a:pt x="45236" y="20100"/>
                  </a:cubicBezTo>
                  <a:cubicBezTo>
                    <a:pt x="42857" y="21478"/>
                    <a:pt x="41164" y="23374"/>
                    <a:pt x="40213" y="25755"/>
                  </a:cubicBezTo>
                  <a:cubicBezTo>
                    <a:pt x="39268" y="27923"/>
                    <a:pt x="38759" y="30431"/>
                    <a:pt x="38691" y="33194"/>
                  </a:cubicBezTo>
                  <a:lnTo>
                    <a:pt x="38597" y="42207"/>
                  </a:lnTo>
                  <a:lnTo>
                    <a:pt x="38597" y="78495"/>
                  </a:lnTo>
                  <a:cubicBezTo>
                    <a:pt x="38597" y="78495"/>
                    <a:pt x="65200" y="78495"/>
                    <a:pt x="68126" y="78495"/>
                  </a:cubicBezTo>
                  <a:cubicBezTo>
                    <a:pt x="68126" y="81046"/>
                    <a:pt x="68126" y="94030"/>
                    <a:pt x="68126" y="96581"/>
                  </a:cubicBezTo>
                  <a:cubicBezTo>
                    <a:pt x="65200" y="96581"/>
                    <a:pt x="38597" y="96581"/>
                    <a:pt x="38597" y="96581"/>
                  </a:cubicBezTo>
                  <a:cubicBezTo>
                    <a:pt x="38597" y="96581"/>
                    <a:pt x="38597" y="121747"/>
                    <a:pt x="38597" y="124638"/>
                  </a:cubicBezTo>
                  <a:cubicBezTo>
                    <a:pt x="35842" y="124638"/>
                    <a:pt x="14152" y="124638"/>
                    <a:pt x="11390" y="124638"/>
                  </a:cubicBezTo>
                </a:path>
              </a:pathLst>
            </a:custGeom>
            <a:solidFill>
              <a:srgbClr val="231F20"/>
            </a:solidFill>
            <a:ln w="2176" cap="flat">
              <a:noFill/>
              <a:prstDash val="solid"/>
              <a:miter/>
            </a:ln>
          </p:spPr>
          <p:txBody>
            <a:bodyPr rtlCol="0" anchor="ctr"/>
            <a:lstStyle/>
            <a:p>
              <a:endParaRPr lang="en-GB" sz="5261" dirty="0"/>
            </a:p>
          </p:txBody>
        </p:sp>
        <p:sp>
          <p:nvSpPr>
            <p:cNvPr id="70" name="Freeform: Shape 43">
              <a:extLst>
                <a:ext uri="{FF2B5EF4-FFF2-40B4-BE49-F238E27FC236}">
                  <a16:creationId xmlns:a16="http://schemas.microsoft.com/office/drawing/2014/main" id="{52565027-7D3E-E000-E310-AF34FFFF8428}"/>
                </a:ext>
              </a:extLst>
            </p:cNvPr>
            <p:cNvSpPr/>
            <p:nvPr/>
          </p:nvSpPr>
          <p:spPr>
            <a:xfrm flipV="1">
              <a:off x="10931493" y="4360260"/>
              <a:ext cx="105677" cy="134959"/>
            </a:xfrm>
            <a:custGeom>
              <a:avLst/>
              <a:gdLst>
                <a:gd name="connsiteX0" fmla="*/ 75874 w 105677"/>
                <a:gd name="connsiteY0" fmla="*/ 134966 h 134959"/>
                <a:gd name="connsiteX1" fmla="*/ 75874 w 105677"/>
                <a:gd name="connsiteY1" fmla="*/ 49687 h 134959"/>
                <a:gd name="connsiteX2" fmla="*/ 70203 w 105677"/>
                <a:gd name="connsiteY2" fmla="*/ 28192 h 134959"/>
                <a:gd name="connsiteX3" fmla="*/ 52355 w 105677"/>
                <a:gd name="connsiteY3" fmla="*/ 21220 h 134959"/>
                <a:gd name="connsiteX4" fmla="*/ 34398 w 105677"/>
                <a:gd name="connsiteY4" fmla="*/ 28490 h 134959"/>
                <a:gd name="connsiteX5" fmla="*/ 28932 w 105677"/>
                <a:gd name="connsiteY5" fmla="*/ 49687 h 134959"/>
                <a:gd name="connsiteX6" fmla="*/ 28932 w 105677"/>
                <a:gd name="connsiteY6" fmla="*/ 134966 h 134959"/>
                <a:gd name="connsiteX7" fmla="*/ -437 w 105677"/>
                <a:gd name="connsiteY7" fmla="*/ 134966 h 134959"/>
                <a:gd name="connsiteX8" fmla="*/ -437 w 105677"/>
                <a:gd name="connsiteY8" fmla="*/ 47961 h 134959"/>
                <a:gd name="connsiteX9" fmla="*/ 13126 w 105677"/>
                <a:gd name="connsiteY9" fmla="*/ 12233 h 134959"/>
                <a:gd name="connsiteX10" fmla="*/ 52355 w 105677"/>
                <a:gd name="connsiteY10" fmla="*/ 7 h 134959"/>
                <a:gd name="connsiteX11" fmla="*/ 91994 w 105677"/>
                <a:gd name="connsiteY11" fmla="*/ 12420 h 134959"/>
                <a:gd name="connsiteX12" fmla="*/ 105241 w 105677"/>
                <a:gd name="connsiteY12" fmla="*/ 48046 h 134959"/>
                <a:gd name="connsiteX13" fmla="*/ 105241 w 105677"/>
                <a:gd name="connsiteY13" fmla="*/ 134966 h 134959"/>
                <a:gd name="connsiteX14" fmla="*/ 75874 w 105677"/>
                <a:gd name="connsiteY14" fmla="*/ 134966 h 13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677" h="134959">
                  <a:moveTo>
                    <a:pt x="75874" y="134966"/>
                  </a:moveTo>
                  <a:cubicBezTo>
                    <a:pt x="75874" y="131838"/>
                    <a:pt x="75874" y="49687"/>
                    <a:pt x="75874" y="49687"/>
                  </a:cubicBezTo>
                  <a:cubicBezTo>
                    <a:pt x="75874" y="39951"/>
                    <a:pt x="73960" y="32724"/>
                    <a:pt x="70203" y="28192"/>
                  </a:cubicBezTo>
                  <a:cubicBezTo>
                    <a:pt x="66368" y="23558"/>
                    <a:pt x="60356" y="21220"/>
                    <a:pt x="52355" y="21220"/>
                  </a:cubicBezTo>
                  <a:cubicBezTo>
                    <a:pt x="44151" y="21220"/>
                    <a:pt x="38113" y="23669"/>
                    <a:pt x="34398" y="28490"/>
                  </a:cubicBezTo>
                  <a:cubicBezTo>
                    <a:pt x="30767" y="33192"/>
                    <a:pt x="28932" y="40317"/>
                    <a:pt x="28932" y="49687"/>
                  </a:cubicBezTo>
                  <a:cubicBezTo>
                    <a:pt x="28932" y="49687"/>
                    <a:pt x="28932" y="131838"/>
                    <a:pt x="28932" y="134966"/>
                  </a:cubicBezTo>
                  <a:cubicBezTo>
                    <a:pt x="26151" y="134966"/>
                    <a:pt x="2362" y="134966"/>
                    <a:pt x="-437" y="134966"/>
                  </a:cubicBezTo>
                  <a:cubicBezTo>
                    <a:pt x="-437" y="131838"/>
                    <a:pt x="-437" y="47961"/>
                    <a:pt x="-437" y="47961"/>
                  </a:cubicBezTo>
                  <a:cubicBezTo>
                    <a:pt x="-437" y="32325"/>
                    <a:pt x="4121" y="20285"/>
                    <a:pt x="13126" y="12233"/>
                  </a:cubicBezTo>
                  <a:cubicBezTo>
                    <a:pt x="22180" y="4139"/>
                    <a:pt x="35377" y="7"/>
                    <a:pt x="52355" y="7"/>
                  </a:cubicBezTo>
                  <a:cubicBezTo>
                    <a:pt x="69853" y="7"/>
                    <a:pt x="83176" y="4198"/>
                    <a:pt x="91994" y="12420"/>
                  </a:cubicBezTo>
                  <a:cubicBezTo>
                    <a:pt x="100785" y="20634"/>
                    <a:pt x="105241" y="32622"/>
                    <a:pt x="105241" y="48046"/>
                  </a:cubicBezTo>
                  <a:cubicBezTo>
                    <a:pt x="105241" y="48046"/>
                    <a:pt x="105241" y="131838"/>
                    <a:pt x="105241" y="134966"/>
                  </a:cubicBezTo>
                  <a:cubicBezTo>
                    <a:pt x="102444" y="134966"/>
                    <a:pt x="78662" y="134966"/>
                    <a:pt x="75874" y="134966"/>
                  </a:cubicBezTo>
                </a:path>
              </a:pathLst>
            </a:custGeom>
            <a:solidFill>
              <a:srgbClr val="231F20"/>
            </a:solidFill>
            <a:ln w="2176" cap="flat">
              <a:noFill/>
              <a:prstDash val="solid"/>
              <a:miter/>
            </a:ln>
          </p:spPr>
          <p:txBody>
            <a:bodyPr rtlCol="0" anchor="ctr"/>
            <a:lstStyle/>
            <a:p>
              <a:endParaRPr lang="en-GB" sz="5261" dirty="0"/>
            </a:p>
          </p:txBody>
        </p:sp>
        <p:sp>
          <p:nvSpPr>
            <p:cNvPr id="71" name="Freeform: Shape 45">
              <a:extLst>
                <a:ext uri="{FF2B5EF4-FFF2-40B4-BE49-F238E27FC236}">
                  <a16:creationId xmlns:a16="http://schemas.microsoft.com/office/drawing/2014/main" id="{49768264-CAA2-345F-7B09-49B4B56F61A6}"/>
                </a:ext>
              </a:extLst>
            </p:cNvPr>
            <p:cNvSpPr/>
            <p:nvPr/>
          </p:nvSpPr>
          <p:spPr>
            <a:xfrm flipV="1">
              <a:off x="11068298" y="4395291"/>
              <a:ext cx="88399" cy="97292"/>
            </a:xfrm>
            <a:custGeom>
              <a:avLst/>
              <a:gdLst>
                <a:gd name="connsiteX0" fmla="*/ 43700 w 88399"/>
                <a:gd name="connsiteY0" fmla="*/ 93908 h 97292"/>
                <a:gd name="connsiteX1" fmla="*/ 29415 w 88399"/>
                <a:gd name="connsiteY1" fmla="*/ 84189 h 97292"/>
                <a:gd name="connsiteX2" fmla="*/ 26720 w 88399"/>
                <a:gd name="connsiteY2" fmla="*/ 81894 h 97292"/>
                <a:gd name="connsiteX3" fmla="*/ 26720 w 88399"/>
                <a:gd name="connsiteY3" fmla="*/ 94674 h 97292"/>
                <a:gd name="connsiteX4" fmla="*/ -488 w 88399"/>
                <a:gd name="connsiteY4" fmla="*/ 94674 h 97292"/>
                <a:gd name="connsiteX5" fmla="*/ -488 w 88399"/>
                <a:gd name="connsiteY5" fmla="*/ 15 h 97292"/>
                <a:gd name="connsiteX6" fmla="*/ 26720 w 88399"/>
                <a:gd name="connsiteY6" fmla="*/ 15 h 97292"/>
                <a:gd name="connsiteX7" fmla="*/ 26720 w 88399"/>
                <a:gd name="connsiteY7" fmla="*/ 68528 h 97292"/>
                <a:gd name="connsiteX8" fmla="*/ 27425 w 88399"/>
                <a:gd name="connsiteY8" fmla="*/ 69013 h 97292"/>
                <a:gd name="connsiteX9" fmla="*/ 36055 w 88399"/>
                <a:gd name="connsiteY9" fmla="*/ 73646 h 97292"/>
                <a:gd name="connsiteX10" fmla="*/ 44235 w 88399"/>
                <a:gd name="connsiteY10" fmla="*/ 75143 h 97292"/>
                <a:gd name="connsiteX11" fmla="*/ 52933 w 88399"/>
                <a:gd name="connsiteY11" fmla="*/ 73544 h 97292"/>
                <a:gd name="connsiteX12" fmla="*/ 58255 w 88399"/>
                <a:gd name="connsiteY12" fmla="*/ 68035 h 97292"/>
                <a:gd name="connsiteX13" fmla="*/ 60212 w 88399"/>
                <a:gd name="connsiteY13" fmla="*/ 58793 h 97292"/>
                <a:gd name="connsiteX14" fmla="*/ 60704 w 88399"/>
                <a:gd name="connsiteY14" fmla="*/ 46864 h 97292"/>
                <a:gd name="connsiteX15" fmla="*/ 60704 w 88399"/>
                <a:gd name="connsiteY15" fmla="*/ 15 h 97292"/>
                <a:gd name="connsiteX16" fmla="*/ 87912 w 88399"/>
                <a:gd name="connsiteY16" fmla="*/ 15 h 97292"/>
                <a:gd name="connsiteX17" fmla="*/ 87912 w 88399"/>
                <a:gd name="connsiteY17" fmla="*/ 62092 h 97292"/>
                <a:gd name="connsiteX18" fmla="*/ 80361 w 88399"/>
                <a:gd name="connsiteY18" fmla="*/ 88423 h 97292"/>
                <a:gd name="connsiteX19" fmla="*/ 58688 w 88399"/>
                <a:gd name="connsiteY19" fmla="*/ 97308 h 97292"/>
                <a:gd name="connsiteX20" fmla="*/ 43700 w 88399"/>
                <a:gd name="connsiteY20" fmla="*/ 93908 h 9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9" h="97292">
                  <a:moveTo>
                    <a:pt x="43700" y="93908"/>
                  </a:moveTo>
                  <a:cubicBezTo>
                    <a:pt x="39092" y="91588"/>
                    <a:pt x="34288" y="88314"/>
                    <a:pt x="29415" y="84189"/>
                  </a:cubicBezTo>
                  <a:lnTo>
                    <a:pt x="26720" y="81894"/>
                  </a:lnTo>
                  <a:cubicBezTo>
                    <a:pt x="26720" y="81894"/>
                    <a:pt x="26720" y="92310"/>
                    <a:pt x="26720" y="94674"/>
                  </a:cubicBezTo>
                  <a:cubicBezTo>
                    <a:pt x="23973" y="94674"/>
                    <a:pt x="2274" y="94674"/>
                    <a:pt x="-488" y="94674"/>
                  </a:cubicBezTo>
                  <a:cubicBezTo>
                    <a:pt x="-488" y="91570"/>
                    <a:pt x="-488" y="3127"/>
                    <a:pt x="-488" y="15"/>
                  </a:cubicBezTo>
                  <a:cubicBezTo>
                    <a:pt x="2274" y="15"/>
                    <a:pt x="23973" y="15"/>
                    <a:pt x="26720" y="15"/>
                  </a:cubicBezTo>
                  <a:cubicBezTo>
                    <a:pt x="26720" y="3144"/>
                    <a:pt x="26720" y="68528"/>
                    <a:pt x="26720" y="68528"/>
                  </a:cubicBezTo>
                  <a:lnTo>
                    <a:pt x="27425" y="69013"/>
                  </a:lnTo>
                  <a:cubicBezTo>
                    <a:pt x="30453" y="71121"/>
                    <a:pt x="33352" y="72669"/>
                    <a:pt x="36055" y="73646"/>
                  </a:cubicBezTo>
                  <a:cubicBezTo>
                    <a:pt x="38785" y="74624"/>
                    <a:pt x="41547" y="75143"/>
                    <a:pt x="44235" y="75143"/>
                  </a:cubicBezTo>
                  <a:cubicBezTo>
                    <a:pt x="47805" y="75143"/>
                    <a:pt x="50730" y="74590"/>
                    <a:pt x="52933" y="73544"/>
                  </a:cubicBezTo>
                  <a:cubicBezTo>
                    <a:pt x="55262" y="72422"/>
                    <a:pt x="57056" y="70568"/>
                    <a:pt x="58255" y="68035"/>
                  </a:cubicBezTo>
                  <a:cubicBezTo>
                    <a:pt x="59232" y="65952"/>
                    <a:pt x="59870" y="62933"/>
                    <a:pt x="60212" y="58793"/>
                  </a:cubicBezTo>
                  <a:cubicBezTo>
                    <a:pt x="60543" y="54856"/>
                    <a:pt x="60704" y="50843"/>
                    <a:pt x="60704" y="46864"/>
                  </a:cubicBezTo>
                  <a:cubicBezTo>
                    <a:pt x="60704" y="46864"/>
                    <a:pt x="60704" y="3076"/>
                    <a:pt x="60704" y="15"/>
                  </a:cubicBezTo>
                  <a:cubicBezTo>
                    <a:pt x="63468" y="15"/>
                    <a:pt x="85158" y="15"/>
                    <a:pt x="87912" y="15"/>
                  </a:cubicBezTo>
                  <a:cubicBezTo>
                    <a:pt x="87912" y="3127"/>
                    <a:pt x="87912" y="62092"/>
                    <a:pt x="87912" y="62092"/>
                  </a:cubicBezTo>
                  <a:cubicBezTo>
                    <a:pt x="87912" y="73587"/>
                    <a:pt x="85378" y="82446"/>
                    <a:pt x="80361" y="88423"/>
                  </a:cubicBezTo>
                  <a:cubicBezTo>
                    <a:pt x="75422" y="94308"/>
                    <a:pt x="68126" y="97308"/>
                    <a:pt x="58688" y="97308"/>
                  </a:cubicBezTo>
                  <a:cubicBezTo>
                    <a:pt x="53223" y="97308"/>
                    <a:pt x="48179" y="96161"/>
                    <a:pt x="43700" y="93908"/>
                  </a:cubicBezTo>
                </a:path>
              </a:pathLst>
            </a:custGeom>
            <a:solidFill>
              <a:srgbClr val="231F20"/>
            </a:solidFill>
            <a:ln w="2176" cap="flat">
              <a:noFill/>
              <a:prstDash val="solid"/>
              <a:miter/>
            </a:ln>
          </p:spPr>
          <p:txBody>
            <a:bodyPr rtlCol="0" anchor="ctr"/>
            <a:lstStyle/>
            <a:p>
              <a:endParaRPr lang="en-GB" sz="5261" dirty="0"/>
            </a:p>
          </p:txBody>
        </p:sp>
        <p:sp>
          <p:nvSpPr>
            <p:cNvPr id="72" name="Freeform: Shape 46">
              <a:extLst>
                <a:ext uri="{FF2B5EF4-FFF2-40B4-BE49-F238E27FC236}">
                  <a16:creationId xmlns:a16="http://schemas.microsoft.com/office/drawing/2014/main" id="{0041B676-8EF6-6A52-E24F-4C47CA29DF0F}"/>
                </a:ext>
              </a:extLst>
            </p:cNvPr>
            <p:cNvSpPr/>
            <p:nvPr/>
          </p:nvSpPr>
          <p:spPr>
            <a:xfrm flipV="1">
              <a:off x="11187326" y="4360260"/>
              <a:ext cx="28890" cy="132323"/>
            </a:xfrm>
            <a:custGeom>
              <a:avLst/>
              <a:gdLst>
                <a:gd name="connsiteX0" fmla="*/ -524 w 28890"/>
                <a:gd name="connsiteY0" fmla="*/ 132329 h 132323"/>
                <a:gd name="connsiteX1" fmla="*/ -524 w 28890"/>
                <a:gd name="connsiteY1" fmla="*/ 111839 h 132323"/>
                <a:gd name="connsiteX2" fmla="*/ 28367 w 28890"/>
                <a:gd name="connsiteY2" fmla="*/ 111839 h 132323"/>
                <a:gd name="connsiteX3" fmla="*/ 28367 w 28890"/>
                <a:gd name="connsiteY3" fmla="*/ 132329 h 132323"/>
                <a:gd name="connsiteX4" fmla="*/ -524 w 28890"/>
                <a:gd name="connsiteY4" fmla="*/ 132329 h 132323"/>
                <a:gd name="connsiteX5" fmla="*/ 436 w 28890"/>
                <a:gd name="connsiteY5" fmla="*/ 94665 h 132323"/>
                <a:gd name="connsiteX6" fmla="*/ 436 w 28890"/>
                <a:gd name="connsiteY6" fmla="*/ 6 h 132323"/>
                <a:gd name="connsiteX7" fmla="*/ 27644 w 28890"/>
                <a:gd name="connsiteY7" fmla="*/ 6 h 132323"/>
                <a:gd name="connsiteX8" fmla="*/ 27644 w 28890"/>
                <a:gd name="connsiteY8" fmla="*/ 94665 h 132323"/>
                <a:gd name="connsiteX9" fmla="*/ 436 w 28890"/>
                <a:gd name="connsiteY9" fmla="*/ 94665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90" h="132323">
                  <a:moveTo>
                    <a:pt x="-524" y="132329"/>
                  </a:moveTo>
                  <a:cubicBezTo>
                    <a:pt x="-524" y="129711"/>
                    <a:pt x="-524" y="114448"/>
                    <a:pt x="-524" y="111839"/>
                  </a:cubicBezTo>
                  <a:cubicBezTo>
                    <a:pt x="2265" y="111839"/>
                    <a:pt x="25579" y="111839"/>
                    <a:pt x="28367" y="111839"/>
                  </a:cubicBezTo>
                  <a:cubicBezTo>
                    <a:pt x="28367" y="114448"/>
                    <a:pt x="28367" y="129711"/>
                    <a:pt x="28367" y="132329"/>
                  </a:cubicBezTo>
                  <a:cubicBezTo>
                    <a:pt x="25579" y="132329"/>
                    <a:pt x="2265" y="132329"/>
                    <a:pt x="-524" y="132329"/>
                  </a:cubicBezTo>
                  <a:close/>
                  <a:moveTo>
                    <a:pt x="436" y="94665"/>
                  </a:moveTo>
                  <a:cubicBezTo>
                    <a:pt x="436" y="91561"/>
                    <a:pt x="436" y="3118"/>
                    <a:pt x="436" y="6"/>
                  </a:cubicBezTo>
                  <a:cubicBezTo>
                    <a:pt x="3198" y="6"/>
                    <a:pt x="24880" y="6"/>
                    <a:pt x="27644" y="6"/>
                  </a:cubicBezTo>
                  <a:cubicBezTo>
                    <a:pt x="27644" y="3118"/>
                    <a:pt x="27644" y="91561"/>
                    <a:pt x="27644" y="94665"/>
                  </a:cubicBezTo>
                  <a:cubicBezTo>
                    <a:pt x="24880" y="94665"/>
                    <a:pt x="3198" y="94665"/>
                    <a:pt x="436" y="94665"/>
                  </a:cubicBezTo>
                </a:path>
              </a:pathLst>
            </a:custGeom>
            <a:solidFill>
              <a:srgbClr val="231F20"/>
            </a:solidFill>
            <a:ln w="2176" cap="flat">
              <a:noFill/>
              <a:prstDash val="solid"/>
              <a:miter/>
            </a:ln>
          </p:spPr>
          <p:txBody>
            <a:bodyPr rtlCol="0" anchor="ctr"/>
            <a:lstStyle/>
            <a:p>
              <a:endParaRPr lang="en-GB" sz="5261" dirty="0"/>
            </a:p>
          </p:txBody>
        </p:sp>
        <p:sp>
          <p:nvSpPr>
            <p:cNvPr id="73" name="Freeform: Shape 49">
              <a:extLst>
                <a:ext uri="{FF2B5EF4-FFF2-40B4-BE49-F238E27FC236}">
                  <a16:creationId xmlns:a16="http://schemas.microsoft.com/office/drawing/2014/main" id="{5A062578-047C-2934-CA32-88C2BB3B66B8}"/>
                </a:ext>
              </a:extLst>
            </p:cNvPr>
            <p:cNvSpPr/>
            <p:nvPr/>
          </p:nvSpPr>
          <p:spPr>
            <a:xfrm flipV="1">
              <a:off x="11236426" y="4397925"/>
              <a:ext cx="98551" cy="94659"/>
            </a:xfrm>
            <a:custGeom>
              <a:avLst/>
              <a:gdLst>
                <a:gd name="connsiteX0" fmla="*/ 70175 w 98551"/>
                <a:gd name="connsiteY0" fmla="*/ 94675 h 94659"/>
                <a:gd name="connsiteX1" fmla="*/ 49395 w 98551"/>
                <a:gd name="connsiteY1" fmla="*/ 26543 h 94659"/>
                <a:gd name="connsiteX2" fmla="*/ 28275 w 98551"/>
                <a:gd name="connsiteY2" fmla="*/ 94675 h 94659"/>
                <a:gd name="connsiteX3" fmla="*/ -557 w 98551"/>
                <a:gd name="connsiteY3" fmla="*/ 94675 h 94659"/>
                <a:gd name="connsiteX4" fmla="*/ 33113 w 98551"/>
                <a:gd name="connsiteY4" fmla="*/ 16 h 94659"/>
                <a:gd name="connsiteX5" fmla="*/ 64087 w 98551"/>
                <a:gd name="connsiteY5" fmla="*/ 16 h 94659"/>
                <a:gd name="connsiteX6" fmla="*/ 97994 w 98551"/>
                <a:gd name="connsiteY6" fmla="*/ 94675 h 94659"/>
                <a:gd name="connsiteX7" fmla="*/ 70175 w 98551"/>
                <a:gd name="connsiteY7" fmla="*/ 94675 h 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51" h="94659">
                  <a:moveTo>
                    <a:pt x="70175" y="94675"/>
                  </a:moveTo>
                  <a:cubicBezTo>
                    <a:pt x="69496" y="92437"/>
                    <a:pt x="49395" y="26543"/>
                    <a:pt x="49395" y="26543"/>
                  </a:cubicBezTo>
                  <a:cubicBezTo>
                    <a:pt x="49395" y="26543"/>
                    <a:pt x="28973" y="92437"/>
                    <a:pt x="28275" y="94675"/>
                  </a:cubicBezTo>
                  <a:cubicBezTo>
                    <a:pt x="26218" y="94675"/>
                    <a:pt x="3278" y="94675"/>
                    <a:pt x="-557" y="94675"/>
                  </a:cubicBezTo>
                  <a:cubicBezTo>
                    <a:pt x="914" y="90550"/>
                    <a:pt x="32382" y="2099"/>
                    <a:pt x="33113" y="16"/>
                  </a:cubicBezTo>
                  <a:cubicBezTo>
                    <a:pt x="35188" y="16"/>
                    <a:pt x="62012" y="16"/>
                    <a:pt x="64087" y="16"/>
                  </a:cubicBezTo>
                  <a:cubicBezTo>
                    <a:pt x="64818" y="2099"/>
                    <a:pt x="96525" y="90550"/>
                    <a:pt x="97994" y="94675"/>
                  </a:cubicBezTo>
                  <a:cubicBezTo>
                    <a:pt x="94185" y="94675"/>
                    <a:pt x="72234" y="94675"/>
                    <a:pt x="70175" y="94675"/>
                  </a:cubicBezTo>
                </a:path>
              </a:pathLst>
            </a:custGeom>
            <a:solidFill>
              <a:srgbClr val="231F20"/>
            </a:solidFill>
            <a:ln w="2176" cap="flat">
              <a:noFill/>
              <a:prstDash val="solid"/>
              <a:miter/>
            </a:ln>
          </p:spPr>
          <p:txBody>
            <a:bodyPr rtlCol="0" anchor="ctr"/>
            <a:lstStyle/>
            <a:p>
              <a:endParaRPr lang="en-GB" sz="5261" dirty="0"/>
            </a:p>
          </p:txBody>
        </p:sp>
        <p:sp>
          <p:nvSpPr>
            <p:cNvPr id="74" name="Freeform: Shape 70">
              <a:extLst>
                <a:ext uri="{FF2B5EF4-FFF2-40B4-BE49-F238E27FC236}">
                  <a16:creationId xmlns:a16="http://schemas.microsoft.com/office/drawing/2014/main" id="{A024FC30-218A-74A1-02C6-75EF9D6BE4B0}"/>
                </a:ext>
              </a:extLst>
            </p:cNvPr>
            <p:cNvSpPr/>
            <p:nvPr/>
          </p:nvSpPr>
          <p:spPr>
            <a:xfrm flipV="1">
              <a:off x="11348965" y="4394823"/>
              <a:ext cx="94156" cy="100396"/>
            </a:xfrm>
            <a:custGeom>
              <a:avLst/>
              <a:gdLst>
                <a:gd name="connsiteX0" fmla="*/ 12707 w 94156"/>
                <a:gd name="connsiteY0" fmla="*/ 86613 h 100396"/>
                <a:gd name="connsiteX1" fmla="*/ -601 w 94156"/>
                <a:gd name="connsiteY1" fmla="*/ 49440 h 100396"/>
                <a:gd name="connsiteX2" fmla="*/ 13632 w 94156"/>
                <a:gd name="connsiteY2" fmla="*/ 12854 h 100396"/>
                <a:gd name="connsiteX3" fmla="*/ 55064 w 94156"/>
                <a:gd name="connsiteY3" fmla="*/ 16 h 100396"/>
                <a:gd name="connsiteX4" fmla="*/ 67691 w 94156"/>
                <a:gd name="connsiteY4" fmla="*/ 738 h 100396"/>
                <a:gd name="connsiteX5" fmla="*/ 77749 w 94156"/>
                <a:gd name="connsiteY5" fmla="*/ 2762 h 100396"/>
                <a:gd name="connsiteX6" fmla="*/ 86057 w 94156"/>
                <a:gd name="connsiteY6" fmla="*/ 5270 h 100396"/>
                <a:gd name="connsiteX7" fmla="*/ 91882 w 94156"/>
                <a:gd name="connsiteY7" fmla="*/ 7608 h 100396"/>
                <a:gd name="connsiteX8" fmla="*/ 91882 w 94156"/>
                <a:gd name="connsiteY8" fmla="*/ 30114 h 100396"/>
                <a:gd name="connsiteX9" fmla="*/ 90776 w 94156"/>
                <a:gd name="connsiteY9" fmla="*/ 30114 h 100396"/>
                <a:gd name="connsiteX10" fmla="*/ 85938 w 94156"/>
                <a:gd name="connsiteY10" fmla="*/ 26867 h 100396"/>
                <a:gd name="connsiteX11" fmla="*/ 78805 w 94156"/>
                <a:gd name="connsiteY11" fmla="*/ 23108 h 100396"/>
                <a:gd name="connsiteX12" fmla="*/ 69069 w 94156"/>
                <a:gd name="connsiteY12" fmla="*/ 19852 h 100396"/>
                <a:gd name="connsiteX13" fmla="*/ 58212 w 94156"/>
                <a:gd name="connsiteY13" fmla="*/ 18594 h 100396"/>
                <a:gd name="connsiteX14" fmla="*/ 46401 w 94156"/>
                <a:gd name="connsiteY14" fmla="*/ 19835 h 100396"/>
                <a:gd name="connsiteX15" fmla="*/ 36665 w 94156"/>
                <a:gd name="connsiteY15" fmla="*/ 24001 h 100396"/>
                <a:gd name="connsiteX16" fmla="*/ 29685 w 94156"/>
                <a:gd name="connsiteY16" fmla="*/ 31942 h 100396"/>
                <a:gd name="connsiteX17" fmla="*/ 26607 w 94156"/>
                <a:gd name="connsiteY17" fmla="*/ 44126 h 100396"/>
                <a:gd name="connsiteX18" fmla="*/ 26505 w 94156"/>
                <a:gd name="connsiteY18" fmla="*/ 45852 h 100396"/>
                <a:gd name="connsiteX19" fmla="*/ 93556 w 94156"/>
                <a:gd name="connsiteY19" fmla="*/ 45852 h 100396"/>
                <a:gd name="connsiteX20" fmla="*/ 93556 w 94156"/>
                <a:gd name="connsiteY20" fmla="*/ 55222 h 100396"/>
                <a:gd name="connsiteX21" fmla="*/ 82673 w 94156"/>
                <a:gd name="connsiteY21" fmla="*/ 88807 h 100396"/>
                <a:gd name="connsiteX22" fmla="*/ 50058 w 94156"/>
                <a:gd name="connsiteY22" fmla="*/ 100412 h 100396"/>
                <a:gd name="connsiteX23" fmla="*/ 12707 w 94156"/>
                <a:gd name="connsiteY23" fmla="*/ 86613 h 100396"/>
                <a:gd name="connsiteX24" fmla="*/ 47686 w 94156"/>
                <a:gd name="connsiteY24" fmla="*/ 84258 h 100396"/>
                <a:gd name="connsiteX25" fmla="*/ 61936 w 94156"/>
                <a:gd name="connsiteY25" fmla="*/ 78587 h 100396"/>
                <a:gd name="connsiteX26" fmla="*/ 66825 w 94156"/>
                <a:gd name="connsiteY26" fmla="*/ 62747 h 100396"/>
                <a:gd name="connsiteX27" fmla="*/ 66883 w 94156"/>
                <a:gd name="connsiteY27" fmla="*/ 61063 h 100396"/>
                <a:gd name="connsiteX28" fmla="*/ 26428 w 94156"/>
                <a:gd name="connsiteY28" fmla="*/ 61063 h 100396"/>
                <a:gd name="connsiteX29" fmla="*/ 26522 w 94156"/>
                <a:gd name="connsiteY29" fmla="*/ 62790 h 100396"/>
                <a:gd name="connsiteX30" fmla="*/ 32534 w 94156"/>
                <a:gd name="connsiteY30" fmla="*/ 78391 h 100396"/>
                <a:gd name="connsiteX31" fmla="*/ 47686 w 94156"/>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56" h="100396">
                  <a:moveTo>
                    <a:pt x="12707" y="86613"/>
                  </a:moveTo>
                  <a:cubicBezTo>
                    <a:pt x="3881" y="77431"/>
                    <a:pt x="-601" y="64932"/>
                    <a:pt x="-601" y="49440"/>
                  </a:cubicBezTo>
                  <a:cubicBezTo>
                    <a:pt x="-601" y="33643"/>
                    <a:pt x="4194" y="21340"/>
                    <a:pt x="13632" y="12854"/>
                  </a:cubicBezTo>
                  <a:cubicBezTo>
                    <a:pt x="23140" y="4352"/>
                    <a:pt x="37083" y="16"/>
                    <a:pt x="55064" y="16"/>
                  </a:cubicBezTo>
                  <a:cubicBezTo>
                    <a:pt x="60014" y="16"/>
                    <a:pt x="64265" y="271"/>
                    <a:pt x="67691" y="738"/>
                  </a:cubicBezTo>
                  <a:cubicBezTo>
                    <a:pt x="71110" y="1231"/>
                    <a:pt x="74493" y="1912"/>
                    <a:pt x="77749" y="2762"/>
                  </a:cubicBezTo>
                  <a:cubicBezTo>
                    <a:pt x="81295" y="3629"/>
                    <a:pt x="84077" y="4462"/>
                    <a:pt x="86057" y="5270"/>
                  </a:cubicBezTo>
                  <a:cubicBezTo>
                    <a:pt x="86057" y="5270"/>
                    <a:pt x="90393" y="7013"/>
                    <a:pt x="91882" y="7608"/>
                  </a:cubicBezTo>
                  <a:cubicBezTo>
                    <a:pt x="91882" y="9504"/>
                    <a:pt x="91882" y="27394"/>
                    <a:pt x="91882" y="30114"/>
                  </a:cubicBezTo>
                  <a:cubicBezTo>
                    <a:pt x="91329" y="30114"/>
                    <a:pt x="91057" y="30114"/>
                    <a:pt x="90776" y="30114"/>
                  </a:cubicBezTo>
                  <a:cubicBezTo>
                    <a:pt x="89969" y="29562"/>
                    <a:pt x="85938" y="26867"/>
                    <a:pt x="85938" y="26867"/>
                  </a:cubicBezTo>
                  <a:cubicBezTo>
                    <a:pt x="83770" y="25532"/>
                    <a:pt x="81365" y="24273"/>
                    <a:pt x="78805" y="23108"/>
                  </a:cubicBezTo>
                  <a:cubicBezTo>
                    <a:pt x="75871" y="21765"/>
                    <a:pt x="72597" y="20660"/>
                    <a:pt x="69069" y="19852"/>
                  </a:cubicBezTo>
                  <a:cubicBezTo>
                    <a:pt x="65532" y="19027"/>
                    <a:pt x="61875" y="18594"/>
                    <a:pt x="58212" y="18594"/>
                  </a:cubicBezTo>
                  <a:cubicBezTo>
                    <a:pt x="53969" y="18594"/>
                    <a:pt x="49988" y="19002"/>
                    <a:pt x="46401" y="19835"/>
                  </a:cubicBezTo>
                  <a:cubicBezTo>
                    <a:pt x="42712" y="20660"/>
                    <a:pt x="39438" y="22063"/>
                    <a:pt x="36665" y="24001"/>
                  </a:cubicBezTo>
                  <a:cubicBezTo>
                    <a:pt x="33783" y="25948"/>
                    <a:pt x="31437" y="28635"/>
                    <a:pt x="29685" y="31942"/>
                  </a:cubicBezTo>
                  <a:cubicBezTo>
                    <a:pt x="27950" y="35216"/>
                    <a:pt x="26923" y="39323"/>
                    <a:pt x="26607" y="44126"/>
                  </a:cubicBezTo>
                  <a:lnTo>
                    <a:pt x="26505" y="45852"/>
                  </a:lnTo>
                  <a:cubicBezTo>
                    <a:pt x="26505" y="45852"/>
                    <a:pt x="90452" y="45852"/>
                    <a:pt x="93556" y="45852"/>
                  </a:cubicBezTo>
                  <a:cubicBezTo>
                    <a:pt x="93556" y="48225"/>
                    <a:pt x="93556" y="55222"/>
                    <a:pt x="93556" y="55222"/>
                  </a:cubicBezTo>
                  <a:cubicBezTo>
                    <a:pt x="93556" y="69779"/>
                    <a:pt x="89899" y="81070"/>
                    <a:pt x="82673" y="88807"/>
                  </a:cubicBezTo>
                  <a:cubicBezTo>
                    <a:pt x="75479" y="96518"/>
                    <a:pt x="64502" y="100412"/>
                    <a:pt x="50058" y="100412"/>
                  </a:cubicBezTo>
                  <a:cubicBezTo>
                    <a:pt x="34090" y="100412"/>
                    <a:pt x="21531" y="95778"/>
                    <a:pt x="12707" y="86613"/>
                  </a:cubicBezTo>
                  <a:close/>
                  <a:moveTo>
                    <a:pt x="47686" y="84258"/>
                  </a:moveTo>
                  <a:cubicBezTo>
                    <a:pt x="54002" y="84258"/>
                    <a:pt x="58806" y="82345"/>
                    <a:pt x="61936" y="78587"/>
                  </a:cubicBezTo>
                  <a:cubicBezTo>
                    <a:pt x="64996" y="74906"/>
                    <a:pt x="66646" y="69566"/>
                    <a:pt x="66825" y="62747"/>
                  </a:cubicBezTo>
                  <a:lnTo>
                    <a:pt x="66883" y="61063"/>
                  </a:lnTo>
                  <a:lnTo>
                    <a:pt x="26428" y="61063"/>
                  </a:lnTo>
                  <a:lnTo>
                    <a:pt x="26522" y="62790"/>
                  </a:lnTo>
                  <a:cubicBezTo>
                    <a:pt x="26896" y="69294"/>
                    <a:pt x="28921" y="74540"/>
                    <a:pt x="32534" y="78391"/>
                  </a:cubicBezTo>
                  <a:cubicBezTo>
                    <a:pt x="36191" y="82277"/>
                    <a:pt x="41291" y="84258"/>
                    <a:pt x="47686" y="84258"/>
                  </a:cubicBezTo>
                </a:path>
              </a:pathLst>
            </a:custGeom>
            <a:solidFill>
              <a:srgbClr val="231F20"/>
            </a:solidFill>
            <a:ln w="2176" cap="flat">
              <a:noFill/>
              <a:prstDash val="solid"/>
              <a:miter/>
            </a:ln>
          </p:spPr>
          <p:txBody>
            <a:bodyPr rtlCol="0" anchor="ctr"/>
            <a:lstStyle/>
            <a:p>
              <a:endParaRPr lang="en-GB" sz="5261" dirty="0"/>
            </a:p>
          </p:txBody>
        </p:sp>
        <p:sp>
          <p:nvSpPr>
            <p:cNvPr id="75" name="Freeform: Shape 71">
              <a:extLst>
                <a:ext uri="{FF2B5EF4-FFF2-40B4-BE49-F238E27FC236}">
                  <a16:creationId xmlns:a16="http://schemas.microsoft.com/office/drawing/2014/main" id="{1569A3E6-2C70-8626-48F2-23ED9DA789FC}"/>
                </a:ext>
              </a:extLst>
            </p:cNvPr>
            <p:cNvSpPr/>
            <p:nvPr/>
          </p:nvSpPr>
          <p:spPr>
            <a:xfrm flipV="1">
              <a:off x="11467524" y="4397687"/>
              <a:ext cx="62484" cy="94896"/>
            </a:xfrm>
            <a:custGeom>
              <a:avLst/>
              <a:gdLst>
                <a:gd name="connsiteX0" fmla="*/ 49005 w 62484"/>
                <a:gd name="connsiteY0" fmla="*/ 93552 h 94896"/>
                <a:gd name="connsiteX1" fmla="*/ 41615 w 62484"/>
                <a:gd name="connsiteY1" fmla="*/ 90269 h 94896"/>
                <a:gd name="connsiteX2" fmla="*/ 35018 w 62484"/>
                <a:gd name="connsiteY2" fmla="*/ 85721 h 94896"/>
                <a:gd name="connsiteX3" fmla="*/ 26634 w 62484"/>
                <a:gd name="connsiteY3" fmla="*/ 78731 h 94896"/>
                <a:gd name="connsiteX4" fmla="*/ 26566 w 62484"/>
                <a:gd name="connsiteY4" fmla="*/ 82175 h 94896"/>
                <a:gd name="connsiteX5" fmla="*/ 26566 w 62484"/>
                <a:gd name="connsiteY5" fmla="*/ 94675 h 94896"/>
                <a:gd name="connsiteX6" fmla="*/ -642 w 62484"/>
                <a:gd name="connsiteY6" fmla="*/ 94675 h 94896"/>
                <a:gd name="connsiteX7" fmla="*/ -642 w 62484"/>
                <a:gd name="connsiteY7" fmla="*/ 16 h 94896"/>
                <a:gd name="connsiteX8" fmla="*/ 26566 w 62484"/>
                <a:gd name="connsiteY8" fmla="*/ 16 h 94896"/>
                <a:gd name="connsiteX9" fmla="*/ 26566 w 62484"/>
                <a:gd name="connsiteY9" fmla="*/ 64898 h 94896"/>
                <a:gd name="connsiteX10" fmla="*/ 27620 w 62484"/>
                <a:gd name="connsiteY10" fmla="*/ 65298 h 94896"/>
                <a:gd name="connsiteX11" fmla="*/ 38044 w 62484"/>
                <a:gd name="connsiteY11" fmla="*/ 68656 h 94896"/>
                <a:gd name="connsiteX12" fmla="*/ 48546 w 62484"/>
                <a:gd name="connsiteY12" fmla="*/ 70102 h 94896"/>
                <a:gd name="connsiteX13" fmla="*/ 56027 w 62484"/>
                <a:gd name="connsiteY13" fmla="*/ 69787 h 94896"/>
                <a:gd name="connsiteX14" fmla="*/ 61120 w 62484"/>
                <a:gd name="connsiteY14" fmla="*/ 68894 h 94896"/>
                <a:gd name="connsiteX15" fmla="*/ 61843 w 62484"/>
                <a:gd name="connsiteY15" fmla="*/ 68894 h 94896"/>
                <a:gd name="connsiteX16" fmla="*/ 61843 w 62484"/>
                <a:gd name="connsiteY16" fmla="*/ 94675 h 94896"/>
                <a:gd name="connsiteX17" fmla="*/ 60075 w 62484"/>
                <a:gd name="connsiteY17" fmla="*/ 94827 h 94896"/>
                <a:gd name="connsiteX18" fmla="*/ 56834 w 62484"/>
                <a:gd name="connsiteY18" fmla="*/ 94912 h 94896"/>
                <a:gd name="connsiteX19" fmla="*/ 49005 w 62484"/>
                <a:gd name="connsiteY19" fmla="*/ 93552 h 9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484" h="94896">
                  <a:moveTo>
                    <a:pt x="49005" y="93552"/>
                  </a:moveTo>
                  <a:cubicBezTo>
                    <a:pt x="46199" y="92633"/>
                    <a:pt x="43707" y="91527"/>
                    <a:pt x="41615" y="90269"/>
                  </a:cubicBezTo>
                  <a:cubicBezTo>
                    <a:pt x="39626" y="89122"/>
                    <a:pt x="37414" y="87617"/>
                    <a:pt x="35018" y="85721"/>
                  </a:cubicBezTo>
                  <a:lnTo>
                    <a:pt x="26634" y="78731"/>
                  </a:lnTo>
                  <a:lnTo>
                    <a:pt x="26566" y="82175"/>
                  </a:lnTo>
                  <a:cubicBezTo>
                    <a:pt x="26566" y="82175"/>
                    <a:pt x="26566" y="92124"/>
                    <a:pt x="26566" y="94675"/>
                  </a:cubicBezTo>
                  <a:cubicBezTo>
                    <a:pt x="23802" y="94675"/>
                    <a:pt x="2123" y="94675"/>
                    <a:pt x="-642" y="94675"/>
                  </a:cubicBezTo>
                  <a:cubicBezTo>
                    <a:pt x="-642" y="91571"/>
                    <a:pt x="-642" y="3127"/>
                    <a:pt x="-642" y="16"/>
                  </a:cubicBezTo>
                  <a:cubicBezTo>
                    <a:pt x="2123" y="16"/>
                    <a:pt x="23802" y="16"/>
                    <a:pt x="26566" y="16"/>
                  </a:cubicBezTo>
                  <a:cubicBezTo>
                    <a:pt x="26566" y="3127"/>
                    <a:pt x="26566" y="64898"/>
                    <a:pt x="26566" y="64898"/>
                  </a:cubicBezTo>
                  <a:lnTo>
                    <a:pt x="27620" y="65298"/>
                  </a:lnTo>
                  <a:cubicBezTo>
                    <a:pt x="30946" y="66573"/>
                    <a:pt x="34456" y="67704"/>
                    <a:pt x="38044" y="68656"/>
                  </a:cubicBezTo>
                  <a:cubicBezTo>
                    <a:pt x="41691" y="69617"/>
                    <a:pt x="45220" y="70102"/>
                    <a:pt x="48546" y="70102"/>
                  </a:cubicBezTo>
                  <a:lnTo>
                    <a:pt x="56027" y="69787"/>
                  </a:lnTo>
                  <a:cubicBezTo>
                    <a:pt x="58203" y="69591"/>
                    <a:pt x="59845" y="69294"/>
                    <a:pt x="61120" y="68894"/>
                  </a:cubicBezTo>
                  <a:cubicBezTo>
                    <a:pt x="61214" y="68894"/>
                    <a:pt x="61512" y="68894"/>
                    <a:pt x="61843" y="68894"/>
                  </a:cubicBezTo>
                  <a:cubicBezTo>
                    <a:pt x="61843" y="71649"/>
                    <a:pt x="61843" y="92124"/>
                    <a:pt x="61843" y="94675"/>
                  </a:cubicBezTo>
                  <a:cubicBezTo>
                    <a:pt x="60968" y="94760"/>
                    <a:pt x="60075" y="94827"/>
                    <a:pt x="60075" y="94827"/>
                  </a:cubicBezTo>
                  <a:lnTo>
                    <a:pt x="56834" y="94912"/>
                  </a:lnTo>
                  <a:cubicBezTo>
                    <a:pt x="54412" y="94912"/>
                    <a:pt x="51776" y="94435"/>
                    <a:pt x="49005" y="93552"/>
                  </a:cubicBezTo>
                </a:path>
              </a:pathLst>
            </a:custGeom>
            <a:solidFill>
              <a:srgbClr val="231F20"/>
            </a:solidFill>
            <a:ln w="2176" cap="flat">
              <a:noFill/>
              <a:prstDash val="solid"/>
              <a:miter/>
            </a:ln>
          </p:spPr>
          <p:txBody>
            <a:bodyPr rtlCol="0" anchor="ctr"/>
            <a:lstStyle/>
            <a:p>
              <a:endParaRPr lang="en-GB" sz="5261" dirty="0"/>
            </a:p>
          </p:txBody>
        </p:sp>
        <p:sp>
          <p:nvSpPr>
            <p:cNvPr id="76" name="Freeform: Shape 72">
              <a:extLst>
                <a:ext uri="{FF2B5EF4-FFF2-40B4-BE49-F238E27FC236}">
                  <a16:creationId xmlns:a16="http://schemas.microsoft.com/office/drawing/2014/main" id="{FE28C960-25DA-6A66-0029-CFF725CE5CB0}"/>
                </a:ext>
              </a:extLst>
            </p:cNvPr>
            <p:cNvSpPr/>
            <p:nvPr/>
          </p:nvSpPr>
          <p:spPr>
            <a:xfrm flipV="1">
              <a:off x="11543229" y="4395291"/>
              <a:ext cx="80722" cy="99928"/>
            </a:xfrm>
            <a:custGeom>
              <a:avLst/>
              <a:gdLst>
                <a:gd name="connsiteX0" fmla="*/ 24935 w 80722"/>
                <a:gd name="connsiteY0" fmla="*/ 97396 h 99928"/>
                <a:gd name="connsiteX1" fmla="*/ 24935 w 80722"/>
                <a:gd name="connsiteY1" fmla="*/ 97396 h 99928"/>
                <a:gd name="connsiteX2" fmla="*/ 11024 w 80722"/>
                <a:gd name="connsiteY2" fmla="*/ 90609 h 99928"/>
                <a:gd name="connsiteX3" fmla="*/ 2633 w 80722"/>
                <a:gd name="connsiteY3" fmla="*/ 80832 h 99928"/>
                <a:gd name="connsiteX4" fmla="*/ -199 w 80722"/>
                <a:gd name="connsiteY4" fmla="*/ 69268 h 99928"/>
                <a:gd name="connsiteX5" fmla="*/ 5225 w 80722"/>
                <a:gd name="connsiteY5" fmla="*/ 51881 h 99928"/>
                <a:gd name="connsiteX6" fmla="*/ 21728 w 80722"/>
                <a:gd name="connsiteY6" fmla="*/ 41831 h 99928"/>
                <a:gd name="connsiteX7" fmla="*/ 30947 w 80722"/>
                <a:gd name="connsiteY7" fmla="*/ 39578 h 99928"/>
                <a:gd name="connsiteX8" fmla="*/ 39832 w 80722"/>
                <a:gd name="connsiteY8" fmla="*/ 37690 h 99928"/>
                <a:gd name="connsiteX9" fmla="*/ 49217 w 80722"/>
                <a:gd name="connsiteY9" fmla="*/ 34077 h 99928"/>
                <a:gd name="connsiteX10" fmla="*/ 52116 w 80722"/>
                <a:gd name="connsiteY10" fmla="*/ 27649 h 99928"/>
                <a:gd name="connsiteX11" fmla="*/ 46183 w 80722"/>
                <a:gd name="connsiteY11" fmla="*/ 19767 h 99928"/>
                <a:gd name="connsiteX12" fmla="*/ 34194 w 80722"/>
                <a:gd name="connsiteY12" fmla="*/ 17641 h 99928"/>
                <a:gd name="connsiteX13" fmla="*/ 22146 w 80722"/>
                <a:gd name="connsiteY13" fmla="*/ 19129 h 99928"/>
                <a:gd name="connsiteX14" fmla="*/ 12249 w 80722"/>
                <a:gd name="connsiteY14" fmla="*/ 22675 h 99928"/>
                <a:gd name="connsiteX15" fmla="*/ 4230 w 80722"/>
                <a:gd name="connsiteY15" fmla="*/ 26994 h 99928"/>
                <a:gd name="connsiteX16" fmla="*/ -319 w 80722"/>
                <a:gd name="connsiteY16" fmla="*/ 30353 h 99928"/>
                <a:gd name="connsiteX17" fmla="*/ -676 w 80722"/>
                <a:gd name="connsiteY17" fmla="*/ 30353 h 99928"/>
                <a:gd name="connsiteX18" fmla="*/ -676 w 80722"/>
                <a:gd name="connsiteY18" fmla="*/ 7311 h 99928"/>
                <a:gd name="connsiteX19" fmla="*/ 14008 w 80722"/>
                <a:gd name="connsiteY19" fmla="*/ 2320 h 99928"/>
                <a:gd name="connsiteX20" fmla="*/ 34100 w 80722"/>
                <a:gd name="connsiteY20" fmla="*/ 16 h 99928"/>
                <a:gd name="connsiteX21" fmla="*/ 54021 w 80722"/>
                <a:gd name="connsiteY21" fmla="*/ 2481 h 99928"/>
                <a:gd name="connsiteX22" fmla="*/ 68321 w 80722"/>
                <a:gd name="connsiteY22" fmla="*/ 9368 h 99928"/>
                <a:gd name="connsiteX23" fmla="*/ 76995 w 80722"/>
                <a:gd name="connsiteY23" fmla="*/ 19299 h 99928"/>
                <a:gd name="connsiteX24" fmla="*/ 80047 w 80722"/>
                <a:gd name="connsiteY24" fmla="*/ 31645 h 99928"/>
                <a:gd name="connsiteX25" fmla="*/ 74989 w 80722"/>
                <a:gd name="connsiteY25" fmla="*/ 48055 h 99928"/>
                <a:gd name="connsiteX26" fmla="*/ 59770 w 80722"/>
                <a:gd name="connsiteY26" fmla="*/ 57535 h 99928"/>
                <a:gd name="connsiteX27" fmla="*/ 50186 w 80722"/>
                <a:gd name="connsiteY27" fmla="*/ 59958 h 99928"/>
                <a:gd name="connsiteX28" fmla="*/ 41081 w 80722"/>
                <a:gd name="connsiteY28" fmla="*/ 61854 h 99928"/>
                <a:gd name="connsiteX29" fmla="*/ 30572 w 80722"/>
                <a:gd name="connsiteY29" fmla="*/ 65936 h 99928"/>
                <a:gd name="connsiteX30" fmla="*/ 27732 w 80722"/>
                <a:gd name="connsiteY30" fmla="*/ 72397 h 99928"/>
                <a:gd name="connsiteX31" fmla="*/ 33208 w 80722"/>
                <a:gd name="connsiteY31" fmla="*/ 79880 h 99928"/>
                <a:gd name="connsiteX32" fmla="*/ 45103 w 80722"/>
                <a:gd name="connsiteY32" fmla="*/ 82328 h 99928"/>
                <a:gd name="connsiteX33" fmla="*/ 55177 w 80722"/>
                <a:gd name="connsiteY33" fmla="*/ 81155 h 99928"/>
                <a:gd name="connsiteX34" fmla="*/ 64038 w 80722"/>
                <a:gd name="connsiteY34" fmla="*/ 78179 h 99928"/>
                <a:gd name="connsiteX35" fmla="*/ 70823 w 80722"/>
                <a:gd name="connsiteY35" fmla="*/ 74565 h 99928"/>
                <a:gd name="connsiteX36" fmla="*/ 75413 w 80722"/>
                <a:gd name="connsiteY36" fmla="*/ 71530 h 99928"/>
                <a:gd name="connsiteX37" fmla="*/ 75729 w 80722"/>
                <a:gd name="connsiteY37" fmla="*/ 71530 h 99928"/>
                <a:gd name="connsiteX38" fmla="*/ 75729 w 80722"/>
                <a:gd name="connsiteY38" fmla="*/ 93502 h 99928"/>
                <a:gd name="connsiteX39" fmla="*/ 62423 w 80722"/>
                <a:gd name="connsiteY39" fmla="*/ 97948 h 99928"/>
                <a:gd name="connsiteX40" fmla="*/ 43860 w 80722"/>
                <a:gd name="connsiteY40" fmla="*/ 99944 h 99928"/>
                <a:gd name="connsiteX41" fmla="*/ 24935 w 80722"/>
                <a:gd name="connsiteY41" fmla="*/ 97396 h 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0722" h="99928">
                  <a:moveTo>
                    <a:pt x="24935" y="97396"/>
                  </a:moveTo>
                  <a:lnTo>
                    <a:pt x="24935" y="97396"/>
                  </a:lnTo>
                  <a:cubicBezTo>
                    <a:pt x="19434" y="95711"/>
                    <a:pt x="14748" y="93441"/>
                    <a:pt x="11024" y="90609"/>
                  </a:cubicBezTo>
                  <a:cubicBezTo>
                    <a:pt x="7352" y="87770"/>
                    <a:pt x="4511" y="84471"/>
                    <a:pt x="2633" y="80832"/>
                  </a:cubicBezTo>
                  <a:cubicBezTo>
                    <a:pt x="761" y="77227"/>
                    <a:pt x="-199" y="73333"/>
                    <a:pt x="-199" y="69268"/>
                  </a:cubicBezTo>
                  <a:cubicBezTo>
                    <a:pt x="-199" y="62092"/>
                    <a:pt x="1629" y="56243"/>
                    <a:pt x="5225" y="51881"/>
                  </a:cubicBezTo>
                  <a:cubicBezTo>
                    <a:pt x="8856" y="47485"/>
                    <a:pt x="14408" y="44101"/>
                    <a:pt x="21728" y="41831"/>
                  </a:cubicBezTo>
                  <a:cubicBezTo>
                    <a:pt x="24382" y="40981"/>
                    <a:pt x="27477" y="40216"/>
                    <a:pt x="30947" y="39578"/>
                  </a:cubicBezTo>
                  <a:lnTo>
                    <a:pt x="39832" y="37690"/>
                  </a:lnTo>
                  <a:cubicBezTo>
                    <a:pt x="44439" y="36576"/>
                    <a:pt x="47509" y="35386"/>
                    <a:pt x="49217" y="34077"/>
                  </a:cubicBezTo>
                  <a:cubicBezTo>
                    <a:pt x="51139" y="32580"/>
                    <a:pt x="52116" y="30438"/>
                    <a:pt x="52116" y="27649"/>
                  </a:cubicBezTo>
                  <a:cubicBezTo>
                    <a:pt x="52116" y="25166"/>
                    <a:pt x="51080" y="21765"/>
                    <a:pt x="46183" y="19767"/>
                  </a:cubicBezTo>
                  <a:cubicBezTo>
                    <a:pt x="42722" y="18339"/>
                    <a:pt x="38691" y="17641"/>
                    <a:pt x="34194" y="17641"/>
                  </a:cubicBezTo>
                  <a:cubicBezTo>
                    <a:pt x="29882" y="17641"/>
                    <a:pt x="25818" y="18126"/>
                    <a:pt x="22146" y="19129"/>
                  </a:cubicBezTo>
                  <a:cubicBezTo>
                    <a:pt x="18490" y="20107"/>
                    <a:pt x="15157" y="21298"/>
                    <a:pt x="12249" y="22675"/>
                  </a:cubicBezTo>
                  <a:cubicBezTo>
                    <a:pt x="8891" y="24146"/>
                    <a:pt x="6179" y="25608"/>
                    <a:pt x="4230" y="26994"/>
                  </a:cubicBezTo>
                  <a:cubicBezTo>
                    <a:pt x="4230" y="26994"/>
                    <a:pt x="430" y="29800"/>
                    <a:pt x="-319" y="30353"/>
                  </a:cubicBezTo>
                  <a:cubicBezTo>
                    <a:pt x="-427" y="30353"/>
                    <a:pt x="-506" y="30353"/>
                    <a:pt x="-676" y="30353"/>
                  </a:cubicBezTo>
                  <a:cubicBezTo>
                    <a:pt x="-676" y="27606"/>
                    <a:pt x="-676" y="9182"/>
                    <a:pt x="-676" y="7311"/>
                  </a:cubicBezTo>
                  <a:cubicBezTo>
                    <a:pt x="3271" y="5440"/>
                    <a:pt x="8133" y="3765"/>
                    <a:pt x="14008" y="2320"/>
                  </a:cubicBezTo>
                  <a:cubicBezTo>
                    <a:pt x="20292" y="806"/>
                    <a:pt x="27053" y="16"/>
                    <a:pt x="34100" y="16"/>
                  </a:cubicBezTo>
                  <a:cubicBezTo>
                    <a:pt x="41812" y="16"/>
                    <a:pt x="48512" y="849"/>
                    <a:pt x="54021" y="2481"/>
                  </a:cubicBezTo>
                  <a:cubicBezTo>
                    <a:pt x="59489" y="4097"/>
                    <a:pt x="64293" y="6418"/>
                    <a:pt x="68321" y="9368"/>
                  </a:cubicBezTo>
                  <a:cubicBezTo>
                    <a:pt x="72063" y="12047"/>
                    <a:pt x="74971" y="15405"/>
                    <a:pt x="76995" y="19299"/>
                  </a:cubicBezTo>
                  <a:cubicBezTo>
                    <a:pt x="79026" y="23194"/>
                    <a:pt x="80047" y="27360"/>
                    <a:pt x="80047" y="31645"/>
                  </a:cubicBezTo>
                  <a:cubicBezTo>
                    <a:pt x="80047" y="38473"/>
                    <a:pt x="78347" y="43999"/>
                    <a:pt x="74989" y="48055"/>
                  </a:cubicBezTo>
                  <a:cubicBezTo>
                    <a:pt x="71571" y="52179"/>
                    <a:pt x="66452" y="55375"/>
                    <a:pt x="59770" y="57535"/>
                  </a:cubicBezTo>
                  <a:cubicBezTo>
                    <a:pt x="56683" y="58564"/>
                    <a:pt x="53477" y="59371"/>
                    <a:pt x="50186" y="59958"/>
                  </a:cubicBezTo>
                  <a:lnTo>
                    <a:pt x="41081" y="61854"/>
                  </a:lnTo>
                  <a:cubicBezTo>
                    <a:pt x="35733" y="63147"/>
                    <a:pt x="32290" y="64465"/>
                    <a:pt x="30572" y="65936"/>
                  </a:cubicBezTo>
                  <a:cubicBezTo>
                    <a:pt x="28692" y="67534"/>
                    <a:pt x="27732" y="69702"/>
                    <a:pt x="27732" y="72397"/>
                  </a:cubicBezTo>
                  <a:cubicBezTo>
                    <a:pt x="27732" y="75560"/>
                    <a:pt x="29569" y="78069"/>
                    <a:pt x="33208" y="79880"/>
                  </a:cubicBezTo>
                  <a:cubicBezTo>
                    <a:pt x="36456" y="81512"/>
                    <a:pt x="40469" y="82328"/>
                    <a:pt x="45103" y="82328"/>
                  </a:cubicBezTo>
                  <a:cubicBezTo>
                    <a:pt x="48512" y="82328"/>
                    <a:pt x="51905" y="81946"/>
                    <a:pt x="55177" y="81155"/>
                  </a:cubicBezTo>
                  <a:cubicBezTo>
                    <a:pt x="58427" y="80364"/>
                    <a:pt x="61411" y="79369"/>
                    <a:pt x="64038" y="78179"/>
                  </a:cubicBezTo>
                  <a:cubicBezTo>
                    <a:pt x="66247" y="77159"/>
                    <a:pt x="68526" y="75943"/>
                    <a:pt x="70823" y="74565"/>
                  </a:cubicBezTo>
                  <a:cubicBezTo>
                    <a:pt x="70823" y="74565"/>
                    <a:pt x="74137" y="72372"/>
                    <a:pt x="75413" y="71530"/>
                  </a:cubicBezTo>
                  <a:cubicBezTo>
                    <a:pt x="75507" y="71530"/>
                    <a:pt x="75591" y="71530"/>
                    <a:pt x="75729" y="71530"/>
                  </a:cubicBezTo>
                  <a:cubicBezTo>
                    <a:pt x="75729" y="74251"/>
                    <a:pt x="75729" y="91630"/>
                    <a:pt x="75729" y="93502"/>
                  </a:cubicBezTo>
                  <a:cubicBezTo>
                    <a:pt x="72039" y="95210"/>
                    <a:pt x="67625" y="96688"/>
                    <a:pt x="62423" y="97948"/>
                  </a:cubicBezTo>
                  <a:cubicBezTo>
                    <a:pt x="56809" y="99265"/>
                    <a:pt x="50569" y="99944"/>
                    <a:pt x="43860" y="99944"/>
                  </a:cubicBezTo>
                  <a:cubicBezTo>
                    <a:pt x="36863" y="99944"/>
                    <a:pt x="30496" y="99095"/>
                    <a:pt x="24935" y="97396"/>
                  </a:cubicBezTo>
                </a:path>
              </a:pathLst>
            </a:custGeom>
            <a:solidFill>
              <a:srgbClr val="231F20"/>
            </a:solidFill>
            <a:ln w="2176" cap="flat">
              <a:noFill/>
              <a:prstDash val="solid"/>
              <a:miter/>
            </a:ln>
          </p:spPr>
          <p:txBody>
            <a:bodyPr rtlCol="0" anchor="ctr"/>
            <a:lstStyle/>
            <a:p>
              <a:endParaRPr lang="en-GB" sz="5261" dirty="0"/>
            </a:p>
          </p:txBody>
        </p:sp>
        <p:sp>
          <p:nvSpPr>
            <p:cNvPr id="77" name="Freeform: Shape 73">
              <a:extLst>
                <a:ext uri="{FF2B5EF4-FFF2-40B4-BE49-F238E27FC236}">
                  <a16:creationId xmlns:a16="http://schemas.microsoft.com/office/drawing/2014/main" id="{B4FC51A8-8E9A-7D93-003B-47AC3DA242D2}"/>
                </a:ext>
              </a:extLst>
            </p:cNvPr>
            <p:cNvSpPr/>
            <p:nvPr/>
          </p:nvSpPr>
          <p:spPr>
            <a:xfrm flipV="1">
              <a:off x="11646569" y="4360260"/>
              <a:ext cx="28881" cy="132323"/>
            </a:xfrm>
            <a:custGeom>
              <a:avLst/>
              <a:gdLst>
                <a:gd name="connsiteX0" fmla="*/ -706 w 28881"/>
                <a:gd name="connsiteY0" fmla="*/ 132329 h 132323"/>
                <a:gd name="connsiteX1" fmla="*/ -706 w 28881"/>
                <a:gd name="connsiteY1" fmla="*/ 111839 h 132323"/>
                <a:gd name="connsiteX2" fmla="*/ 28175 w 28881"/>
                <a:gd name="connsiteY2" fmla="*/ 111839 h 132323"/>
                <a:gd name="connsiteX3" fmla="*/ 28175 w 28881"/>
                <a:gd name="connsiteY3" fmla="*/ 132329 h 132323"/>
                <a:gd name="connsiteX4" fmla="*/ -706 w 28881"/>
                <a:gd name="connsiteY4" fmla="*/ 132329 h 132323"/>
                <a:gd name="connsiteX5" fmla="*/ 245 w 28881"/>
                <a:gd name="connsiteY5" fmla="*/ 94665 h 132323"/>
                <a:gd name="connsiteX6" fmla="*/ 245 w 28881"/>
                <a:gd name="connsiteY6" fmla="*/ 6 h 132323"/>
                <a:gd name="connsiteX7" fmla="*/ 27453 w 28881"/>
                <a:gd name="connsiteY7" fmla="*/ 6 h 132323"/>
                <a:gd name="connsiteX8" fmla="*/ 27453 w 28881"/>
                <a:gd name="connsiteY8" fmla="*/ 94665 h 132323"/>
                <a:gd name="connsiteX9" fmla="*/ 245 w 28881"/>
                <a:gd name="connsiteY9" fmla="*/ 94665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81" h="132323">
                  <a:moveTo>
                    <a:pt x="-706" y="132329"/>
                  </a:moveTo>
                  <a:cubicBezTo>
                    <a:pt x="-706" y="129711"/>
                    <a:pt x="-706" y="114448"/>
                    <a:pt x="-706" y="111839"/>
                  </a:cubicBezTo>
                  <a:cubicBezTo>
                    <a:pt x="2073" y="111839"/>
                    <a:pt x="25387" y="111839"/>
                    <a:pt x="28175" y="111839"/>
                  </a:cubicBezTo>
                  <a:cubicBezTo>
                    <a:pt x="28175" y="114448"/>
                    <a:pt x="28175" y="129711"/>
                    <a:pt x="28175" y="132329"/>
                  </a:cubicBezTo>
                  <a:cubicBezTo>
                    <a:pt x="25387" y="132329"/>
                    <a:pt x="2073" y="132329"/>
                    <a:pt x="-706" y="132329"/>
                  </a:cubicBezTo>
                  <a:close/>
                  <a:moveTo>
                    <a:pt x="245" y="94665"/>
                  </a:moveTo>
                  <a:cubicBezTo>
                    <a:pt x="245" y="91561"/>
                    <a:pt x="245" y="3118"/>
                    <a:pt x="245" y="6"/>
                  </a:cubicBezTo>
                  <a:cubicBezTo>
                    <a:pt x="3009" y="6"/>
                    <a:pt x="24699" y="6"/>
                    <a:pt x="27453" y="6"/>
                  </a:cubicBezTo>
                  <a:cubicBezTo>
                    <a:pt x="27453" y="3118"/>
                    <a:pt x="27453" y="91561"/>
                    <a:pt x="27453" y="94665"/>
                  </a:cubicBezTo>
                  <a:cubicBezTo>
                    <a:pt x="24699" y="94665"/>
                    <a:pt x="3009" y="94665"/>
                    <a:pt x="245" y="94665"/>
                  </a:cubicBezTo>
                </a:path>
              </a:pathLst>
            </a:custGeom>
            <a:solidFill>
              <a:srgbClr val="231F20"/>
            </a:solidFill>
            <a:ln w="2176" cap="flat">
              <a:noFill/>
              <a:prstDash val="solid"/>
              <a:miter/>
            </a:ln>
          </p:spPr>
          <p:txBody>
            <a:bodyPr rtlCol="0" anchor="ctr"/>
            <a:lstStyle/>
            <a:p>
              <a:endParaRPr lang="en-GB" sz="5261" dirty="0"/>
            </a:p>
          </p:txBody>
        </p:sp>
        <p:sp>
          <p:nvSpPr>
            <p:cNvPr id="78" name="Freeform: Shape 74">
              <a:extLst>
                <a:ext uri="{FF2B5EF4-FFF2-40B4-BE49-F238E27FC236}">
                  <a16:creationId xmlns:a16="http://schemas.microsoft.com/office/drawing/2014/main" id="{D468AF2A-4203-3D0F-A09B-5CAA97BDDE04}"/>
                </a:ext>
              </a:extLst>
            </p:cNvPr>
            <p:cNvSpPr/>
            <p:nvPr/>
          </p:nvSpPr>
          <p:spPr>
            <a:xfrm flipV="1">
              <a:off x="11696334" y="4369868"/>
              <a:ext cx="68479" cy="124629"/>
            </a:xfrm>
            <a:custGeom>
              <a:avLst/>
              <a:gdLst>
                <a:gd name="connsiteX0" fmla="*/ 11033 w 68479"/>
                <a:gd name="connsiteY0" fmla="*/ 124638 h 124629"/>
                <a:gd name="connsiteX1" fmla="*/ 11033 w 68479"/>
                <a:gd name="connsiteY1" fmla="*/ 96581 h 124629"/>
                <a:gd name="connsiteX2" fmla="*/ -734 w 68479"/>
                <a:gd name="connsiteY2" fmla="*/ 96581 h 124629"/>
                <a:gd name="connsiteX3" fmla="*/ -734 w 68479"/>
                <a:gd name="connsiteY3" fmla="*/ 78495 h 124629"/>
                <a:gd name="connsiteX4" fmla="*/ 11033 w 68479"/>
                <a:gd name="connsiteY4" fmla="*/ 78495 h 124629"/>
                <a:gd name="connsiteX5" fmla="*/ 11033 w 68479"/>
                <a:gd name="connsiteY5" fmla="*/ 31128 h 124629"/>
                <a:gd name="connsiteX6" fmla="*/ 18984 w 68479"/>
                <a:gd name="connsiteY6" fmla="*/ 7262 h 124629"/>
                <a:gd name="connsiteX7" fmla="*/ 45112 w 68479"/>
                <a:gd name="connsiteY7" fmla="*/ 9 h 124629"/>
                <a:gd name="connsiteX8" fmla="*/ 58605 w 68479"/>
                <a:gd name="connsiteY8" fmla="*/ 732 h 124629"/>
                <a:gd name="connsiteX9" fmla="*/ 67745 w 68479"/>
                <a:gd name="connsiteY9" fmla="*/ 2500 h 124629"/>
                <a:gd name="connsiteX10" fmla="*/ 67745 w 68479"/>
                <a:gd name="connsiteY10" fmla="*/ 20993 h 124629"/>
                <a:gd name="connsiteX11" fmla="*/ 67066 w 68479"/>
                <a:gd name="connsiteY11" fmla="*/ 20993 h 124629"/>
                <a:gd name="connsiteX12" fmla="*/ 61607 w 68479"/>
                <a:gd name="connsiteY12" fmla="*/ 19165 h 124629"/>
                <a:gd name="connsiteX13" fmla="*/ 54761 w 68479"/>
                <a:gd name="connsiteY13" fmla="*/ 18102 h 124629"/>
                <a:gd name="connsiteX14" fmla="*/ 44873 w 68479"/>
                <a:gd name="connsiteY14" fmla="*/ 20100 h 124629"/>
                <a:gd name="connsiteX15" fmla="*/ 39841 w 68479"/>
                <a:gd name="connsiteY15" fmla="*/ 25755 h 124629"/>
                <a:gd name="connsiteX16" fmla="*/ 38326 w 68479"/>
                <a:gd name="connsiteY16" fmla="*/ 33194 h 124629"/>
                <a:gd name="connsiteX17" fmla="*/ 38241 w 68479"/>
                <a:gd name="connsiteY17" fmla="*/ 42207 h 124629"/>
                <a:gd name="connsiteX18" fmla="*/ 38241 w 68479"/>
                <a:gd name="connsiteY18" fmla="*/ 78495 h 124629"/>
                <a:gd name="connsiteX19" fmla="*/ 67745 w 68479"/>
                <a:gd name="connsiteY19" fmla="*/ 78495 h 124629"/>
                <a:gd name="connsiteX20" fmla="*/ 67745 w 68479"/>
                <a:gd name="connsiteY20" fmla="*/ 96581 h 124629"/>
                <a:gd name="connsiteX21" fmla="*/ 38241 w 68479"/>
                <a:gd name="connsiteY21" fmla="*/ 96581 h 124629"/>
                <a:gd name="connsiteX22" fmla="*/ 38241 w 68479"/>
                <a:gd name="connsiteY22" fmla="*/ 124638 h 124629"/>
                <a:gd name="connsiteX23" fmla="*/ 11033 w 68479"/>
                <a:gd name="connsiteY23" fmla="*/ 124638 h 12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479" h="124629">
                  <a:moveTo>
                    <a:pt x="11033" y="124638"/>
                  </a:moveTo>
                  <a:cubicBezTo>
                    <a:pt x="11033" y="121747"/>
                    <a:pt x="11033" y="96581"/>
                    <a:pt x="11033" y="96581"/>
                  </a:cubicBezTo>
                  <a:cubicBezTo>
                    <a:pt x="11033" y="96581"/>
                    <a:pt x="1689" y="96581"/>
                    <a:pt x="-734" y="96581"/>
                  </a:cubicBezTo>
                  <a:cubicBezTo>
                    <a:pt x="-734" y="94030"/>
                    <a:pt x="-734" y="81046"/>
                    <a:pt x="-734" y="78495"/>
                  </a:cubicBezTo>
                  <a:cubicBezTo>
                    <a:pt x="1689" y="78495"/>
                    <a:pt x="11033" y="78495"/>
                    <a:pt x="11033" y="78495"/>
                  </a:cubicBezTo>
                  <a:lnTo>
                    <a:pt x="11033" y="31128"/>
                  </a:lnTo>
                  <a:cubicBezTo>
                    <a:pt x="11033" y="20058"/>
                    <a:pt x="13712" y="12023"/>
                    <a:pt x="18984" y="7262"/>
                  </a:cubicBezTo>
                  <a:cubicBezTo>
                    <a:pt x="24341" y="2458"/>
                    <a:pt x="33124" y="9"/>
                    <a:pt x="45112" y="9"/>
                  </a:cubicBezTo>
                  <a:cubicBezTo>
                    <a:pt x="50399" y="9"/>
                    <a:pt x="54949" y="264"/>
                    <a:pt x="58605" y="732"/>
                  </a:cubicBezTo>
                  <a:cubicBezTo>
                    <a:pt x="61818" y="1157"/>
                    <a:pt x="64855" y="1795"/>
                    <a:pt x="67745" y="2500"/>
                  </a:cubicBezTo>
                  <a:cubicBezTo>
                    <a:pt x="67745" y="4668"/>
                    <a:pt x="67745" y="18383"/>
                    <a:pt x="67745" y="20993"/>
                  </a:cubicBezTo>
                  <a:cubicBezTo>
                    <a:pt x="67432" y="20993"/>
                    <a:pt x="67192" y="20993"/>
                    <a:pt x="67066" y="20993"/>
                  </a:cubicBezTo>
                  <a:cubicBezTo>
                    <a:pt x="65858" y="20415"/>
                    <a:pt x="64132" y="19828"/>
                    <a:pt x="61607" y="19165"/>
                  </a:cubicBezTo>
                  <a:cubicBezTo>
                    <a:pt x="58775" y="18468"/>
                    <a:pt x="56548" y="18102"/>
                    <a:pt x="54761" y="18102"/>
                  </a:cubicBezTo>
                  <a:cubicBezTo>
                    <a:pt x="50443" y="18102"/>
                    <a:pt x="47211" y="18757"/>
                    <a:pt x="44873" y="20100"/>
                  </a:cubicBezTo>
                  <a:cubicBezTo>
                    <a:pt x="42492" y="21478"/>
                    <a:pt x="40792" y="23374"/>
                    <a:pt x="39841" y="25755"/>
                  </a:cubicBezTo>
                  <a:cubicBezTo>
                    <a:pt x="38896" y="27923"/>
                    <a:pt x="38395" y="30431"/>
                    <a:pt x="38326" y="33194"/>
                  </a:cubicBezTo>
                  <a:lnTo>
                    <a:pt x="38241" y="42207"/>
                  </a:lnTo>
                  <a:lnTo>
                    <a:pt x="38241" y="78495"/>
                  </a:lnTo>
                  <a:cubicBezTo>
                    <a:pt x="38241" y="78495"/>
                    <a:pt x="64828" y="78495"/>
                    <a:pt x="67745" y="78495"/>
                  </a:cubicBezTo>
                  <a:cubicBezTo>
                    <a:pt x="67745" y="81046"/>
                    <a:pt x="67745" y="94030"/>
                    <a:pt x="67745" y="96581"/>
                  </a:cubicBezTo>
                  <a:cubicBezTo>
                    <a:pt x="64828" y="96581"/>
                    <a:pt x="38241" y="96581"/>
                    <a:pt x="38241" y="96581"/>
                  </a:cubicBezTo>
                  <a:cubicBezTo>
                    <a:pt x="38241" y="96581"/>
                    <a:pt x="38241" y="121747"/>
                    <a:pt x="38241" y="124638"/>
                  </a:cubicBezTo>
                  <a:cubicBezTo>
                    <a:pt x="35479" y="124638"/>
                    <a:pt x="13797" y="124638"/>
                    <a:pt x="11033" y="124638"/>
                  </a:cubicBezTo>
                </a:path>
              </a:pathLst>
            </a:custGeom>
            <a:solidFill>
              <a:srgbClr val="231F20"/>
            </a:solidFill>
            <a:ln w="2176" cap="flat">
              <a:noFill/>
              <a:prstDash val="solid"/>
              <a:miter/>
            </a:ln>
          </p:spPr>
          <p:txBody>
            <a:bodyPr rtlCol="0" anchor="ctr"/>
            <a:lstStyle/>
            <a:p>
              <a:endParaRPr lang="en-GB" sz="5261" dirty="0"/>
            </a:p>
          </p:txBody>
        </p:sp>
        <p:sp>
          <p:nvSpPr>
            <p:cNvPr id="79" name="Freeform: Shape 75">
              <a:extLst>
                <a:ext uri="{FF2B5EF4-FFF2-40B4-BE49-F238E27FC236}">
                  <a16:creationId xmlns:a16="http://schemas.microsoft.com/office/drawing/2014/main" id="{87EE1E97-ABB8-852B-BF39-62F50B446366}"/>
                </a:ext>
              </a:extLst>
            </p:cNvPr>
            <p:cNvSpPr/>
            <p:nvPr/>
          </p:nvSpPr>
          <p:spPr>
            <a:xfrm flipV="1">
              <a:off x="11775357" y="4397925"/>
              <a:ext cx="98501" cy="130641"/>
            </a:xfrm>
            <a:custGeom>
              <a:avLst/>
              <a:gdLst>
                <a:gd name="connsiteX0" fmla="*/ 69799 w 98501"/>
                <a:gd name="connsiteY0" fmla="*/ 130667 h 130641"/>
                <a:gd name="connsiteX1" fmla="*/ 49478 w 98501"/>
                <a:gd name="connsiteY1" fmla="*/ 65639 h 130641"/>
                <a:gd name="connsiteX2" fmla="*/ 27736 w 98501"/>
                <a:gd name="connsiteY2" fmla="*/ 130667 h 130641"/>
                <a:gd name="connsiteX3" fmla="*/ -772 w 98501"/>
                <a:gd name="connsiteY3" fmla="*/ 130667 h 130641"/>
                <a:gd name="connsiteX4" fmla="*/ 34470 w 98501"/>
                <a:gd name="connsiteY4" fmla="*/ 36756 h 130641"/>
                <a:gd name="connsiteX5" fmla="*/ 20228 w 98501"/>
                <a:gd name="connsiteY5" fmla="*/ 25 h 130641"/>
                <a:gd name="connsiteX6" fmla="*/ 49546 w 98501"/>
                <a:gd name="connsiteY6" fmla="*/ 25 h 130641"/>
                <a:gd name="connsiteX7" fmla="*/ 97730 w 98501"/>
                <a:gd name="connsiteY7" fmla="*/ 130667 h 130641"/>
                <a:gd name="connsiteX8" fmla="*/ 69799 w 98501"/>
                <a:gd name="connsiteY8" fmla="*/ 130667 h 1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1" h="130641">
                  <a:moveTo>
                    <a:pt x="69799" y="130667"/>
                  </a:moveTo>
                  <a:cubicBezTo>
                    <a:pt x="69118" y="128455"/>
                    <a:pt x="49478" y="65639"/>
                    <a:pt x="49478" y="65639"/>
                  </a:cubicBezTo>
                  <a:cubicBezTo>
                    <a:pt x="49478" y="65639"/>
                    <a:pt x="28458" y="128514"/>
                    <a:pt x="27736" y="130667"/>
                  </a:cubicBezTo>
                  <a:cubicBezTo>
                    <a:pt x="25714" y="130667"/>
                    <a:pt x="3122" y="130667"/>
                    <a:pt x="-772" y="130667"/>
                  </a:cubicBezTo>
                  <a:cubicBezTo>
                    <a:pt x="800" y="126457"/>
                    <a:pt x="34470" y="36756"/>
                    <a:pt x="34470" y="36756"/>
                  </a:cubicBezTo>
                  <a:cubicBezTo>
                    <a:pt x="34470" y="36756"/>
                    <a:pt x="21759" y="3979"/>
                    <a:pt x="20228" y="25"/>
                  </a:cubicBezTo>
                  <a:cubicBezTo>
                    <a:pt x="24183" y="25"/>
                    <a:pt x="47591" y="25"/>
                    <a:pt x="49546" y="25"/>
                  </a:cubicBezTo>
                  <a:cubicBezTo>
                    <a:pt x="50312" y="2083"/>
                    <a:pt x="96156" y="126431"/>
                    <a:pt x="97730" y="130667"/>
                  </a:cubicBezTo>
                  <a:cubicBezTo>
                    <a:pt x="93860" y="130667"/>
                    <a:pt x="71839" y="130667"/>
                    <a:pt x="69799" y="130667"/>
                  </a:cubicBezTo>
                </a:path>
              </a:pathLst>
            </a:custGeom>
            <a:solidFill>
              <a:srgbClr val="231F20"/>
            </a:solidFill>
            <a:ln w="2176" cap="flat">
              <a:noFill/>
              <a:prstDash val="solid"/>
              <a:miter/>
            </a:ln>
          </p:spPr>
          <p:txBody>
            <a:bodyPr rtlCol="0" anchor="ctr"/>
            <a:lstStyle/>
            <a:p>
              <a:endParaRPr lang="en-GB" sz="5261" dirty="0"/>
            </a:p>
          </p:txBody>
        </p:sp>
        <p:sp>
          <p:nvSpPr>
            <p:cNvPr id="80" name="Freeform: Shape 76">
              <a:extLst>
                <a:ext uri="{FF2B5EF4-FFF2-40B4-BE49-F238E27FC236}">
                  <a16:creationId xmlns:a16="http://schemas.microsoft.com/office/drawing/2014/main" id="{E2E9721A-974A-78C3-DBB6-9441E5BB0503}"/>
                </a:ext>
              </a:extLst>
            </p:cNvPr>
            <p:cNvSpPr/>
            <p:nvPr/>
          </p:nvSpPr>
          <p:spPr>
            <a:xfrm flipV="1">
              <a:off x="11932651" y="4394823"/>
              <a:ext cx="97737" cy="100864"/>
            </a:xfrm>
            <a:custGeom>
              <a:avLst/>
              <a:gdLst>
                <a:gd name="connsiteX0" fmla="*/ 11980 w 97737"/>
                <a:gd name="connsiteY0" fmla="*/ 87549 h 100864"/>
                <a:gd name="connsiteX1" fmla="*/ 11980 w 97737"/>
                <a:gd name="connsiteY1" fmla="*/ 87549 h 100864"/>
                <a:gd name="connsiteX2" fmla="*/ -834 w 97737"/>
                <a:gd name="connsiteY2" fmla="*/ 50401 h 100864"/>
                <a:gd name="connsiteX3" fmla="*/ 11980 w 97737"/>
                <a:gd name="connsiteY3" fmla="*/ 13433 h 100864"/>
                <a:gd name="connsiteX4" fmla="*/ 48040 w 97737"/>
                <a:gd name="connsiteY4" fmla="*/ 16 h 100864"/>
                <a:gd name="connsiteX5" fmla="*/ 84166 w 97737"/>
                <a:gd name="connsiteY5" fmla="*/ 13433 h 100864"/>
                <a:gd name="connsiteX6" fmla="*/ 96903 w 97737"/>
                <a:gd name="connsiteY6" fmla="*/ 50401 h 100864"/>
                <a:gd name="connsiteX7" fmla="*/ 84133 w 97737"/>
                <a:gd name="connsiteY7" fmla="*/ 87464 h 100864"/>
                <a:gd name="connsiteX8" fmla="*/ 48040 w 97737"/>
                <a:gd name="connsiteY8" fmla="*/ 100880 h 100864"/>
                <a:gd name="connsiteX9" fmla="*/ 11980 w 97737"/>
                <a:gd name="connsiteY9" fmla="*/ 87549 h 100864"/>
                <a:gd name="connsiteX10" fmla="*/ 32734 w 97737"/>
                <a:gd name="connsiteY10" fmla="*/ 25829 h 100864"/>
                <a:gd name="connsiteX11" fmla="*/ 28629 w 97737"/>
                <a:gd name="connsiteY11" fmla="*/ 35242 h 100864"/>
                <a:gd name="connsiteX12" fmla="*/ 27097 w 97737"/>
                <a:gd name="connsiteY12" fmla="*/ 50231 h 100864"/>
                <a:gd name="connsiteX13" fmla="*/ 28714 w 97737"/>
                <a:gd name="connsiteY13" fmla="*/ 65612 h 100864"/>
                <a:gd name="connsiteX14" fmla="*/ 33193 w 97737"/>
                <a:gd name="connsiteY14" fmla="*/ 75560 h 100864"/>
                <a:gd name="connsiteX15" fmla="*/ 40021 w 97737"/>
                <a:gd name="connsiteY15" fmla="*/ 80942 h 100864"/>
                <a:gd name="connsiteX16" fmla="*/ 48040 w 97737"/>
                <a:gd name="connsiteY16" fmla="*/ 82328 h 100864"/>
                <a:gd name="connsiteX17" fmla="*/ 56457 w 97737"/>
                <a:gd name="connsiteY17" fmla="*/ 80747 h 100864"/>
                <a:gd name="connsiteX18" fmla="*/ 63259 w 97737"/>
                <a:gd name="connsiteY18" fmla="*/ 75093 h 100864"/>
                <a:gd name="connsiteX19" fmla="*/ 67484 w 97737"/>
                <a:gd name="connsiteY19" fmla="*/ 65196 h 100864"/>
                <a:gd name="connsiteX20" fmla="*/ 68973 w 97737"/>
                <a:gd name="connsiteY20" fmla="*/ 50231 h 100864"/>
                <a:gd name="connsiteX21" fmla="*/ 67528 w 97737"/>
                <a:gd name="connsiteY21" fmla="*/ 35156 h 100864"/>
                <a:gd name="connsiteX22" fmla="*/ 63174 w 97737"/>
                <a:gd name="connsiteY22" fmla="*/ 25566 h 100864"/>
                <a:gd name="connsiteX23" fmla="*/ 56387 w 97737"/>
                <a:gd name="connsiteY23" fmla="*/ 20277 h 100864"/>
                <a:gd name="connsiteX24" fmla="*/ 48312 w 97737"/>
                <a:gd name="connsiteY24" fmla="*/ 18577 h 100864"/>
                <a:gd name="connsiteX25" fmla="*/ 39536 w 97737"/>
                <a:gd name="connsiteY25" fmla="*/ 20303 h 100864"/>
                <a:gd name="connsiteX26" fmla="*/ 32734 w 97737"/>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37" h="100864">
                  <a:moveTo>
                    <a:pt x="11980" y="87549"/>
                  </a:moveTo>
                  <a:lnTo>
                    <a:pt x="11980" y="87549"/>
                  </a:lnTo>
                  <a:cubicBezTo>
                    <a:pt x="3460" y="78689"/>
                    <a:pt x="-834" y="66190"/>
                    <a:pt x="-834" y="50401"/>
                  </a:cubicBezTo>
                  <a:cubicBezTo>
                    <a:pt x="-834" y="34799"/>
                    <a:pt x="3460" y="22360"/>
                    <a:pt x="11980" y="13433"/>
                  </a:cubicBezTo>
                  <a:cubicBezTo>
                    <a:pt x="20467" y="4530"/>
                    <a:pt x="32608" y="16"/>
                    <a:pt x="48040" y="16"/>
                  </a:cubicBezTo>
                  <a:cubicBezTo>
                    <a:pt x="63573" y="16"/>
                    <a:pt x="75731" y="4530"/>
                    <a:pt x="84166" y="13433"/>
                  </a:cubicBezTo>
                  <a:cubicBezTo>
                    <a:pt x="92635" y="22360"/>
                    <a:pt x="96903" y="34799"/>
                    <a:pt x="96903" y="50401"/>
                  </a:cubicBezTo>
                  <a:cubicBezTo>
                    <a:pt x="96903" y="66088"/>
                    <a:pt x="92609" y="78536"/>
                    <a:pt x="84133" y="87464"/>
                  </a:cubicBezTo>
                  <a:cubicBezTo>
                    <a:pt x="75673" y="96374"/>
                    <a:pt x="63531" y="100880"/>
                    <a:pt x="48040" y="100880"/>
                  </a:cubicBezTo>
                  <a:cubicBezTo>
                    <a:pt x="32608" y="100880"/>
                    <a:pt x="20467" y="96400"/>
                    <a:pt x="11980" y="87549"/>
                  </a:cubicBezTo>
                  <a:close/>
                  <a:moveTo>
                    <a:pt x="32734" y="25829"/>
                  </a:moveTo>
                  <a:cubicBezTo>
                    <a:pt x="31052" y="28201"/>
                    <a:pt x="29665" y="31356"/>
                    <a:pt x="28629" y="35242"/>
                  </a:cubicBezTo>
                  <a:cubicBezTo>
                    <a:pt x="27608" y="39068"/>
                    <a:pt x="27097" y="44101"/>
                    <a:pt x="27097" y="50231"/>
                  </a:cubicBezTo>
                  <a:cubicBezTo>
                    <a:pt x="27097" y="56370"/>
                    <a:pt x="27649" y="61531"/>
                    <a:pt x="28714" y="65612"/>
                  </a:cubicBezTo>
                  <a:cubicBezTo>
                    <a:pt x="29817" y="69779"/>
                    <a:pt x="31332" y="73120"/>
                    <a:pt x="33193" y="75560"/>
                  </a:cubicBezTo>
                  <a:cubicBezTo>
                    <a:pt x="35244" y="78179"/>
                    <a:pt x="37538" y="79982"/>
                    <a:pt x="40021" y="80942"/>
                  </a:cubicBezTo>
                  <a:cubicBezTo>
                    <a:pt x="42403" y="81852"/>
                    <a:pt x="45123" y="82328"/>
                    <a:pt x="48040" y="82328"/>
                  </a:cubicBezTo>
                  <a:cubicBezTo>
                    <a:pt x="51159" y="82328"/>
                    <a:pt x="53991" y="81793"/>
                    <a:pt x="56457" y="80747"/>
                  </a:cubicBezTo>
                  <a:cubicBezTo>
                    <a:pt x="58982" y="79667"/>
                    <a:pt x="61278" y="77771"/>
                    <a:pt x="63259" y="75093"/>
                  </a:cubicBezTo>
                  <a:cubicBezTo>
                    <a:pt x="65061" y="72584"/>
                    <a:pt x="66481" y="69251"/>
                    <a:pt x="67484" y="65196"/>
                  </a:cubicBezTo>
                  <a:cubicBezTo>
                    <a:pt x="68479" y="61199"/>
                    <a:pt x="68973" y="56157"/>
                    <a:pt x="68973" y="50231"/>
                  </a:cubicBezTo>
                  <a:cubicBezTo>
                    <a:pt x="68973" y="43888"/>
                    <a:pt x="68505" y="38813"/>
                    <a:pt x="67528" y="35156"/>
                  </a:cubicBezTo>
                  <a:cubicBezTo>
                    <a:pt x="66548" y="31441"/>
                    <a:pt x="65088" y="28227"/>
                    <a:pt x="63174" y="25566"/>
                  </a:cubicBezTo>
                  <a:cubicBezTo>
                    <a:pt x="61490" y="23227"/>
                    <a:pt x="59195" y="21442"/>
                    <a:pt x="56387" y="20277"/>
                  </a:cubicBezTo>
                  <a:cubicBezTo>
                    <a:pt x="53667" y="19146"/>
                    <a:pt x="50946" y="18577"/>
                    <a:pt x="48312" y="18577"/>
                  </a:cubicBezTo>
                  <a:cubicBezTo>
                    <a:pt x="45123" y="18577"/>
                    <a:pt x="42172" y="19146"/>
                    <a:pt x="39536" y="20303"/>
                  </a:cubicBezTo>
                  <a:cubicBezTo>
                    <a:pt x="36815" y="21442"/>
                    <a:pt x="34521" y="23312"/>
                    <a:pt x="32734" y="25829"/>
                  </a:cubicBezTo>
                </a:path>
              </a:pathLst>
            </a:custGeom>
            <a:solidFill>
              <a:srgbClr val="231F20"/>
            </a:solidFill>
            <a:ln w="2176" cap="flat">
              <a:noFill/>
              <a:prstDash val="solid"/>
              <a:miter/>
            </a:ln>
          </p:spPr>
          <p:txBody>
            <a:bodyPr rtlCol="0" anchor="ctr"/>
            <a:lstStyle/>
            <a:p>
              <a:endParaRPr lang="en-GB" sz="5261" dirty="0"/>
            </a:p>
          </p:txBody>
        </p:sp>
        <p:sp>
          <p:nvSpPr>
            <p:cNvPr id="81" name="Freeform: Shape 77">
              <a:extLst>
                <a:ext uri="{FF2B5EF4-FFF2-40B4-BE49-F238E27FC236}">
                  <a16:creationId xmlns:a16="http://schemas.microsoft.com/office/drawing/2014/main" id="{E370A176-1C11-D5A7-C364-648C94D0EE3E}"/>
                </a:ext>
              </a:extLst>
            </p:cNvPr>
            <p:cNvSpPr/>
            <p:nvPr/>
          </p:nvSpPr>
          <p:spPr>
            <a:xfrm flipV="1">
              <a:off x="12045309" y="4359307"/>
              <a:ext cx="69219" cy="133276"/>
            </a:xfrm>
            <a:custGeom>
              <a:avLst/>
              <a:gdLst>
                <a:gd name="connsiteX0" fmla="*/ 20264 w 69219"/>
                <a:gd name="connsiteY0" fmla="*/ 124763 h 133276"/>
                <a:gd name="connsiteX1" fmla="*/ 11370 w 69219"/>
                <a:gd name="connsiteY1" fmla="*/ 99001 h 133276"/>
                <a:gd name="connsiteX2" fmla="*/ 11370 w 69219"/>
                <a:gd name="connsiteY2" fmla="*/ 94665 h 133276"/>
                <a:gd name="connsiteX3" fmla="*/ -873 w 69219"/>
                <a:gd name="connsiteY3" fmla="*/ 94665 h 133276"/>
                <a:gd name="connsiteX4" fmla="*/ -873 w 69219"/>
                <a:gd name="connsiteY4" fmla="*/ 76579 h 133276"/>
                <a:gd name="connsiteX5" fmla="*/ 11370 w 69219"/>
                <a:gd name="connsiteY5" fmla="*/ 76579 h 133276"/>
                <a:gd name="connsiteX6" fmla="*/ 11370 w 69219"/>
                <a:gd name="connsiteY6" fmla="*/ 6 h 133276"/>
                <a:gd name="connsiteX7" fmla="*/ 38570 w 69219"/>
                <a:gd name="connsiteY7" fmla="*/ 6 h 133276"/>
                <a:gd name="connsiteX8" fmla="*/ 38570 w 69219"/>
                <a:gd name="connsiteY8" fmla="*/ 76579 h 133276"/>
                <a:gd name="connsiteX9" fmla="*/ 61838 w 69219"/>
                <a:gd name="connsiteY9" fmla="*/ 76579 h 133276"/>
                <a:gd name="connsiteX10" fmla="*/ 61838 w 69219"/>
                <a:gd name="connsiteY10" fmla="*/ 94665 h 133276"/>
                <a:gd name="connsiteX11" fmla="*/ 37612 w 69219"/>
                <a:gd name="connsiteY11" fmla="*/ 94665 h 133276"/>
                <a:gd name="connsiteX12" fmla="*/ 37612 w 69219"/>
                <a:gd name="connsiteY12" fmla="*/ 97061 h 133276"/>
                <a:gd name="connsiteX13" fmla="*/ 41421 w 69219"/>
                <a:gd name="connsiteY13" fmla="*/ 110861 h 133276"/>
                <a:gd name="connsiteX14" fmla="*/ 55156 w 69219"/>
                <a:gd name="connsiteY14" fmla="*/ 114705 h 133276"/>
                <a:gd name="connsiteX15" fmla="*/ 62513 w 69219"/>
                <a:gd name="connsiteY15" fmla="*/ 113863 h 133276"/>
                <a:gd name="connsiteX16" fmla="*/ 67780 w 69219"/>
                <a:gd name="connsiteY16" fmla="*/ 112561 h 133276"/>
                <a:gd name="connsiteX17" fmla="*/ 68346 w 69219"/>
                <a:gd name="connsiteY17" fmla="*/ 112561 h 133276"/>
                <a:gd name="connsiteX18" fmla="*/ 68346 w 69219"/>
                <a:gd name="connsiteY18" fmla="*/ 131776 h 133276"/>
                <a:gd name="connsiteX19" fmla="*/ 59879 w 69219"/>
                <a:gd name="connsiteY19" fmla="*/ 132823 h 133276"/>
                <a:gd name="connsiteX20" fmla="*/ 47624 w 69219"/>
                <a:gd name="connsiteY20" fmla="*/ 133283 h 133276"/>
                <a:gd name="connsiteX21" fmla="*/ 20264 w 69219"/>
                <a:gd name="connsiteY21" fmla="*/ 124763 h 13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219" h="133276">
                  <a:moveTo>
                    <a:pt x="20264" y="124763"/>
                  </a:moveTo>
                  <a:cubicBezTo>
                    <a:pt x="14346" y="119134"/>
                    <a:pt x="11370" y="110452"/>
                    <a:pt x="11370" y="99001"/>
                  </a:cubicBezTo>
                  <a:lnTo>
                    <a:pt x="11370" y="94665"/>
                  </a:lnTo>
                  <a:cubicBezTo>
                    <a:pt x="11370" y="94665"/>
                    <a:pt x="1575" y="94665"/>
                    <a:pt x="-873" y="94665"/>
                  </a:cubicBezTo>
                  <a:cubicBezTo>
                    <a:pt x="-873" y="92114"/>
                    <a:pt x="-873" y="79130"/>
                    <a:pt x="-873" y="76579"/>
                  </a:cubicBezTo>
                  <a:cubicBezTo>
                    <a:pt x="1575" y="76579"/>
                    <a:pt x="11370" y="76579"/>
                    <a:pt x="11370" y="76579"/>
                  </a:cubicBezTo>
                  <a:cubicBezTo>
                    <a:pt x="11370" y="76579"/>
                    <a:pt x="11370" y="3152"/>
                    <a:pt x="11370" y="6"/>
                  </a:cubicBezTo>
                  <a:cubicBezTo>
                    <a:pt x="14135" y="6"/>
                    <a:pt x="35805" y="6"/>
                    <a:pt x="38570" y="6"/>
                  </a:cubicBezTo>
                  <a:cubicBezTo>
                    <a:pt x="38570" y="3152"/>
                    <a:pt x="38570" y="76579"/>
                    <a:pt x="38570" y="76579"/>
                  </a:cubicBezTo>
                  <a:cubicBezTo>
                    <a:pt x="38570" y="76579"/>
                    <a:pt x="59030" y="76579"/>
                    <a:pt x="61838" y="76579"/>
                  </a:cubicBezTo>
                  <a:cubicBezTo>
                    <a:pt x="61838" y="79130"/>
                    <a:pt x="61838" y="92114"/>
                    <a:pt x="61838" y="94665"/>
                  </a:cubicBezTo>
                  <a:cubicBezTo>
                    <a:pt x="59008" y="94665"/>
                    <a:pt x="37612" y="94665"/>
                    <a:pt x="37612" y="94665"/>
                  </a:cubicBezTo>
                  <a:lnTo>
                    <a:pt x="37612" y="97061"/>
                  </a:lnTo>
                  <a:cubicBezTo>
                    <a:pt x="37612" y="103761"/>
                    <a:pt x="38874" y="108269"/>
                    <a:pt x="41421" y="110861"/>
                  </a:cubicBezTo>
                  <a:cubicBezTo>
                    <a:pt x="44011" y="113453"/>
                    <a:pt x="48517" y="114705"/>
                    <a:pt x="55156" y="114705"/>
                  </a:cubicBezTo>
                  <a:cubicBezTo>
                    <a:pt x="57485" y="114705"/>
                    <a:pt x="59966" y="114433"/>
                    <a:pt x="62513" y="113863"/>
                  </a:cubicBezTo>
                  <a:cubicBezTo>
                    <a:pt x="62513" y="113863"/>
                    <a:pt x="66692" y="112833"/>
                    <a:pt x="67780" y="112561"/>
                  </a:cubicBezTo>
                  <a:cubicBezTo>
                    <a:pt x="67867" y="112561"/>
                    <a:pt x="68107" y="112561"/>
                    <a:pt x="68346" y="112561"/>
                  </a:cubicBezTo>
                  <a:cubicBezTo>
                    <a:pt x="68346" y="115171"/>
                    <a:pt x="68346" y="129497"/>
                    <a:pt x="68346" y="131776"/>
                  </a:cubicBezTo>
                  <a:cubicBezTo>
                    <a:pt x="65865" y="132186"/>
                    <a:pt x="63100" y="132543"/>
                    <a:pt x="59879" y="132823"/>
                  </a:cubicBezTo>
                  <a:cubicBezTo>
                    <a:pt x="56113" y="133137"/>
                    <a:pt x="51999" y="133283"/>
                    <a:pt x="47624" y="133283"/>
                  </a:cubicBezTo>
                  <a:cubicBezTo>
                    <a:pt x="35413" y="133283"/>
                    <a:pt x="26206" y="130416"/>
                    <a:pt x="20264" y="124763"/>
                  </a:cubicBezTo>
                </a:path>
              </a:pathLst>
            </a:custGeom>
            <a:solidFill>
              <a:srgbClr val="231F20"/>
            </a:solidFill>
            <a:ln w="2176" cap="flat">
              <a:noFill/>
              <a:prstDash val="solid"/>
              <a:miter/>
            </a:ln>
          </p:spPr>
          <p:txBody>
            <a:bodyPr rtlCol="0" anchor="ctr"/>
            <a:lstStyle/>
            <a:p>
              <a:endParaRPr lang="en-GB" sz="5261" dirty="0"/>
            </a:p>
          </p:txBody>
        </p:sp>
        <p:sp>
          <p:nvSpPr>
            <p:cNvPr id="82" name="Freeform: Shape 78">
              <a:extLst>
                <a:ext uri="{FF2B5EF4-FFF2-40B4-BE49-F238E27FC236}">
                  <a16:creationId xmlns:a16="http://schemas.microsoft.com/office/drawing/2014/main" id="{447DEFE4-DA38-DB99-03A5-0DB2E781D332}"/>
                </a:ext>
              </a:extLst>
            </p:cNvPr>
            <p:cNvSpPr/>
            <p:nvPr/>
          </p:nvSpPr>
          <p:spPr>
            <a:xfrm flipV="1">
              <a:off x="12174887" y="4360260"/>
              <a:ext cx="106154" cy="132323"/>
            </a:xfrm>
            <a:custGeom>
              <a:avLst/>
              <a:gdLst>
                <a:gd name="connsiteX0" fmla="*/ -932 w 106154"/>
                <a:gd name="connsiteY0" fmla="*/ 132329 h 132323"/>
                <a:gd name="connsiteX1" fmla="*/ -932 w 106154"/>
                <a:gd name="connsiteY1" fmla="*/ 111116 h 132323"/>
                <a:gd name="connsiteX2" fmla="*/ 37485 w 106154"/>
                <a:gd name="connsiteY2" fmla="*/ 111116 h 132323"/>
                <a:gd name="connsiteX3" fmla="*/ 37485 w 106154"/>
                <a:gd name="connsiteY3" fmla="*/ 6 h 132323"/>
                <a:gd name="connsiteX4" fmla="*/ 66826 w 106154"/>
                <a:gd name="connsiteY4" fmla="*/ 6 h 132323"/>
                <a:gd name="connsiteX5" fmla="*/ 66826 w 106154"/>
                <a:gd name="connsiteY5" fmla="*/ 111116 h 132323"/>
                <a:gd name="connsiteX6" fmla="*/ 105222 w 106154"/>
                <a:gd name="connsiteY6" fmla="*/ 111116 h 132323"/>
                <a:gd name="connsiteX7" fmla="*/ 105222 w 106154"/>
                <a:gd name="connsiteY7" fmla="*/ 132329 h 132323"/>
                <a:gd name="connsiteX8" fmla="*/ -932 w 106154"/>
                <a:gd name="connsiteY8" fmla="*/ 132329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154" h="132323">
                  <a:moveTo>
                    <a:pt x="-932" y="132329"/>
                  </a:moveTo>
                  <a:cubicBezTo>
                    <a:pt x="-932" y="129694"/>
                    <a:pt x="-932" y="113752"/>
                    <a:pt x="-932" y="111116"/>
                  </a:cubicBezTo>
                  <a:cubicBezTo>
                    <a:pt x="2072" y="111116"/>
                    <a:pt x="37485" y="111116"/>
                    <a:pt x="37485" y="111116"/>
                  </a:cubicBezTo>
                  <a:cubicBezTo>
                    <a:pt x="37485" y="111116"/>
                    <a:pt x="37485" y="3177"/>
                    <a:pt x="37485" y="6"/>
                  </a:cubicBezTo>
                  <a:cubicBezTo>
                    <a:pt x="40272" y="6"/>
                    <a:pt x="64062" y="6"/>
                    <a:pt x="66826" y="6"/>
                  </a:cubicBezTo>
                  <a:cubicBezTo>
                    <a:pt x="66826" y="3177"/>
                    <a:pt x="66826" y="111116"/>
                    <a:pt x="66826" y="111116"/>
                  </a:cubicBezTo>
                  <a:cubicBezTo>
                    <a:pt x="66826" y="111116"/>
                    <a:pt x="102240" y="111116"/>
                    <a:pt x="105222" y="111116"/>
                  </a:cubicBezTo>
                  <a:cubicBezTo>
                    <a:pt x="105222" y="113752"/>
                    <a:pt x="105222" y="129694"/>
                    <a:pt x="105222" y="132329"/>
                  </a:cubicBezTo>
                  <a:cubicBezTo>
                    <a:pt x="102110" y="132329"/>
                    <a:pt x="2202" y="132329"/>
                    <a:pt x="-932" y="132329"/>
                  </a:cubicBezTo>
                </a:path>
              </a:pathLst>
            </a:custGeom>
            <a:solidFill>
              <a:srgbClr val="231F20"/>
            </a:solidFill>
            <a:ln w="2176" cap="flat">
              <a:noFill/>
              <a:prstDash val="solid"/>
              <a:miter/>
            </a:ln>
          </p:spPr>
          <p:txBody>
            <a:bodyPr rtlCol="0" anchor="ctr"/>
            <a:lstStyle/>
            <a:p>
              <a:endParaRPr lang="en-GB" sz="5261" dirty="0"/>
            </a:p>
          </p:txBody>
        </p:sp>
        <p:sp>
          <p:nvSpPr>
            <p:cNvPr id="83" name="Freeform: Shape 79">
              <a:extLst>
                <a:ext uri="{FF2B5EF4-FFF2-40B4-BE49-F238E27FC236}">
                  <a16:creationId xmlns:a16="http://schemas.microsoft.com/office/drawing/2014/main" id="{E535710C-2C23-0981-F979-2ACF4CFFA8C6}"/>
                </a:ext>
              </a:extLst>
            </p:cNvPr>
            <p:cNvSpPr/>
            <p:nvPr/>
          </p:nvSpPr>
          <p:spPr>
            <a:xfrm flipV="1">
              <a:off x="12282238" y="4394823"/>
              <a:ext cx="94161" cy="100396"/>
            </a:xfrm>
            <a:custGeom>
              <a:avLst/>
              <a:gdLst>
                <a:gd name="connsiteX0" fmla="*/ 12327 w 94161"/>
                <a:gd name="connsiteY0" fmla="*/ 86613 h 100396"/>
                <a:gd name="connsiteX1" fmla="*/ -973 w 94161"/>
                <a:gd name="connsiteY1" fmla="*/ 49440 h 100396"/>
                <a:gd name="connsiteX2" fmla="*/ 13262 w 94161"/>
                <a:gd name="connsiteY2" fmla="*/ 12854 h 100396"/>
                <a:gd name="connsiteX3" fmla="*/ 54662 w 94161"/>
                <a:gd name="connsiteY3" fmla="*/ 16 h 100396"/>
                <a:gd name="connsiteX4" fmla="*/ 67287 w 94161"/>
                <a:gd name="connsiteY4" fmla="*/ 738 h 100396"/>
                <a:gd name="connsiteX5" fmla="*/ 77365 w 94161"/>
                <a:gd name="connsiteY5" fmla="*/ 2762 h 100396"/>
                <a:gd name="connsiteX6" fmla="*/ 85657 w 94161"/>
                <a:gd name="connsiteY6" fmla="*/ 5270 h 100396"/>
                <a:gd name="connsiteX7" fmla="*/ 91491 w 94161"/>
                <a:gd name="connsiteY7" fmla="*/ 7608 h 100396"/>
                <a:gd name="connsiteX8" fmla="*/ 91491 w 94161"/>
                <a:gd name="connsiteY8" fmla="*/ 30114 h 100396"/>
                <a:gd name="connsiteX9" fmla="*/ 90381 w 94161"/>
                <a:gd name="connsiteY9" fmla="*/ 30114 h 100396"/>
                <a:gd name="connsiteX10" fmla="*/ 85527 w 94161"/>
                <a:gd name="connsiteY10" fmla="*/ 26867 h 100396"/>
                <a:gd name="connsiteX11" fmla="*/ 78431 w 94161"/>
                <a:gd name="connsiteY11" fmla="*/ 23108 h 100396"/>
                <a:gd name="connsiteX12" fmla="*/ 68680 w 94161"/>
                <a:gd name="connsiteY12" fmla="*/ 19852 h 100396"/>
                <a:gd name="connsiteX13" fmla="*/ 57818 w 94161"/>
                <a:gd name="connsiteY13" fmla="*/ 18594 h 100396"/>
                <a:gd name="connsiteX14" fmla="*/ 46021 w 94161"/>
                <a:gd name="connsiteY14" fmla="*/ 19835 h 100396"/>
                <a:gd name="connsiteX15" fmla="*/ 36270 w 94161"/>
                <a:gd name="connsiteY15" fmla="*/ 24001 h 100396"/>
                <a:gd name="connsiteX16" fmla="*/ 29282 w 94161"/>
                <a:gd name="connsiteY16" fmla="*/ 31942 h 100396"/>
                <a:gd name="connsiteX17" fmla="*/ 26235 w 94161"/>
                <a:gd name="connsiteY17" fmla="*/ 44126 h 100396"/>
                <a:gd name="connsiteX18" fmla="*/ 26126 w 94161"/>
                <a:gd name="connsiteY18" fmla="*/ 45852 h 100396"/>
                <a:gd name="connsiteX19" fmla="*/ 93189 w 94161"/>
                <a:gd name="connsiteY19" fmla="*/ 45852 h 100396"/>
                <a:gd name="connsiteX20" fmla="*/ 93189 w 94161"/>
                <a:gd name="connsiteY20" fmla="*/ 55222 h 100396"/>
                <a:gd name="connsiteX21" fmla="*/ 82284 w 94161"/>
                <a:gd name="connsiteY21" fmla="*/ 88807 h 100396"/>
                <a:gd name="connsiteX22" fmla="*/ 49656 w 94161"/>
                <a:gd name="connsiteY22" fmla="*/ 100412 h 100396"/>
                <a:gd name="connsiteX23" fmla="*/ 12327 w 94161"/>
                <a:gd name="connsiteY23" fmla="*/ 86613 h 100396"/>
                <a:gd name="connsiteX24" fmla="*/ 47305 w 94161"/>
                <a:gd name="connsiteY24" fmla="*/ 84258 h 100396"/>
                <a:gd name="connsiteX25" fmla="*/ 61562 w 94161"/>
                <a:gd name="connsiteY25" fmla="*/ 78587 h 100396"/>
                <a:gd name="connsiteX26" fmla="*/ 66438 w 94161"/>
                <a:gd name="connsiteY26" fmla="*/ 62747 h 100396"/>
                <a:gd name="connsiteX27" fmla="*/ 66481 w 94161"/>
                <a:gd name="connsiteY27" fmla="*/ 61063 h 100396"/>
                <a:gd name="connsiteX28" fmla="*/ 26039 w 94161"/>
                <a:gd name="connsiteY28" fmla="*/ 61063 h 100396"/>
                <a:gd name="connsiteX29" fmla="*/ 26148 w 94161"/>
                <a:gd name="connsiteY29" fmla="*/ 62790 h 100396"/>
                <a:gd name="connsiteX30" fmla="*/ 32134 w 94161"/>
                <a:gd name="connsiteY30" fmla="*/ 78391 h 100396"/>
                <a:gd name="connsiteX31" fmla="*/ 47305 w 94161"/>
                <a:gd name="connsiteY31" fmla="*/ 84258 h 10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161" h="100396">
                  <a:moveTo>
                    <a:pt x="12327" y="86613"/>
                  </a:moveTo>
                  <a:cubicBezTo>
                    <a:pt x="3489" y="77431"/>
                    <a:pt x="-973" y="64932"/>
                    <a:pt x="-973" y="49440"/>
                  </a:cubicBezTo>
                  <a:cubicBezTo>
                    <a:pt x="-973" y="33643"/>
                    <a:pt x="3794" y="21340"/>
                    <a:pt x="13262" y="12854"/>
                  </a:cubicBezTo>
                  <a:cubicBezTo>
                    <a:pt x="22753" y="4352"/>
                    <a:pt x="36683" y="16"/>
                    <a:pt x="54662" y="16"/>
                  </a:cubicBezTo>
                  <a:cubicBezTo>
                    <a:pt x="59647" y="16"/>
                    <a:pt x="63869" y="271"/>
                    <a:pt x="67287" y="738"/>
                  </a:cubicBezTo>
                  <a:cubicBezTo>
                    <a:pt x="70726" y="1231"/>
                    <a:pt x="74100" y="1912"/>
                    <a:pt x="77365" y="2762"/>
                  </a:cubicBezTo>
                  <a:cubicBezTo>
                    <a:pt x="80891" y="3629"/>
                    <a:pt x="83698" y="4462"/>
                    <a:pt x="85657" y="5270"/>
                  </a:cubicBezTo>
                  <a:cubicBezTo>
                    <a:pt x="85657" y="5270"/>
                    <a:pt x="89989" y="7013"/>
                    <a:pt x="91491" y="7608"/>
                  </a:cubicBezTo>
                  <a:cubicBezTo>
                    <a:pt x="91491" y="9504"/>
                    <a:pt x="91491" y="27394"/>
                    <a:pt x="91491" y="30114"/>
                  </a:cubicBezTo>
                  <a:cubicBezTo>
                    <a:pt x="90925" y="30114"/>
                    <a:pt x="90686" y="30114"/>
                    <a:pt x="90381" y="30114"/>
                  </a:cubicBezTo>
                  <a:cubicBezTo>
                    <a:pt x="89575" y="29562"/>
                    <a:pt x="85527" y="26867"/>
                    <a:pt x="85527" y="26867"/>
                  </a:cubicBezTo>
                  <a:cubicBezTo>
                    <a:pt x="83372" y="25532"/>
                    <a:pt x="80978" y="24273"/>
                    <a:pt x="78431" y="23108"/>
                  </a:cubicBezTo>
                  <a:cubicBezTo>
                    <a:pt x="75493" y="21765"/>
                    <a:pt x="72206" y="20660"/>
                    <a:pt x="68680" y="19852"/>
                  </a:cubicBezTo>
                  <a:cubicBezTo>
                    <a:pt x="65132" y="19027"/>
                    <a:pt x="61475" y="18594"/>
                    <a:pt x="57818" y="18594"/>
                  </a:cubicBezTo>
                  <a:cubicBezTo>
                    <a:pt x="53574" y="18594"/>
                    <a:pt x="49612" y="19002"/>
                    <a:pt x="46021" y="19835"/>
                  </a:cubicBezTo>
                  <a:cubicBezTo>
                    <a:pt x="42320" y="20660"/>
                    <a:pt x="39056" y="22063"/>
                    <a:pt x="36270" y="24001"/>
                  </a:cubicBezTo>
                  <a:cubicBezTo>
                    <a:pt x="33396" y="25948"/>
                    <a:pt x="31024" y="28635"/>
                    <a:pt x="29282" y="31942"/>
                  </a:cubicBezTo>
                  <a:cubicBezTo>
                    <a:pt x="27563" y="35216"/>
                    <a:pt x="26518" y="39323"/>
                    <a:pt x="26235" y="44126"/>
                  </a:cubicBezTo>
                  <a:lnTo>
                    <a:pt x="26126" y="45852"/>
                  </a:lnTo>
                  <a:cubicBezTo>
                    <a:pt x="26126" y="45852"/>
                    <a:pt x="90076" y="45852"/>
                    <a:pt x="93189" y="45852"/>
                  </a:cubicBezTo>
                  <a:cubicBezTo>
                    <a:pt x="93189" y="48225"/>
                    <a:pt x="93189" y="55222"/>
                    <a:pt x="93189" y="55222"/>
                  </a:cubicBezTo>
                  <a:cubicBezTo>
                    <a:pt x="93189" y="69779"/>
                    <a:pt x="89510" y="81070"/>
                    <a:pt x="82284" y="88807"/>
                  </a:cubicBezTo>
                  <a:cubicBezTo>
                    <a:pt x="75079" y="96518"/>
                    <a:pt x="64109" y="100412"/>
                    <a:pt x="49656" y="100412"/>
                  </a:cubicBezTo>
                  <a:cubicBezTo>
                    <a:pt x="33701" y="100412"/>
                    <a:pt x="21142" y="95778"/>
                    <a:pt x="12327" y="86613"/>
                  </a:cubicBezTo>
                  <a:close/>
                  <a:moveTo>
                    <a:pt x="47305" y="84258"/>
                  </a:moveTo>
                  <a:cubicBezTo>
                    <a:pt x="53617" y="84258"/>
                    <a:pt x="58406" y="82345"/>
                    <a:pt x="61562" y="78587"/>
                  </a:cubicBezTo>
                  <a:cubicBezTo>
                    <a:pt x="64609" y="74906"/>
                    <a:pt x="66263" y="69566"/>
                    <a:pt x="66438" y="62747"/>
                  </a:cubicBezTo>
                  <a:lnTo>
                    <a:pt x="66481" y="61063"/>
                  </a:lnTo>
                  <a:lnTo>
                    <a:pt x="26039" y="61063"/>
                  </a:lnTo>
                  <a:lnTo>
                    <a:pt x="26148" y="62790"/>
                  </a:lnTo>
                  <a:cubicBezTo>
                    <a:pt x="26518" y="69294"/>
                    <a:pt x="28521" y="74540"/>
                    <a:pt x="32134" y="78391"/>
                  </a:cubicBezTo>
                  <a:cubicBezTo>
                    <a:pt x="35791" y="82277"/>
                    <a:pt x="40906" y="84258"/>
                    <a:pt x="47305" y="84258"/>
                  </a:cubicBezTo>
                </a:path>
              </a:pathLst>
            </a:custGeom>
            <a:solidFill>
              <a:srgbClr val="231F20"/>
            </a:solidFill>
            <a:ln w="2176" cap="flat">
              <a:noFill/>
              <a:prstDash val="solid"/>
              <a:miter/>
            </a:ln>
          </p:spPr>
          <p:txBody>
            <a:bodyPr rtlCol="0" anchor="ctr"/>
            <a:lstStyle/>
            <a:p>
              <a:endParaRPr lang="en-GB" sz="5261" dirty="0"/>
            </a:p>
          </p:txBody>
        </p:sp>
        <p:sp>
          <p:nvSpPr>
            <p:cNvPr id="84" name="Freeform: Shape 80">
              <a:extLst>
                <a:ext uri="{FF2B5EF4-FFF2-40B4-BE49-F238E27FC236}">
                  <a16:creationId xmlns:a16="http://schemas.microsoft.com/office/drawing/2014/main" id="{FE1FF96D-7188-7B19-D9EF-C028B29AB752}"/>
                </a:ext>
              </a:extLst>
            </p:cNvPr>
            <p:cNvSpPr/>
            <p:nvPr/>
          </p:nvSpPr>
          <p:spPr>
            <a:xfrm flipV="1">
              <a:off x="12393573" y="4395291"/>
              <a:ext cx="83365" cy="99928"/>
            </a:xfrm>
            <a:custGeom>
              <a:avLst/>
              <a:gdLst>
                <a:gd name="connsiteX0" fmla="*/ 31439 w 83365"/>
                <a:gd name="connsiteY0" fmla="*/ 97097 h 99928"/>
                <a:gd name="connsiteX1" fmla="*/ 14831 w 83365"/>
                <a:gd name="connsiteY1" fmla="*/ 88382 h 99928"/>
                <a:gd name="connsiteX2" fmla="*/ 3273 w 83365"/>
                <a:gd name="connsiteY2" fmla="*/ 72755 h 99928"/>
                <a:gd name="connsiteX3" fmla="*/ -1015 w 83365"/>
                <a:gd name="connsiteY3" fmla="*/ 49543 h 99928"/>
                <a:gd name="connsiteX4" fmla="*/ 2969 w 83365"/>
                <a:gd name="connsiteY4" fmla="*/ 27479 h 99928"/>
                <a:gd name="connsiteX5" fmla="*/ 13895 w 83365"/>
                <a:gd name="connsiteY5" fmla="*/ 12089 h 99928"/>
                <a:gd name="connsiteX6" fmla="*/ 30764 w 83365"/>
                <a:gd name="connsiteY6" fmla="*/ 2992 h 99928"/>
                <a:gd name="connsiteX7" fmla="*/ 52422 w 83365"/>
                <a:gd name="connsiteY7" fmla="*/ 16 h 99928"/>
                <a:gd name="connsiteX8" fmla="*/ 62369 w 83365"/>
                <a:gd name="connsiteY8" fmla="*/ 653 h 99928"/>
                <a:gd name="connsiteX9" fmla="*/ 70510 w 83365"/>
                <a:gd name="connsiteY9" fmla="*/ 2507 h 99928"/>
                <a:gd name="connsiteX10" fmla="*/ 77301 w 83365"/>
                <a:gd name="connsiteY10" fmla="*/ 4871 h 99928"/>
                <a:gd name="connsiteX11" fmla="*/ 82350 w 83365"/>
                <a:gd name="connsiteY11" fmla="*/ 7073 h 99928"/>
                <a:gd name="connsiteX12" fmla="*/ 82350 w 83365"/>
                <a:gd name="connsiteY12" fmla="*/ 30582 h 99928"/>
                <a:gd name="connsiteX13" fmla="*/ 80740 w 83365"/>
                <a:gd name="connsiteY13" fmla="*/ 30582 h 99928"/>
                <a:gd name="connsiteX14" fmla="*/ 77409 w 83365"/>
                <a:gd name="connsiteY14" fmla="*/ 27419 h 99928"/>
                <a:gd name="connsiteX15" fmla="*/ 71968 w 83365"/>
                <a:gd name="connsiteY15" fmla="*/ 23364 h 99928"/>
                <a:gd name="connsiteX16" fmla="*/ 64110 w 83365"/>
                <a:gd name="connsiteY16" fmla="*/ 20005 h 99928"/>
                <a:gd name="connsiteX17" fmla="*/ 53532 w 83365"/>
                <a:gd name="connsiteY17" fmla="*/ 18594 h 99928"/>
                <a:gd name="connsiteX18" fmla="*/ 34182 w 83365"/>
                <a:gd name="connsiteY18" fmla="*/ 26373 h 99928"/>
                <a:gd name="connsiteX19" fmla="*/ 26912 w 83365"/>
                <a:gd name="connsiteY19" fmla="*/ 49543 h 99928"/>
                <a:gd name="connsiteX20" fmla="*/ 33681 w 83365"/>
                <a:gd name="connsiteY20" fmla="*/ 72567 h 99928"/>
                <a:gd name="connsiteX21" fmla="*/ 53009 w 83365"/>
                <a:gd name="connsiteY21" fmla="*/ 81367 h 99928"/>
                <a:gd name="connsiteX22" fmla="*/ 62804 w 83365"/>
                <a:gd name="connsiteY22" fmla="*/ 80007 h 99928"/>
                <a:gd name="connsiteX23" fmla="*/ 70618 w 83365"/>
                <a:gd name="connsiteY23" fmla="*/ 76734 h 99928"/>
                <a:gd name="connsiteX24" fmla="*/ 76604 w 83365"/>
                <a:gd name="connsiteY24" fmla="*/ 72669 h 99928"/>
                <a:gd name="connsiteX25" fmla="*/ 80696 w 83365"/>
                <a:gd name="connsiteY25" fmla="*/ 69124 h 99928"/>
                <a:gd name="connsiteX26" fmla="*/ 82350 w 83365"/>
                <a:gd name="connsiteY26" fmla="*/ 69124 h 99928"/>
                <a:gd name="connsiteX27" fmla="*/ 82350 w 83365"/>
                <a:gd name="connsiteY27" fmla="*/ 92659 h 99928"/>
                <a:gd name="connsiteX28" fmla="*/ 67353 w 83365"/>
                <a:gd name="connsiteY28" fmla="*/ 98101 h 99928"/>
                <a:gd name="connsiteX29" fmla="*/ 51551 w 83365"/>
                <a:gd name="connsiteY29" fmla="*/ 99944 h 99928"/>
                <a:gd name="connsiteX30" fmla="*/ 31439 w 83365"/>
                <a:gd name="connsiteY30" fmla="*/ 97097 h 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3365" h="99928">
                  <a:moveTo>
                    <a:pt x="31439" y="97097"/>
                  </a:moveTo>
                  <a:cubicBezTo>
                    <a:pt x="25105" y="95210"/>
                    <a:pt x="19511" y="92294"/>
                    <a:pt x="14831" y="88382"/>
                  </a:cubicBezTo>
                  <a:cubicBezTo>
                    <a:pt x="10021" y="84326"/>
                    <a:pt x="6125" y="79055"/>
                    <a:pt x="3273" y="72755"/>
                  </a:cubicBezTo>
                  <a:cubicBezTo>
                    <a:pt x="422" y="66420"/>
                    <a:pt x="-1015" y="58623"/>
                    <a:pt x="-1015" y="49543"/>
                  </a:cubicBezTo>
                  <a:cubicBezTo>
                    <a:pt x="-1015" y="41083"/>
                    <a:pt x="335" y="33669"/>
                    <a:pt x="2969" y="27479"/>
                  </a:cubicBezTo>
                  <a:cubicBezTo>
                    <a:pt x="5581" y="21315"/>
                    <a:pt x="9259" y="16128"/>
                    <a:pt x="13895" y="12089"/>
                  </a:cubicBezTo>
                  <a:cubicBezTo>
                    <a:pt x="18619" y="8008"/>
                    <a:pt x="24300" y="4956"/>
                    <a:pt x="30764" y="2992"/>
                  </a:cubicBezTo>
                  <a:cubicBezTo>
                    <a:pt x="37294" y="1019"/>
                    <a:pt x="44564" y="16"/>
                    <a:pt x="52422" y="16"/>
                  </a:cubicBezTo>
                  <a:cubicBezTo>
                    <a:pt x="56536" y="16"/>
                    <a:pt x="59866" y="237"/>
                    <a:pt x="62369" y="653"/>
                  </a:cubicBezTo>
                  <a:cubicBezTo>
                    <a:pt x="64872" y="1079"/>
                    <a:pt x="67593" y="1699"/>
                    <a:pt x="70510" y="2507"/>
                  </a:cubicBezTo>
                  <a:cubicBezTo>
                    <a:pt x="72817" y="3119"/>
                    <a:pt x="75081" y="3910"/>
                    <a:pt x="77301" y="4871"/>
                  </a:cubicBezTo>
                  <a:cubicBezTo>
                    <a:pt x="77301" y="4871"/>
                    <a:pt x="80653" y="6333"/>
                    <a:pt x="82350" y="7073"/>
                  </a:cubicBezTo>
                  <a:cubicBezTo>
                    <a:pt x="82350" y="8901"/>
                    <a:pt x="82350" y="27844"/>
                    <a:pt x="82350" y="30582"/>
                  </a:cubicBezTo>
                  <a:cubicBezTo>
                    <a:pt x="81567" y="30582"/>
                    <a:pt x="81175" y="30582"/>
                    <a:pt x="80740" y="30582"/>
                  </a:cubicBezTo>
                  <a:cubicBezTo>
                    <a:pt x="79978" y="29860"/>
                    <a:pt x="77409" y="27419"/>
                    <a:pt x="77409" y="27419"/>
                  </a:cubicBezTo>
                  <a:cubicBezTo>
                    <a:pt x="75930" y="26033"/>
                    <a:pt x="74079" y="24673"/>
                    <a:pt x="71968" y="23364"/>
                  </a:cubicBezTo>
                  <a:cubicBezTo>
                    <a:pt x="69748" y="22037"/>
                    <a:pt x="67114" y="20915"/>
                    <a:pt x="64110" y="20005"/>
                  </a:cubicBezTo>
                  <a:cubicBezTo>
                    <a:pt x="61041" y="19061"/>
                    <a:pt x="57515" y="18594"/>
                    <a:pt x="53532" y="18594"/>
                  </a:cubicBezTo>
                  <a:cubicBezTo>
                    <a:pt x="45565" y="18594"/>
                    <a:pt x="39057" y="21212"/>
                    <a:pt x="34182" y="26373"/>
                  </a:cubicBezTo>
                  <a:cubicBezTo>
                    <a:pt x="29371" y="31501"/>
                    <a:pt x="26912" y="39297"/>
                    <a:pt x="26912" y="49543"/>
                  </a:cubicBezTo>
                  <a:cubicBezTo>
                    <a:pt x="26912" y="59091"/>
                    <a:pt x="29175" y="66845"/>
                    <a:pt x="33681" y="72567"/>
                  </a:cubicBezTo>
                  <a:cubicBezTo>
                    <a:pt x="38230" y="78417"/>
                    <a:pt x="44760" y="81367"/>
                    <a:pt x="53009" y="81367"/>
                  </a:cubicBezTo>
                  <a:cubicBezTo>
                    <a:pt x="56579" y="81367"/>
                    <a:pt x="59866" y="80917"/>
                    <a:pt x="62804" y="80007"/>
                  </a:cubicBezTo>
                  <a:cubicBezTo>
                    <a:pt x="65677" y="79114"/>
                    <a:pt x="68311" y="78009"/>
                    <a:pt x="70618" y="76734"/>
                  </a:cubicBezTo>
                  <a:cubicBezTo>
                    <a:pt x="72773" y="75501"/>
                    <a:pt x="74776" y="74140"/>
                    <a:pt x="76604" y="72669"/>
                  </a:cubicBezTo>
                  <a:cubicBezTo>
                    <a:pt x="76604" y="72669"/>
                    <a:pt x="79847" y="69847"/>
                    <a:pt x="80696" y="69124"/>
                  </a:cubicBezTo>
                  <a:cubicBezTo>
                    <a:pt x="81110" y="69124"/>
                    <a:pt x="81545" y="69124"/>
                    <a:pt x="82350" y="69124"/>
                  </a:cubicBezTo>
                  <a:cubicBezTo>
                    <a:pt x="82350" y="71887"/>
                    <a:pt x="82350" y="90805"/>
                    <a:pt x="82350" y="92659"/>
                  </a:cubicBezTo>
                  <a:cubicBezTo>
                    <a:pt x="77344" y="95073"/>
                    <a:pt x="72294" y="96945"/>
                    <a:pt x="67353" y="98101"/>
                  </a:cubicBezTo>
                  <a:cubicBezTo>
                    <a:pt x="62108" y="99324"/>
                    <a:pt x="56797" y="99944"/>
                    <a:pt x="51551" y="99944"/>
                  </a:cubicBezTo>
                  <a:cubicBezTo>
                    <a:pt x="44608" y="99944"/>
                    <a:pt x="37838" y="98993"/>
                    <a:pt x="31439" y="97097"/>
                  </a:cubicBezTo>
                </a:path>
              </a:pathLst>
            </a:custGeom>
            <a:solidFill>
              <a:srgbClr val="231F20"/>
            </a:solidFill>
            <a:ln w="2176" cap="flat">
              <a:noFill/>
              <a:prstDash val="solid"/>
              <a:miter/>
            </a:ln>
          </p:spPr>
          <p:txBody>
            <a:bodyPr rtlCol="0" anchor="ctr"/>
            <a:lstStyle/>
            <a:p>
              <a:endParaRPr lang="en-GB" sz="5261" dirty="0"/>
            </a:p>
          </p:txBody>
        </p:sp>
        <p:sp>
          <p:nvSpPr>
            <p:cNvPr id="85" name="Freeform: Shape 81">
              <a:extLst>
                <a:ext uri="{FF2B5EF4-FFF2-40B4-BE49-F238E27FC236}">
                  <a16:creationId xmlns:a16="http://schemas.microsoft.com/office/drawing/2014/main" id="{C1C3CA40-B41C-977A-8480-6EDE3AC2737F}"/>
                </a:ext>
              </a:extLst>
            </p:cNvPr>
            <p:cNvSpPr/>
            <p:nvPr/>
          </p:nvSpPr>
          <p:spPr>
            <a:xfrm flipV="1">
              <a:off x="12499945" y="4360260"/>
              <a:ext cx="88393" cy="132323"/>
            </a:xfrm>
            <a:custGeom>
              <a:avLst/>
              <a:gdLst>
                <a:gd name="connsiteX0" fmla="*/ -1058 w 88393"/>
                <a:gd name="connsiteY0" fmla="*/ 132329 h 132323"/>
                <a:gd name="connsiteX1" fmla="*/ -1058 w 88393"/>
                <a:gd name="connsiteY1" fmla="*/ 6 h 132323"/>
                <a:gd name="connsiteX2" fmla="*/ 26150 w 88393"/>
                <a:gd name="connsiteY2" fmla="*/ 6 h 132323"/>
                <a:gd name="connsiteX3" fmla="*/ 26150 w 88393"/>
                <a:gd name="connsiteY3" fmla="*/ 68519 h 132323"/>
                <a:gd name="connsiteX4" fmla="*/ 26868 w 88393"/>
                <a:gd name="connsiteY4" fmla="*/ 69004 h 132323"/>
                <a:gd name="connsiteX5" fmla="*/ 35488 w 88393"/>
                <a:gd name="connsiteY5" fmla="*/ 73637 h 132323"/>
                <a:gd name="connsiteX6" fmla="*/ 43650 w 88393"/>
                <a:gd name="connsiteY6" fmla="*/ 75134 h 132323"/>
                <a:gd name="connsiteX7" fmla="*/ 52378 w 88393"/>
                <a:gd name="connsiteY7" fmla="*/ 73535 h 132323"/>
                <a:gd name="connsiteX8" fmla="*/ 57690 w 88393"/>
                <a:gd name="connsiteY8" fmla="*/ 68026 h 132323"/>
                <a:gd name="connsiteX9" fmla="*/ 59648 w 88393"/>
                <a:gd name="connsiteY9" fmla="*/ 58784 h 132323"/>
                <a:gd name="connsiteX10" fmla="*/ 60127 w 88393"/>
                <a:gd name="connsiteY10" fmla="*/ 46855 h 132323"/>
                <a:gd name="connsiteX11" fmla="*/ 60127 w 88393"/>
                <a:gd name="connsiteY11" fmla="*/ 6 h 132323"/>
                <a:gd name="connsiteX12" fmla="*/ 87335 w 88393"/>
                <a:gd name="connsiteY12" fmla="*/ 6 h 132323"/>
                <a:gd name="connsiteX13" fmla="*/ 87335 w 88393"/>
                <a:gd name="connsiteY13" fmla="*/ 62082 h 132323"/>
                <a:gd name="connsiteX14" fmla="*/ 79782 w 88393"/>
                <a:gd name="connsiteY14" fmla="*/ 88414 h 132323"/>
                <a:gd name="connsiteX15" fmla="*/ 58103 w 88393"/>
                <a:gd name="connsiteY15" fmla="*/ 97299 h 132323"/>
                <a:gd name="connsiteX16" fmla="*/ 43106 w 88393"/>
                <a:gd name="connsiteY16" fmla="*/ 93899 h 132323"/>
                <a:gd name="connsiteX17" fmla="*/ 28849 w 88393"/>
                <a:gd name="connsiteY17" fmla="*/ 84180 h 132323"/>
                <a:gd name="connsiteX18" fmla="*/ 26150 w 88393"/>
                <a:gd name="connsiteY18" fmla="*/ 81885 h 132323"/>
                <a:gd name="connsiteX19" fmla="*/ 26150 w 88393"/>
                <a:gd name="connsiteY19" fmla="*/ 132329 h 132323"/>
                <a:gd name="connsiteX20" fmla="*/ -1058 w 88393"/>
                <a:gd name="connsiteY20" fmla="*/ 132329 h 13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3" h="132323">
                  <a:moveTo>
                    <a:pt x="-1058" y="132329"/>
                  </a:moveTo>
                  <a:cubicBezTo>
                    <a:pt x="-1058" y="129184"/>
                    <a:pt x="-1058" y="3152"/>
                    <a:pt x="-1058" y="6"/>
                  </a:cubicBezTo>
                  <a:cubicBezTo>
                    <a:pt x="1706" y="6"/>
                    <a:pt x="23386" y="6"/>
                    <a:pt x="26150" y="6"/>
                  </a:cubicBezTo>
                  <a:cubicBezTo>
                    <a:pt x="26150" y="3135"/>
                    <a:pt x="26150" y="68519"/>
                    <a:pt x="26150" y="68519"/>
                  </a:cubicBezTo>
                  <a:lnTo>
                    <a:pt x="26868" y="69004"/>
                  </a:lnTo>
                  <a:cubicBezTo>
                    <a:pt x="29894" y="71112"/>
                    <a:pt x="32767" y="72660"/>
                    <a:pt x="35488" y="73637"/>
                  </a:cubicBezTo>
                  <a:cubicBezTo>
                    <a:pt x="38208" y="74615"/>
                    <a:pt x="40973" y="75134"/>
                    <a:pt x="43650" y="75134"/>
                  </a:cubicBezTo>
                  <a:cubicBezTo>
                    <a:pt x="47220" y="75134"/>
                    <a:pt x="50158" y="74581"/>
                    <a:pt x="52378" y="73535"/>
                  </a:cubicBezTo>
                  <a:cubicBezTo>
                    <a:pt x="54686" y="72413"/>
                    <a:pt x="56470" y="70559"/>
                    <a:pt x="57690" y="68026"/>
                  </a:cubicBezTo>
                  <a:cubicBezTo>
                    <a:pt x="58669" y="65943"/>
                    <a:pt x="59300" y="62924"/>
                    <a:pt x="59648" y="58784"/>
                  </a:cubicBezTo>
                  <a:cubicBezTo>
                    <a:pt x="59975" y="54847"/>
                    <a:pt x="60127" y="50834"/>
                    <a:pt x="60127" y="46855"/>
                  </a:cubicBezTo>
                  <a:cubicBezTo>
                    <a:pt x="60127" y="46855"/>
                    <a:pt x="60127" y="3067"/>
                    <a:pt x="60127" y="6"/>
                  </a:cubicBezTo>
                  <a:cubicBezTo>
                    <a:pt x="62891" y="6"/>
                    <a:pt x="84571" y="6"/>
                    <a:pt x="87335" y="6"/>
                  </a:cubicBezTo>
                  <a:cubicBezTo>
                    <a:pt x="87335" y="3118"/>
                    <a:pt x="87335" y="62082"/>
                    <a:pt x="87335" y="62082"/>
                  </a:cubicBezTo>
                  <a:cubicBezTo>
                    <a:pt x="87335" y="73578"/>
                    <a:pt x="84810" y="82437"/>
                    <a:pt x="79782" y="88414"/>
                  </a:cubicBezTo>
                  <a:cubicBezTo>
                    <a:pt x="74863" y="94299"/>
                    <a:pt x="67549" y="97299"/>
                    <a:pt x="58103" y="97299"/>
                  </a:cubicBezTo>
                  <a:cubicBezTo>
                    <a:pt x="52640" y="97299"/>
                    <a:pt x="47612" y="96152"/>
                    <a:pt x="43106" y="93899"/>
                  </a:cubicBezTo>
                  <a:cubicBezTo>
                    <a:pt x="38513" y="91578"/>
                    <a:pt x="33703" y="88305"/>
                    <a:pt x="28849" y="84180"/>
                  </a:cubicBezTo>
                  <a:lnTo>
                    <a:pt x="26150" y="81885"/>
                  </a:lnTo>
                  <a:cubicBezTo>
                    <a:pt x="26150" y="81885"/>
                    <a:pt x="26150" y="129295"/>
                    <a:pt x="26150" y="132329"/>
                  </a:cubicBezTo>
                  <a:cubicBezTo>
                    <a:pt x="23386" y="132329"/>
                    <a:pt x="1706" y="132329"/>
                    <a:pt x="-1058" y="132329"/>
                  </a:cubicBezTo>
                </a:path>
              </a:pathLst>
            </a:custGeom>
            <a:solidFill>
              <a:srgbClr val="231F20"/>
            </a:solidFill>
            <a:ln w="2176" cap="flat">
              <a:noFill/>
              <a:prstDash val="solid"/>
              <a:miter/>
            </a:ln>
          </p:spPr>
          <p:txBody>
            <a:bodyPr rtlCol="0" anchor="ctr"/>
            <a:lstStyle/>
            <a:p>
              <a:endParaRPr lang="en-GB" sz="5261" dirty="0"/>
            </a:p>
          </p:txBody>
        </p:sp>
        <p:sp>
          <p:nvSpPr>
            <p:cNvPr id="86" name="Freeform: Shape 82">
              <a:extLst>
                <a:ext uri="{FF2B5EF4-FFF2-40B4-BE49-F238E27FC236}">
                  <a16:creationId xmlns:a16="http://schemas.microsoft.com/office/drawing/2014/main" id="{C3ED08D4-9856-FBB0-2B0A-2ABBFA3328E0}"/>
                </a:ext>
              </a:extLst>
            </p:cNvPr>
            <p:cNvSpPr/>
            <p:nvPr/>
          </p:nvSpPr>
          <p:spPr>
            <a:xfrm flipV="1">
              <a:off x="12619595" y="4395291"/>
              <a:ext cx="88393" cy="97292"/>
            </a:xfrm>
            <a:custGeom>
              <a:avLst/>
              <a:gdLst>
                <a:gd name="connsiteX0" fmla="*/ 43058 w 88393"/>
                <a:gd name="connsiteY0" fmla="*/ 93908 h 97292"/>
                <a:gd name="connsiteX1" fmla="*/ 28801 w 88393"/>
                <a:gd name="connsiteY1" fmla="*/ 84189 h 97292"/>
                <a:gd name="connsiteX2" fmla="*/ 26102 w 88393"/>
                <a:gd name="connsiteY2" fmla="*/ 81894 h 97292"/>
                <a:gd name="connsiteX3" fmla="*/ 26102 w 88393"/>
                <a:gd name="connsiteY3" fmla="*/ 94674 h 97292"/>
                <a:gd name="connsiteX4" fmla="*/ -1106 w 88393"/>
                <a:gd name="connsiteY4" fmla="*/ 94674 h 97292"/>
                <a:gd name="connsiteX5" fmla="*/ -1106 w 88393"/>
                <a:gd name="connsiteY5" fmla="*/ 15 h 97292"/>
                <a:gd name="connsiteX6" fmla="*/ 26102 w 88393"/>
                <a:gd name="connsiteY6" fmla="*/ 15 h 97292"/>
                <a:gd name="connsiteX7" fmla="*/ 26102 w 88393"/>
                <a:gd name="connsiteY7" fmla="*/ 68528 h 97292"/>
                <a:gd name="connsiteX8" fmla="*/ 26799 w 88393"/>
                <a:gd name="connsiteY8" fmla="*/ 69013 h 97292"/>
                <a:gd name="connsiteX9" fmla="*/ 35418 w 88393"/>
                <a:gd name="connsiteY9" fmla="*/ 73646 h 97292"/>
                <a:gd name="connsiteX10" fmla="*/ 43624 w 88393"/>
                <a:gd name="connsiteY10" fmla="*/ 75143 h 97292"/>
                <a:gd name="connsiteX11" fmla="*/ 52309 w 88393"/>
                <a:gd name="connsiteY11" fmla="*/ 73544 h 97292"/>
                <a:gd name="connsiteX12" fmla="*/ 57620 w 88393"/>
                <a:gd name="connsiteY12" fmla="*/ 68035 h 97292"/>
                <a:gd name="connsiteX13" fmla="*/ 59579 w 88393"/>
                <a:gd name="connsiteY13" fmla="*/ 58793 h 97292"/>
                <a:gd name="connsiteX14" fmla="*/ 60079 w 88393"/>
                <a:gd name="connsiteY14" fmla="*/ 46864 h 97292"/>
                <a:gd name="connsiteX15" fmla="*/ 60079 w 88393"/>
                <a:gd name="connsiteY15" fmla="*/ 15 h 97292"/>
                <a:gd name="connsiteX16" fmla="*/ 87287 w 88393"/>
                <a:gd name="connsiteY16" fmla="*/ 15 h 97292"/>
                <a:gd name="connsiteX17" fmla="*/ 87287 w 88393"/>
                <a:gd name="connsiteY17" fmla="*/ 62092 h 97292"/>
                <a:gd name="connsiteX18" fmla="*/ 79735 w 88393"/>
                <a:gd name="connsiteY18" fmla="*/ 88423 h 97292"/>
                <a:gd name="connsiteX19" fmla="*/ 58033 w 88393"/>
                <a:gd name="connsiteY19" fmla="*/ 97308 h 97292"/>
                <a:gd name="connsiteX20" fmla="*/ 43058 w 88393"/>
                <a:gd name="connsiteY20" fmla="*/ 93908 h 9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93" h="97292">
                  <a:moveTo>
                    <a:pt x="43058" y="93908"/>
                  </a:moveTo>
                  <a:cubicBezTo>
                    <a:pt x="38444" y="91588"/>
                    <a:pt x="33633" y="88314"/>
                    <a:pt x="28801" y="84189"/>
                  </a:cubicBezTo>
                  <a:lnTo>
                    <a:pt x="26102" y="81894"/>
                  </a:lnTo>
                  <a:cubicBezTo>
                    <a:pt x="26102" y="81894"/>
                    <a:pt x="26102" y="92310"/>
                    <a:pt x="26102" y="94674"/>
                  </a:cubicBezTo>
                  <a:cubicBezTo>
                    <a:pt x="23338" y="94674"/>
                    <a:pt x="1637" y="94674"/>
                    <a:pt x="-1106" y="94674"/>
                  </a:cubicBezTo>
                  <a:cubicBezTo>
                    <a:pt x="-1106" y="91570"/>
                    <a:pt x="-1106" y="3127"/>
                    <a:pt x="-1106" y="15"/>
                  </a:cubicBezTo>
                  <a:cubicBezTo>
                    <a:pt x="1637" y="15"/>
                    <a:pt x="23338" y="15"/>
                    <a:pt x="26102" y="15"/>
                  </a:cubicBezTo>
                  <a:cubicBezTo>
                    <a:pt x="26102" y="3144"/>
                    <a:pt x="26102" y="68528"/>
                    <a:pt x="26102" y="68528"/>
                  </a:cubicBezTo>
                  <a:lnTo>
                    <a:pt x="26799" y="69013"/>
                  </a:lnTo>
                  <a:cubicBezTo>
                    <a:pt x="29824" y="71121"/>
                    <a:pt x="32741" y="72669"/>
                    <a:pt x="35418" y="73646"/>
                  </a:cubicBezTo>
                  <a:cubicBezTo>
                    <a:pt x="38139" y="74624"/>
                    <a:pt x="40903" y="75143"/>
                    <a:pt x="43624" y="75143"/>
                  </a:cubicBezTo>
                  <a:cubicBezTo>
                    <a:pt x="47150" y="75143"/>
                    <a:pt x="50089" y="74590"/>
                    <a:pt x="52309" y="73544"/>
                  </a:cubicBezTo>
                  <a:cubicBezTo>
                    <a:pt x="54638" y="72422"/>
                    <a:pt x="56423" y="70568"/>
                    <a:pt x="57620" y="68035"/>
                  </a:cubicBezTo>
                  <a:cubicBezTo>
                    <a:pt x="58599" y="65952"/>
                    <a:pt x="59231" y="62933"/>
                    <a:pt x="59579" y="58793"/>
                  </a:cubicBezTo>
                  <a:cubicBezTo>
                    <a:pt x="59905" y="54856"/>
                    <a:pt x="60079" y="50843"/>
                    <a:pt x="60079" y="46864"/>
                  </a:cubicBezTo>
                  <a:cubicBezTo>
                    <a:pt x="60079" y="46864"/>
                    <a:pt x="60079" y="3076"/>
                    <a:pt x="60079" y="15"/>
                  </a:cubicBezTo>
                  <a:cubicBezTo>
                    <a:pt x="62822" y="15"/>
                    <a:pt x="84523" y="15"/>
                    <a:pt x="87287" y="15"/>
                  </a:cubicBezTo>
                  <a:cubicBezTo>
                    <a:pt x="87287" y="3127"/>
                    <a:pt x="87287" y="62092"/>
                    <a:pt x="87287" y="62092"/>
                  </a:cubicBezTo>
                  <a:cubicBezTo>
                    <a:pt x="87287" y="73587"/>
                    <a:pt x="84741" y="82446"/>
                    <a:pt x="79735" y="88423"/>
                  </a:cubicBezTo>
                  <a:cubicBezTo>
                    <a:pt x="74794" y="94308"/>
                    <a:pt x="67502" y="97308"/>
                    <a:pt x="58033" y="97308"/>
                  </a:cubicBezTo>
                  <a:cubicBezTo>
                    <a:pt x="52592" y="97308"/>
                    <a:pt x="47542" y="96161"/>
                    <a:pt x="43058" y="93908"/>
                  </a:cubicBezTo>
                </a:path>
              </a:pathLst>
            </a:custGeom>
            <a:solidFill>
              <a:srgbClr val="231F20"/>
            </a:solidFill>
            <a:ln w="2176" cap="flat">
              <a:noFill/>
              <a:prstDash val="solid"/>
              <a:miter/>
            </a:ln>
          </p:spPr>
          <p:txBody>
            <a:bodyPr rtlCol="0" anchor="ctr"/>
            <a:lstStyle/>
            <a:p>
              <a:endParaRPr lang="en-GB" sz="5261" dirty="0"/>
            </a:p>
          </p:txBody>
        </p:sp>
        <p:sp>
          <p:nvSpPr>
            <p:cNvPr id="87" name="Freeform: Shape 83">
              <a:extLst>
                <a:ext uri="{FF2B5EF4-FFF2-40B4-BE49-F238E27FC236}">
                  <a16:creationId xmlns:a16="http://schemas.microsoft.com/office/drawing/2014/main" id="{C8F78F62-8125-B0C3-9EF8-2AB3549AD36E}"/>
                </a:ext>
              </a:extLst>
            </p:cNvPr>
            <p:cNvSpPr/>
            <p:nvPr/>
          </p:nvSpPr>
          <p:spPr>
            <a:xfrm flipV="1">
              <a:off x="12732018" y="4394823"/>
              <a:ext cx="97774" cy="100864"/>
            </a:xfrm>
            <a:custGeom>
              <a:avLst/>
              <a:gdLst>
                <a:gd name="connsiteX0" fmla="*/ 11690 w 97774"/>
                <a:gd name="connsiteY0" fmla="*/ 87549 h 100864"/>
                <a:gd name="connsiteX1" fmla="*/ 11690 w 97774"/>
                <a:gd name="connsiteY1" fmla="*/ 87549 h 100864"/>
                <a:gd name="connsiteX2" fmla="*/ -1152 w 97774"/>
                <a:gd name="connsiteY2" fmla="*/ 50401 h 100864"/>
                <a:gd name="connsiteX3" fmla="*/ 11690 w 97774"/>
                <a:gd name="connsiteY3" fmla="*/ 13433 h 100864"/>
                <a:gd name="connsiteX4" fmla="*/ 47735 w 97774"/>
                <a:gd name="connsiteY4" fmla="*/ 16 h 100864"/>
                <a:gd name="connsiteX5" fmla="*/ 83867 w 97774"/>
                <a:gd name="connsiteY5" fmla="*/ 13433 h 100864"/>
                <a:gd name="connsiteX6" fmla="*/ 96622 w 97774"/>
                <a:gd name="connsiteY6" fmla="*/ 50401 h 100864"/>
                <a:gd name="connsiteX7" fmla="*/ 83824 w 97774"/>
                <a:gd name="connsiteY7" fmla="*/ 87464 h 100864"/>
                <a:gd name="connsiteX8" fmla="*/ 47735 w 97774"/>
                <a:gd name="connsiteY8" fmla="*/ 100880 h 100864"/>
                <a:gd name="connsiteX9" fmla="*/ 11690 w 97774"/>
                <a:gd name="connsiteY9" fmla="*/ 87549 h 100864"/>
                <a:gd name="connsiteX10" fmla="*/ 32433 w 97774"/>
                <a:gd name="connsiteY10" fmla="*/ 25829 h 100864"/>
                <a:gd name="connsiteX11" fmla="*/ 28319 w 97774"/>
                <a:gd name="connsiteY11" fmla="*/ 35242 h 100864"/>
                <a:gd name="connsiteX12" fmla="*/ 26774 w 97774"/>
                <a:gd name="connsiteY12" fmla="*/ 50231 h 100864"/>
                <a:gd name="connsiteX13" fmla="*/ 28407 w 97774"/>
                <a:gd name="connsiteY13" fmla="*/ 65612 h 100864"/>
                <a:gd name="connsiteX14" fmla="*/ 32890 w 97774"/>
                <a:gd name="connsiteY14" fmla="*/ 75560 h 100864"/>
                <a:gd name="connsiteX15" fmla="*/ 39725 w 97774"/>
                <a:gd name="connsiteY15" fmla="*/ 80942 h 100864"/>
                <a:gd name="connsiteX16" fmla="*/ 47735 w 97774"/>
                <a:gd name="connsiteY16" fmla="*/ 82328 h 100864"/>
                <a:gd name="connsiteX17" fmla="*/ 56159 w 97774"/>
                <a:gd name="connsiteY17" fmla="*/ 80747 h 100864"/>
                <a:gd name="connsiteX18" fmla="*/ 62950 w 97774"/>
                <a:gd name="connsiteY18" fmla="*/ 75093 h 100864"/>
                <a:gd name="connsiteX19" fmla="*/ 67194 w 97774"/>
                <a:gd name="connsiteY19" fmla="*/ 65196 h 100864"/>
                <a:gd name="connsiteX20" fmla="*/ 68696 w 97774"/>
                <a:gd name="connsiteY20" fmla="*/ 50231 h 100864"/>
                <a:gd name="connsiteX21" fmla="*/ 67238 w 97774"/>
                <a:gd name="connsiteY21" fmla="*/ 35156 h 100864"/>
                <a:gd name="connsiteX22" fmla="*/ 62863 w 97774"/>
                <a:gd name="connsiteY22" fmla="*/ 25566 h 100864"/>
                <a:gd name="connsiteX23" fmla="*/ 56115 w 97774"/>
                <a:gd name="connsiteY23" fmla="*/ 20277 h 100864"/>
                <a:gd name="connsiteX24" fmla="*/ 47996 w 97774"/>
                <a:gd name="connsiteY24" fmla="*/ 18577 h 100864"/>
                <a:gd name="connsiteX25" fmla="*/ 39224 w 97774"/>
                <a:gd name="connsiteY25" fmla="*/ 20303 h 100864"/>
                <a:gd name="connsiteX26" fmla="*/ 32433 w 97774"/>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74" h="100864">
                  <a:moveTo>
                    <a:pt x="11690" y="87549"/>
                  </a:moveTo>
                  <a:lnTo>
                    <a:pt x="11690" y="87549"/>
                  </a:lnTo>
                  <a:cubicBezTo>
                    <a:pt x="3179" y="78689"/>
                    <a:pt x="-1152" y="66190"/>
                    <a:pt x="-1152" y="50401"/>
                  </a:cubicBezTo>
                  <a:cubicBezTo>
                    <a:pt x="-1152" y="34799"/>
                    <a:pt x="3179" y="22360"/>
                    <a:pt x="11690" y="13433"/>
                  </a:cubicBezTo>
                  <a:cubicBezTo>
                    <a:pt x="20179" y="4530"/>
                    <a:pt x="32303" y="16"/>
                    <a:pt x="47735" y="16"/>
                  </a:cubicBezTo>
                  <a:cubicBezTo>
                    <a:pt x="63298" y="16"/>
                    <a:pt x="75444" y="4530"/>
                    <a:pt x="83867" y="13433"/>
                  </a:cubicBezTo>
                  <a:cubicBezTo>
                    <a:pt x="92334" y="22360"/>
                    <a:pt x="96622" y="34799"/>
                    <a:pt x="96622" y="50401"/>
                  </a:cubicBezTo>
                  <a:cubicBezTo>
                    <a:pt x="96622" y="66088"/>
                    <a:pt x="92312" y="78536"/>
                    <a:pt x="83824" y="87464"/>
                  </a:cubicBezTo>
                  <a:cubicBezTo>
                    <a:pt x="75356" y="96374"/>
                    <a:pt x="63211" y="100880"/>
                    <a:pt x="47735" y="100880"/>
                  </a:cubicBezTo>
                  <a:cubicBezTo>
                    <a:pt x="32303" y="100880"/>
                    <a:pt x="20179" y="96400"/>
                    <a:pt x="11690" y="87549"/>
                  </a:cubicBezTo>
                  <a:close/>
                  <a:moveTo>
                    <a:pt x="32433" y="25829"/>
                  </a:moveTo>
                  <a:cubicBezTo>
                    <a:pt x="30735" y="28201"/>
                    <a:pt x="29364" y="31356"/>
                    <a:pt x="28319" y="35242"/>
                  </a:cubicBezTo>
                  <a:cubicBezTo>
                    <a:pt x="27318" y="39068"/>
                    <a:pt x="26774" y="44101"/>
                    <a:pt x="26774" y="50231"/>
                  </a:cubicBezTo>
                  <a:cubicBezTo>
                    <a:pt x="26774" y="56370"/>
                    <a:pt x="27318" y="61531"/>
                    <a:pt x="28407" y="65612"/>
                  </a:cubicBezTo>
                  <a:cubicBezTo>
                    <a:pt x="29517" y="69779"/>
                    <a:pt x="31018" y="73120"/>
                    <a:pt x="32890" y="75560"/>
                  </a:cubicBezTo>
                  <a:cubicBezTo>
                    <a:pt x="34936" y="78179"/>
                    <a:pt x="37222" y="79982"/>
                    <a:pt x="39725" y="80942"/>
                  </a:cubicBezTo>
                  <a:cubicBezTo>
                    <a:pt x="42119" y="81852"/>
                    <a:pt x="44797" y="82328"/>
                    <a:pt x="47735" y="82328"/>
                  </a:cubicBezTo>
                  <a:cubicBezTo>
                    <a:pt x="50826" y="82328"/>
                    <a:pt x="53677" y="81793"/>
                    <a:pt x="56159" y="80747"/>
                  </a:cubicBezTo>
                  <a:cubicBezTo>
                    <a:pt x="58705" y="79667"/>
                    <a:pt x="60969" y="77771"/>
                    <a:pt x="62950" y="75093"/>
                  </a:cubicBezTo>
                  <a:cubicBezTo>
                    <a:pt x="64756" y="72584"/>
                    <a:pt x="66193" y="69251"/>
                    <a:pt x="67194" y="65196"/>
                  </a:cubicBezTo>
                  <a:cubicBezTo>
                    <a:pt x="68174" y="61199"/>
                    <a:pt x="68696" y="56157"/>
                    <a:pt x="68696" y="50231"/>
                  </a:cubicBezTo>
                  <a:cubicBezTo>
                    <a:pt x="68696" y="43888"/>
                    <a:pt x="68174" y="38813"/>
                    <a:pt x="67238" y="35156"/>
                  </a:cubicBezTo>
                  <a:cubicBezTo>
                    <a:pt x="66258" y="31441"/>
                    <a:pt x="64778" y="28227"/>
                    <a:pt x="62863" y="25566"/>
                  </a:cubicBezTo>
                  <a:cubicBezTo>
                    <a:pt x="61165" y="23227"/>
                    <a:pt x="58923" y="21442"/>
                    <a:pt x="56115" y="20277"/>
                  </a:cubicBezTo>
                  <a:cubicBezTo>
                    <a:pt x="53372" y="19146"/>
                    <a:pt x="50652" y="18577"/>
                    <a:pt x="47996" y="18577"/>
                  </a:cubicBezTo>
                  <a:cubicBezTo>
                    <a:pt x="44797" y="18577"/>
                    <a:pt x="41858" y="19146"/>
                    <a:pt x="39224" y="20303"/>
                  </a:cubicBezTo>
                  <a:cubicBezTo>
                    <a:pt x="36504" y="21442"/>
                    <a:pt x="34218" y="23312"/>
                    <a:pt x="32433" y="25829"/>
                  </a:cubicBezTo>
                </a:path>
              </a:pathLst>
            </a:custGeom>
            <a:solidFill>
              <a:srgbClr val="231F20"/>
            </a:solidFill>
            <a:ln w="2176" cap="flat">
              <a:noFill/>
              <a:prstDash val="solid"/>
              <a:miter/>
            </a:ln>
          </p:spPr>
          <p:txBody>
            <a:bodyPr rtlCol="0" anchor="ctr"/>
            <a:lstStyle/>
            <a:p>
              <a:endParaRPr lang="en-GB" sz="5261" dirty="0"/>
            </a:p>
          </p:txBody>
        </p:sp>
        <p:sp>
          <p:nvSpPr>
            <p:cNvPr id="88" name="Freeform: Shape 84">
              <a:extLst>
                <a:ext uri="{FF2B5EF4-FFF2-40B4-BE49-F238E27FC236}">
                  <a16:creationId xmlns:a16="http://schemas.microsoft.com/office/drawing/2014/main" id="{589194F0-5476-335A-A1EA-F123B2B32094}"/>
                </a:ext>
              </a:extLst>
            </p:cNvPr>
            <p:cNvSpPr/>
            <p:nvPr/>
          </p:nvSpPr>
          <p:spPr>
            <a:xfrm flipV="1">
              <a:off x="12854780" y="4360260"/>
              <a:ext cx="27207" cy="132323"/>
            </a:xfrm>
            <a:custGeom>
              <a:avLst/>
              <a:gdLst>
                <a:gd name="connsiteX0" fmla="*/ -1187 w 27207"/>
                <a:gd name="connsiteY0" fmla="*/ 132329 h 132323"/>
                <a:gd name="connsiteX1" fmla="*/ -1187 w 27207"/>
                <a:gd name="connsiteY1" fmla="*/ 6 h 132323"/>
                <a:gd name="connsiteX2" fmla="*/ 26021 w 27207"/>
                <a:gd name="connsiteY2" fmla="*/ 6 h 132323"/>
                <a:gd name="connsiteX3" fmla="*/ 26021 w 27207"/>
                <a:gd name="connsiteY3" fmla="*/ 132329 h 132323"/>
                <a:gd name="connsiteX4" fmla="*/ -1187 w 27207"/>
                <a:gd name="connsiteY4" fmla="*/ 132329 h 132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7" h="132323">
                  <a:moveTo>
                    <a:pt x="-1187" y="132329"/>
                  </a:moveTo>
                  <a:cubicBezTo>
                    <a:pt x="-1187" y="129184"/>
                    <a:pt x="-1187" y="3152"/>
                    <a:pt x="-1187" y="6"/>
                  </a:cubicBezTo>
                  <a:cubicBezTo>
                    <a:pt x="1577" y="6"/>
                    <a:pt x="23256" y="6"/>
                    <a:pt x="26021" y="6"/>
                  </a:cubicBezTo>
                  <a:cubicBezTo>
                    <a:pt x="26021" y="3152"/>
                    <a:pt x="26021" y="129184"/>
                    <a:pt x="26021" y="132329"/>
                  </a:cubicBezTo>
                  <a:cubicBezTo>
                    <a:pt x="23256" y="132329"/>
                    <a:pt x="1577" y="132329"/>
                    <a:pt x="-1187" y="132329"/>
                  </a:cubicBezTo>
                </a:path>
              </a:pathLst>
            </a:custGeom>
            <a:solidFill>
              <a:srgbClr val="231F20"/>
            </a:solidFill>
            <a:ln w="2176" cap="flat">
              <a:noFill/>
              <a:prstDash val="solid"/>
              <a:miter/>
            </a:ln>
          </p:spPr>
          <p:txBody>
            <a:bodyPr rtlCol="0" anchor="ctr"/>
            <a:lstStyle/>
            <a:p>
              <a:endParaRPr lang="en-GB" sz="5261" dirty="0"/>
            </a:p>
          </p:txBody>
        </p:sp>
        <p:sp>
          <p:nvSpPr>
            <p:cNvPr id="89" name="Freeform: Shape 85">
              <a:extLst>
                <a:ext uri="{FF2B5EF4-FFF2-40B4-BE49-F238E27FC236}">
                  <a16:creationId xmlns:a16="http://schemas.microsoft.com/office/drawing/2014/main" id="{0351EA9E-B3A5-D38F-C512-43D5ADFED523}"/>
                </a:ext>
              </a:extLst>
            </p:cNvPr>
            <p:cNvSpPr/>
            <p:nvPr/>
          </p:nvSpPr>
          <p:spPr>
            <a:xfrm flipV="1">
              <a:off x="12906780" y="4394823"/>
              <a:ext cx="97774" cy="100864"/>
            </a:xfrm>
            <a:custGeom>
              <a:avLst/>
              <a:gdLst>
                <a:gd name="connsiteX0" fmla="*/ 11620 w 97774"/>
                <a:gd name="connsiteY0" fmla="*/ 87549 h 100864"/>
                <a:gd name="connsiteX1" fmla="*/ 11620 w 97774"/>
                <a:gd name="connsiteY1" fmla="*/ 87549 h 100864"/>
                <a:gd name="connsiteX2" fmla="*/ -1222 w 97774"/>
                <a:gd name="connsiteY2" fmla="*/ 50401 h 100864"/>
                <a:gd name="connsiteX3" fmla="*/ 11620 w 97774"/>
                <a:gd name="connsiteY3" fmla="*/ 13433 h 100864"/>
                <a:gd name="connsiteX4" fmla="*/ 47665 w 97774"/>
                <a:gd name="connsiteY4" fmla="*/ 16 h 100864"/>
                <a:gd name="connsiteX5" fmla="*/ 83798 w 97774"/>
                <a:gd name="connsiteY5" fmla="*/ 13433 h 100864"/>
                <a:gd name="connsiteX6" fmla="*/ 96553 w 97774"/>
                <a:gd name="connsiteY6" fmla="*/ 50401 h 100864"/>
                <a:gd name="connsiteX7" fmla="*/ 83754 w 97774"/>
                <a:gd name="connsiteY7" fmla="*/ 87464 h 100864"/>
                <a:gd name="connsiteX8" fmla="*/ 47665 w 97774"/>
                <a:gd name="connsiteY8" fmla="*/ 100880 h 100864"/>
                <a:gd name="connsiteX9" fmla="*/ 11620 w 97774"/>
                <a:gd name="connsiteY9" fmla="*/ 87549 h 100864"/>
                <a:gd name="connsiteX10" fmla="*/ 32364 w 97774"/>
                <a:gd name="connsiteY10" fmla="*/ 25829 h 100864"/>
                <a:gd name="connsiteX11" fmla="*/ 28272 w 97774"/>
                <a:gd name="connsiteY11" fmla="*/ 35242 h 100864"/>
                <a:gd name="connsiteX12" fmla="*/ 26704 w 97774"/>
                <a:gd name="connsiteY12" fmla="*/ 50231 h 100864"/>
                <a:gd name="connsiteX13" fmla="*/ 28358 w 97774"/>
                <a:gd name="connsiteY13" fmla="*/ 65612 h 100864"/>
                <a:gd name="connsiteX14" fmla="*/ 32842 w 97774"/>
                <a:gd name="connsiteY14" fmla="*/ 75560 h 100864"/>
                <a:gd name="connsiteX15" fmla="*/ 39655 w 97774"/>
                <a:gd name="connsiteY15" fmla="*/ 80942 h 100864"/>
                <a:gd name="connsiteX16" fmla="*/ 47665 w 97774"/>
                <a:gd name="connsiteY16" fmla="*/ 82328 h 100864"/>
                <a:gd name="connsiteX17" fmla="*/ 56089 w 97774"/>
                <a:gd name="connsiteY17" fmla="*/ 80747 h 100864"/>
                <a:gd name="connsiteX18" fmla="*/ 62880 w 97774"/>
                <a:gd name="connsiteY18" fmla="*/ 75093 h 100864"/>
                <a:gd name="connsiteX19" fmla="*/ 67146 w 97774"/>
                <a:gd name="connsiteY19" fmla="*/ 65196 h 100864"/>
                <a:gd name="connsiteX20" fmla="*/ 68626 w 97774"/>
                <a:gd name="connsiteY20" fmla="*/ 50231 h 100864"/>
                <a:gd name="connsiteX21" fmla="*/ 67190 w 97774"/>
                <a:gd name="connsiteY21" fmla="*/ 35156 h 100864"/>
                <a:gd name="connsiteX22" fmla="*/ 62793 w 97774"/>
                <a:gd name="connsiteY22" fmla="*/ 25566 h 100864"/>
                <a:gd name="connsiteX23" fmla="*/ 56045 w 97774"/>
                <a:gd name="connsiteY23" fmla="*/ 20277 h 100864"/>
                <a:gd name="connsiteX24" fmla="*/ 47927 w 97774"/>
                <a:gd name="connsiteY24" fmla="*/ 18577 h 100864"/>
                <a:gd name="connsiteX25" fmla="*/ 39177 w 97774"/>
                <a:gd name="connsiteY25" fmla="*/ 20303 h 100864"/>
                <a:gd name="connsiteX26" fmla="*/ 32364 w 97774"/>
                <a:gd name="connsiteY26" fmla="*/ 25829 h 10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774" h="100864">
                  <a:moveTo>
                    <a:pt x="11620" y="87549"/>
                  </a:moveTo>
                  <a:lnTo>
                    <a:pt x="11620" y="87549"/>
                  </a:lnTo>
                  <a:cubicBezTo>
                    <a:pt x="3110" y="78689"/>
                    <a:pt x="-1222" y="66190"/>
                    <a:pt x="-1222" y="50401"/>
                  </a:cubicBezTo>
                  <a:cubicBezTo>
                    <a:pt x="-1222" y="34799"/>
                    <a:pt x="3110" y="22360"/>
                    <a:pt x="11620" y="13433"/>
                  </a:cubicBezTo>
                  <a:cubicBezTo>
                    <a:pt x="20131" y="4530"/>
                    <a:pt x="32233" y="16"/>
                    <a:pt x="47665" y="16"/>
                  </a:cubicBezTo>
                  <a:cubicBezTo>
                    <a:pt x="63228" y="16"/>
                    <a:pt x="75396" y="4530"/>
                    <a:pt x="83798" y="13433"/>
                  </a:cubicBezTo>
                  <a:cubicBezTo>
                    <a:pt x="92265" y="22360"/>
                    <a:pt x="96553" y="34799"/>
                    <a:pt x="96553" y="50401"/>
                  </a:cubicBezTo>
                  <a:cubicBezTo>
                    <a:pt x="96553" y="66088"/>
                    <a:pt x="92265" y="78536"/>
                    <a:pt x="83754" y="87464"/>
                  </a:cubicBezTo>
                  <a:cubicBezTo>
                    <a:pt x="75309" y="96374"/>
                    <a:pt x="63141" y="100880"/>
                    <a:pt x="47665" y="100880"/>
                  </a:cubicBezTo>
                  <a:cubicBezTo>
                    <a:pt x="32233" y="100880"/>
                    <a:pt x="20131" y="96400"/>
                    <a:pt x="11620" y="87549"/>
                  </a:cubicBezTo>
                  <a:close/>
                  <a:moveTo>
                    <a:pt x="32364" y="25829"/>
                  </a:moveTo>
                  <a:cubicBezTo>
                    <a:pt x="30666" y="28201"/>
                    <a:pt x="29295" y="31356"/>
                    <a:pt x="28272" y="35242"/>
                  </a:cubicBezTo>
                  <a:cubicBezTo>
                    <a:pt x="27249" y="39068"/>
                    <a:pt x="26704" y="44101"/>
                    <a:pt x="26704" y="50231"/>
                  </a:cubicBezTo>
                  <a:cubicBezTo>
                    <a:pt x="26704" y="56370"/>
                    <a:pt x="27270" y="61531"/>
                    <a:pt x="28358" y="65612"/>
                  </a:cubicBezTo>
                  <a:cubicBezTo>
                    <a:pt x="29447" y="69779"/>
                    <a:pt x="30971" y="73120"/>
                    <a:pt x="32842" y="75560"/>
                  </a:cubicBezTo>
                  <a:cubicBezTo>
                    <a:pt x="34867" y="78179"/>
                    <a:pt x="37174" y="79982"/>
                    <a:pt x="39655" y="80942"/>
                  </a:cubicBezTo>
                  <a:cubicBezTo>
                    <a:pt x="42050" y="81852"/>
                    <a:pt x="44727" y="82328"/>
                    <a:pt x="47665" y="82328"/>
                  </a:cubicBezTo>
                  <a:cubicBezTo>
                    <a:pt x="50778" y="82328"/>
                    <a:pt x="53629" y="81793"/>
                    <a:pt x="56089" y="80747"/>
                  </a:cubicBezTo>
                  <a:cubicBezTo>
                    <a:pt x="58636" y="79667"/>
                    <a:pt x="60921" y="77771"/>
                    <a:pt x="62880" y="75093"/>
                  </a:cubicBezTo>
                  <a:cubicBezTo>
                    <a:pt x="64708" y="72584"/>
                    <a:pt x="66123" y="69251"/>
                    <a:pt x="67146" y="65196"/>
                  </a:cubicBezTo>
                  <a:cubicBezTo>
                    <a:pt x="68126" y="61199"/>
                    <a:pt x="68626" y="56157"/>
                    <a:pt x="68626" y="50231"/>
                  </a:cubicBezTo>
                  <a:cubicBezTo>
                    <a:pt x="68626" y="43888"/>
                    <a:pt x="68147" y="38813"/>
                    <a:pt x="67190" y="35156"/>
                  </a:cubicBezTo>
                  <a:cubicBezTo>
                    <a:pt x="66210" y="31441"/>
                    <a:pt x="64708" y="28227"/>
                    <a:pt x="62793" y="25566"/>
                  </a:cubicBezTo>
                  <a:cubicBezTo>
                    <a:pt x="61139" y="23227"/>
                    <a:pt x="58853" y="21442"/>
                    <a:pt x="56045" y="20277"/>
                  </a:cubicBezTo>
                  <a:cubicBezTo>
                    <a:pt x="53325" y="19146"/>
                    <a:pt x="50582" y="18577"/>
                    <a:pt x="47927" y="18577"/>
                  </a:cubicBezTo>
                  <a:cubicBezTo>
                    <a:pt x="44770" y="18577"/>
                    <a:pt x="41810" y="19146"/>
                    <a:pt x="39177" y="20303"/>
                  </a:cubicBezTo>
                  <a:cubicBezTo>
                    <a:pt x="36456" y="21442"/>
                    <a:pt x="34148" y="23312"/>
                    <a:pt x="32364" y="25829"/>
                  </a:cubicBezTo>
                </a:path>
              </a:pathLst>
            </a:custGeom>
            <a:solidFill>
              <a:srgbClr val="231F20"/>
            </a:solidFill>
            <a:ln w="2176" cap="flat">
              <a:noFill/>
              <a:prstDash val="solid"/>
              <a:miter/>
            </a:ln>
          </p:spPr>
          <p:txBody>
            <a:bodyPr rtlCol="0" anchor="ctr"/>
            <a:lstStyle/>
            <a:p>
              <a:endParaRPr lang="en-GB" sz="5261" dirty="0"/>
            </a:p>
          </p:txBody>
        </p:sp>
        <p:sp>
          <p:nvSpPr>
            <p:cNvPr id="90" name="Freeform: Shape 86">
              <a:extLst>
                <a:ext uri="{FF2B5EF4-FFF2-40B4-BE49-F238E27FC236}">
                  <a16:creationId xmlns:a16="http://schemas.microsoft.com/office/drawing/2014/main" id="{7211396B-86C5-2F06-E8FB-08F7B9703160}"/>
                </a:ext>
              </a:extLst>
            </p:cNvPr>
            <p:cNvSpPr/>
            <p:nvPr/>
          </p:nvSpPr>
          <p:spPr>
            <a:xfrm flipV="1">
              <a:off x="13022338" y="4395291"/>
              <a:ext cx="92703" cy="134236"/>
            </a:xfrm>
            <a:custGeom>
              <a:avLst/>
              <a:gdLst>
                <a:gd name="connsiteX0" fmla="*/ 22872 w 92703"/>
                <a:gd name="connsiteY0" fmla="*/ 131057 h 134236"/>
                <a:gd name="connsiteX1" fmla="*/ 10378 w 92703"/>
                <a:gd name="connsiteY1" fmla="*/ 121933 h 134236"/>
                <a:gd name="connsiteX2" fmla="*/ 1824 w 92703"/>
                <a:gd name="connsiteY2" fmla="*/ 106884 h 134236"/>
                <a:gd name="connsiteX3" fmla="*/ -1267 w 92703"/>
                <a:gd name="connsiteY3" fmla="*/ 86776 h 134236"/>
                <a:gd name="connsiteX4" fmla="*/ 8702 w 92703"/>
                <a:gd name="connsiteY4" fmla="*/ 50189 h 134236"/>
                <a:gd name="connsiteX5" fmla="*/ 36803 w 92703"/>
                <a:gd name="connsiteY5" fmla="*/ 38413 h 134236"/>
                <a:gd name="connsiteX6" fmla="*/ 50080 w 92703"/>
                <a:gd name="connsiteY6" fmla="*/ 41049 h 134236"/>
                <a:gd name="connsiteX7" fmla="*/ 61551 w 92703"/>
                <a:gd name="connsiteY7" fmla="*/ 48047 h 134236"/>
                <a:gd name="connsiteX8" fmla="*/ 64228 w 92703"/>
                <a:gd name="connsiteY8" fmla="*/ 50427 h 134236"/>
                <a:gd name="connsiteX9" fmla="*/ 64228 w 92703"/>
                <a:gd name="connsiteY9" fmla="*/ 44986 h 134236"/>
                <a:gd name="connsiteX10" fmla="*/ 63140 w 92703"/>
                <a:gd name="connsiteY10" fmla="*/ 34162 h 134236"/>
                <a:gd name="connsiteX11" fmla="*/ 59135 w 92703"/>
                <a:gd name="connsiteY11" fmla="*/ 26323 h 134236"/>
                <a:gd name="connsiteX12" fmla="*/ 50581 w 92703"/>
                <a:gd name="connsiteY12" fmla="*/ 21238 h 134236"/>
                <a:gd name="connsiteX13" fmla="*/ 37194 w 92703"/>
                <a:gd name="connsiteY13" fmla="*/ 19563 h 134236"/>
                <a:gd name="connsiteX14" fmla="*/ 29620 w 92703"/>
                <a:gd name="connsiteY14" fmla="*/ 20176 h 134236"/>
                <a:gd name="connsiteX15" fmla="*/ 22154 w 92703"/>
                <a:gd name="connsiteY15" fmla="*/ 21774 h 134236"/>
                <a:gd name="connsiteX16" fmla="*/ 15820 w 92703"/>
                <a:gd name="connsiteY16" fmla="*/ 23730 h 134236"/>
                <a:gd name="connsiteX17" fmla="*/ 10705 w 92703"/>
                <a:gd name="connsiteY17" fmla="*/ 25558 h 134236"/>
                <a:gd name="connsiteX18" fmla="*/ 9051 w 92703"/>
                <a:gd name="connsiteY18" fmla="*/ 25558 h 134236"/>
                <a:gd name="connsiteX19" fmla="*/ 9051 w 92703"/>
                <a:gd name="connsiteY19" fmla="*/ 3902 h 134236"/>
                <a:gd name="connsiteX20" fmla="*/ 22829 w 92703"/>
                <a:gd name="connsiteY20" fmla="*/ 1283 h 134236"/>
                <a:gd name="connsiteX21" fmla="*/ 41112 w 92703"/>
                <a:gd name="connsiteY21" fmla="*/ 25 h 134236"/>
                <a:gd name="connsiteX22" fmla="*/ 61769 w 92703"/>
                <a:gd name="connsiteY22" fmla="*/ 2371 h 134236"/>
                <a:gd name="connsiteX23" fmla="*/ 77440 w 92703"/>
                <a:gd name="connsiteY23" fmla="*/ 9870 h 134236"/>
                <a:gd name="connsiteX24" fmla="*/ 87671 w 92703"/>
                <a:gd name="connsiteY24" fmla="*/ 24044 h 134236"/>
                <a:gd name="connsiteX25" fmla="*/ 91436 w 92703"/>
                <a:gd name="connsiteY25" fmla="*/ 46542 h 134236"/>
                <a:gd name="connsiteX26" fmla="*/ 91436 w 92703"/>
                <a:gd name="connsiteY26" fmla="*/ 131627 h 134236"/>
                <a:gd name="connsiteX27" fmla="*/ 64837 w 92703"/>
                <a:gd name="connsiteY27" fmla="*/ 131627 h 134236"/>
                <a:gd name="connsiteX28" fmla="*/ 63423 w 92703"/>
                <a:gd name="connsiteY28" fmla="*/ 126270 h 134236"/>
                <a:gd name="connsiteX29" fmla="*/ 61551 w 92703"/>
                <a:gd name="connsiteY29" fmla="*/ 127528 h 134236"/>
                <a:gd name="connsiteX30" fmla="*/ 51125 w 92703"/>
                <a:gd name="connsiteY30" fmla="*/ 132450 h 134236"/>
                <a:gd name="connsiteX31" fmla="*/ 38174 w 92703"/>
                <a:gd name="connsiteY31" fmla="*/ 134261 h 134236"/>
                <a:gd name="connsiteX32" fmla="*/ 22872 w 92703"/>
                <a:gd name="connsiteY32" fmla="*/ 131057 h 134236"/>
                <a:gd name="connsiteX33" fmla="*/ 30860 w 92703"/>
                <a:gd name="connsiteY33" fmla="*/ 66412 h 134236"/>
                <a:gd name="connsiteX34" fmla="*/ 27508 w 92703"/>
                <a:gd name="connsiteY34" fmla="*/ 74846 h 134236"/>
                <a:gd name="connsiteX35" fmla="*/ 26659 w 92703"/>
                <a:gd name="connsiteY35" fmla="*/ 85993 h 134236"/>
                <a:gd name="connsiteX36" fmla="*/ 32558 w 92703"/>
                <a:gd name="connsiteY36" fmla="*/ 106943 h 134236"/>
                <a:gd name="connsiteX37" fmla="*/ 50385 w 92703"/>
                <a:gd name="connsiteY37" fmla="*/ 114732 h 134236"/>
                <a:gd name="connsiteX38" fmla="*/ 57350 w 92703"/>
                <a:gd name="connsiteY38" fmla="*/ 113983 h 134236"/>
                <a:gd name="connsiteX39" fmla="*/ 63292 w 92703"/>
                <a:gd name="connsiteY39" fmla="*/ 112113 h 134236"/>
                <a:gd name="connsiteX40" fmla="*/ 64228 w 92703"/>
                <a:gd name="connsiteY40" fmla="*/ 111688 h 134236"/>
                <a:gd name="connsiteX41" fmla="*/ 64228 w 92703"/>
                <a:gd name="connsiteY41" fmla="*/ 65154 h 134236"/>
                <a:gd name="connsiteX42" fmla="*/ 63575 w 92703"/>
                <a:gd name="connsiteY42" fmla="*/ 64669 h 134236"/>
                <a:gd name="connsiteX43" fmla="*/ 55609 w 92703"/>
                <a:gd name="connsiteY43" fmla="*/ 60401 h 134236"/>
                <a:gd name="connsiteX44" fmla="*/ 46967 w 92703"/>
                <a:gd name="connsiteY44" fmla="*/ 58904 h 134236"/>
                <a:gd name="connsiteX45" fmla="*/ 37238 w 92703"/>
                <a:gd name="connsiteY45" fmla="*/ 60775 h 134236"/>
                <a:gd name="connsiteX46" fmla="*/ 30860 w 92703"/>
                <a:gd name="connsiteY46" fmla="*/ 66412 h 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703" h="134236">
                  <a:moveTo>
                    <a:pt x="22872" y="131057"/>
                  </a:moveTo>
                  <a:cubicBezTo>
                    <a:pt x="18018" y="128922"/>
                    <a:pt x="13795" y="125844"/>
                    <a:pt x="10378" y="121933"/>
                  </a:cubicBezTo>
                  <a:cubicBezTo>
                    <a:pt x="6743" y="117810"/>
                    <a:pt x="3870" y="112751"/>
                    <a:pt x="1824" y="106884"/>
                  </a:cubicBezTo>
                  <a:cubicBezTo>
                    <a:pt x="-222" y="100975"/>
                    <a:pt x="-1267" y="94215"/>
                    <a:pt x="-1267" y="86776"/>
                  </a:cubicBezTo>
                  <a:cubicBezTo>
                    <a:pt x="-1267" y="70408"/>
                    <a:pt x="2085" y="58097"/>
                    <a:pt x="8702" y="50189"/>
                  </a:cubicBezTo>
                  <a:cubicBezTo>
                    <a:pt x="15210" y="42392"/>
                    <a:pt x="24679" y="38413"/>
                    <a:pt x="36803" y="38413"/>
                  </a:cubicBezTo>
                  <a:cubicBezTo>
                    <a:pt x="41330" y="38413"/>
                    <a:pt x="45792" y="39306"/>
                    <a:pt x="50080" y="41049"/>
                  </a:cubicBezTo>
                  <a:cubicBezTo>
                    <a:pt x="54390" y="42801"/>
                    <a:pt x="58242" y="45156"/>
                    <a:pt x="61551" y="48047"/>
                  </a:cubicBezTo>
                  <a:lnTo>
                    <a:pt x="64228" y="50427"/>
                  </a:lnTo>
                  <a:lnTo>
                    <a:pt x="64228" y="44986"/>
                  </a:lnTo>
                  <a:cubicBezTo>
                    <a:pt x="64228" y="40667"/>
                    <a:pt x="63880" y="37036"/>
                    <a:pt x="63140" y="34162"/>
                  </a:cubicBezTo>
                  <a:cubicBezTo>
                    <a:pt x="62400" y="31169"/>
                    <a:pt x="61050" y="28534"/>
                    <a:pt x="59135" y="26323"/>
                  </a:cubicBezTo>
                  <a:cubicBezTo>
                    <a:pt x="57198" y="24112"/>
                    <a:pt x="54324" y="22412"/>
                    <a:pt x="50581" y="21238"/>
                  </a:cubicBezTo>
                  <a:cubicBezTo>
                    <a:pt x="46989" y="20116"/>
                    <a:pt x="42505" y="19563"/>
                    <a:pt x="37194" y="19563"/>
                  </a:cubicBezTo>
                  <a:cubicBezTo>
                    <a:pt x="34648" y="19563"/>
                    <a:pt x="32101" y="19776"/>
                    <a:pt x="29620" y="20176"/>
                  </a:cubicBezTo>
                  <a:cubicBezTo>
                    <a:pt x="29598" y="20176"/>
                    <a:pt x="22154" y="21774"/>
                    <a:pt x="22154" y="21774"/>
                  </a:cubicBezTo>
                  <a:cubicBezTo>
                    <a:pt x="22132" y="21791"/>
                    <a:pt x="15820" y="23730"/>
                    <a:pt x="15820" y="23730"/>
                  </a:cubicBezTo>
                  <a:cubicBezTo>
                    <a:pt x="15820" y="23730"/>
                    <a:pt x="11815" y="25150"/>
                    <a:pt x="10705" y="25558"/>
                  </a:cubicBezTo>
                  <a:cubicBezTo>
                    <a:pt x="10465" y="25558"/>
                    <a:pt x="9856" y="25558"/>
                    <a:pt x="9051" y="25558"/>
                  </a:cubicBezTo>
                  <a:cubicBezTo>
                    <a:pt x="9051" y="22879"/>
                    <a:pt x="9051" y="6087"/>
                    <a:pt x="9051" y="3902"/>
                  </a:cubicBezTo>
                  <a:cubicBezTo>
                    <a:pt x="13012" y="2941"/>
                    <a:pt x="17583" y="2048"/>
                    <a:pt x="22829" y="1283"/>
                  </a:cubicBezTo>
                  <a:cubicBezTo>
                    <a:pt x="28575" y="458"/>
                    <a:pt x="34735" y="25"/>
                    <a:pt x="41112" y="25"/>
                  </a:cubicBezTo>
                  <a:cubicBezTo>
                    <a:pt x="48643" y="25"/>
                    <a:pt x="55609" y="815"/>
                    <a:pt x="61769" y="2371"/>
                  </a:cubicBezTo>
                  <a:cubicBezTo>
                    <a:pt x="67841" y="3919"/>
                    <a:pt x="73131" y="6427"/>
                    <a:pt x="77440" y="9870"/>
                  </a:cubicBezTo>
                  <a:cubicBezTo>
                    <a:pt x="81728" y="13229"/>
                    <a:pt x="85146" y="18007"/>
                    <a:pt x="87671" y="24044"/>
                  </a:cubicBezTo>
                  <a:cubicBezTo>
                    <a:pt x="90174" y="30166"/>
                    <a:pt x="91436" y="37742"/>
                    <a:pt x="91436" y="46542"/>
                  </a:cubicBezTo>
                  <a:cubicBezTo>
                    <a:pt x="91436" y="46542"/>
                    <a:pt x="91436" y="128480"/>
                    <a:pt x="91436" y="131627"/>
                  </a:cubicBezTo>
                  <a:cubicBezTo>
                    <a:pt x="88672" y="131627"/>
                    <a:pt x="66993" y="131627"/>
                    <a:pt x="64837" y="131627"/>
                  </a:cubicBezTo>
                  <a:cubicBezTo>
                    <a:pt x="64489" y="130352"/>
                    <a:pt x="63423" y="126270"/>
                    <a:pt x="63423" y="126270"/>
                  </a:cubicBezTo>
                  <a:lnTo>
                    <a:pt x="61551" y="127528"/>
                  </a:lnTo>
                  <a:cubicBezTo>
                    <a:pt x="58416" y="129585"/>
                    <a:pt x="54934" y="131244"/>
                    <a:pt x="51125" y="132450"/>
                  </a:cubicBezTo>
                  <a:cubicBezTo>
                    <a:pt x="47359" y="133640"/>
                    <a:pt x="42984" y="134261"/>
                    <a:pt x="38174" y="134261"/>
                  </a:cubicBezTo>
                  <a:cubicBezTo>
                    <a:pt x="32906" y="134261"/>
                    <a:pt x="27770" y="133172"/>
                    <a:pt x="22872" y="131057"/>
                  </a:cubicBezTo>
                  <a:close/>
                  <a:moveTo>
                    <a:pt x="30860" y="66412"/>
                  </a:moveTo>
                  <a:cubicBezTo>
                    <a:pt x="29228" y="68852"/>
                    <a:pt x="28096" y="71701"/>
                    <a:pt x="27508" y="74846"/>
                  </a:cubicBezTo>
                  <a:cubicBezTo>
                    <a:pt x="26964" y="77865"/>
                    <a:pt x="26659" y="81631"/>
                    <a:pt x="26659" y="85993"/>
                  </a:cubicBezTo>
                  <a:cubicBezTo>
                    <a:pt x="26659" y="94853"/>
                    <a:pt x="28662" y="101910"/>
                    <a:pt x="32558" y="106943"/>
                  </a:cubicBezTo>
                  <a:cubicBezTo>
                    <a:pt x="36563" y="112113"/>
                    <a:pt x="42549" y="114732"/>
                    <a:pt x="50385" y="114732"/>
                  </a:cubicBezTo>
                  <a:cubicBezTo>
                    <a:pt x="52692" y="114732"/>
                    <a:pt x="55043" y="114468"/>
                    <a:pt x="57350" y="113983"/>
                  </a:cubicBezTo>
                  <a:cubicBezTo>
                    <a:pt x="59679" y="113490"/>
                    <a:pt x="61681" y="112878"/>
                    <a:pt x="63292" y="112113"/>
                  </a:cubicBezTo>
                  <a:lnTo>
                    <a:pt x="64228" y="111688"/>
                  </a:lnTo>
                  <a:lnTo>
                    <a:pt x="64228" y="65154"/>
                  </a:lnTo>
                  <a:lnTo>
                    <a:pt x="63575" y="64669"/>
                  </a:lnTo>
                  <a:cubicBezTo>
                    <a:pt x="61072" y="62816"/>
                    <a:pt x="58395" y="61396"/>
                    <a:pt x="55609" y="60401"/>
                  </a:cubicBezTo>
                  <a:cubicBezTo>
                    <a:pt x="52801" y="59415"/>
                    <a:pt x="49906" y="58904"/>
                    <a:pt x="46967" y="58904"/>
                  </a:cubicBezTo>
                  <a:cubicBezTo>
                    <a:pt x="43071" y="58904"/>
                    <a:pt x="39785" y="59542"/>
                    <a:pt x="37238" y="60775"/>
                  </a:cubicBezTo>
                  <a:cubicBezTo>
                    <a:pt x="34604" y="62050"/>
                    <a:pt x="32471" y="63946"/>
                    <a:pt x="30860" y="66412"/>
                  </a:cubicBezTo>
                </a:path>
              </a:pathLst>
            </a:custGeom>
            <a:solidFill>
              <a:srgbClr val="231F20"/>
            </a:solidFill>
            <a:ln w="2176" cap="flat">
              <a:noFill/>
              <a:prstDash val="solid"/>
              <a:miter/>
            </a:ln>
          </p:spPr>
          <p:txBody>
            <a:bodyPr rtlCol="0" anchor="ctr"/>
            <a:lstStyle/>
            <a:p>
              <a:endParaRPr lang="en-GB" sz="5261" dirty="0"/>
            </a:p>
          </p:txBody>
        </p:sp>
        <p:sp>
          <p:nvSpPr>
            <p:cNvPr id="91" name="Freeform: Shape 88">
              <a:extLst>
                <a:ext uri="{FF2B5EF4-FFF2-40B4-BE49-F238E27FC236}">
                  <a16:creationId xmlns:a16="http://schemas.microsoft.com/office/drawing/2014/main" id="{5D85ADB0-58D5-7E2F-19C0-C3EA1627881D}"/>
                </a:ext>
              </a:extLst>
            </p:cNvPr>
            <p:cNvSpPr/>
            <p:nvPr/>
          </p:nvSpPr>
          <p:spPr>
            <a:xfrm flipV="1">
              <a:off x="13136002" y="4397925"/>
              <a:ext cx="98470" cy="130641"/>
            </a:xfrm>
            <a:custGeom>
              <a:avLst/>
              <a:gdLst>
                <a:gd name="connsiteX0" fmla="*/ 69253 w 98470"/>
                <a:gd name="connsiteY0" fmla="*/ 130667 h 130641"/>
                <a:gd name="connsiteX1" fmla="*/ 48902 w 98470"/>
                <a:gd name="connsiteY1" fmla="*/ 65639 h 130641"/>
                <a:gd name="connsiteX2" fmla="*/ 27179 w 98470"/>
                <a:gd name="connsiteY2" fmla="*/ 130667 h 130641"/>
                <a:gd name="connsiteX3" fmla="*/ -1313 w 98470"/>
                <a:gd name="connsiteY3" fmla="*/ 130667 h 130641"/>
                <a:gd name="connsiteX4" fmla="*/ 33926 w 98470"/>
                <a:gd name="connsiteY4" fmla="*/ 36756 h 130641"/>
                <a:gd name="connsiteX5" fmla="*/ 19648 w 98470"/>
                <a:gd name="connsiteY5" fmla="*/ 25 h 130641"/>
                <a:gd name="connsiteX6" fmla="*/ 48989 w 98470"/>
                <a:gd name="connsiteY6" fmla="*/ 25 h 130641"/>
                <a:gd name="connsiteX7" fmla="*/ 97158 w 98470"/>
                <a:gd name="connsiteY7" fmla="*/ 130667 h 130641"/>
                <a:gd name="connsiteX8" fmla="*/ 69253 w 98470"/>
                <a:gd name="connsiteY8" fmla="*/ 130667 h 13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470" h="130641">
                  <a:moveTo>
                    <a:pt x="69253" y="130667"/>
                  </a:moveTo>
                  <a:cubicBezTo>
                    <a:pt x="68535" y="128455"/>
                    <a:pt x="48902" y="65639"/>
                    <a:pt x="48902" y="65639"/>
                  </a:cubicBezTo>
                  <a:cubicBezTo>
                    <a:pt x="48902" y="65639"/>
                    <a:pt x="27897" y="128514"/>
                    <a:pt x="27179" y="130667"/>
                  </a:cubicBezTo>
                  <a:cubicBezTo>
                    <a:pt x="25154" y="130667"/>
                    <a:pt x="2561" y="130667"/>
                    <a:pt x="-1313" y="130667"/>
                  </a:cubicBezTo>
                  <a:cubicBezTo>
                    <a:pt x="254" y="126457"/>
                    <a:pt x="33926" y="36756"/>
                    <a:pt x="33926" y="36756"/>
                  </a:cubicBezTo>
                  <a:cubicBezTo>
                    <a:pt x="33926" y="36756"/>
                    <a:pt x="21193" y="3979"/>
                    <a:pt x="19648" y="25"/>
                  </a:cubicBezTo>
                  <a:cubicBezTo>
                    <a:pt x="23609" y="25"/>
                    <a:pt x="47030" y="25"/>
                    <a:pt x="48989" y="25"/>
                  </a:cubicBezTo>
                  <a:cubicBezTo>
                    <a:pt x="49750" y="2083"/>
                    <a:pt x="95612" y="126431"/>
                    <a:pt x="97158" y="130667"/>
                  </a:cubicBezTo>
                  <a:cubicBezTo>
                    <a:pt x="93305" y="130667"/>
                    <a:pt x="71277" y="130667"/>
                    <a:pt x="69253" y="130667"/>
                  </a:cubicBezTo>
                </a:path>
              </a:pathLst>
            </a:custGeom>
            <a:solidFill>
              <a:srgbClr val="231F20"/>
            </a:solidFill>
            <a:ln w="2176" cap="flat">
              <a:noFill/>
              <a:prstDash val="solid"/>
              <a:miter/>
            </a:ln>
          </p:spPr>
          <p:txBody>
            <a:bodyPr rtlCol="0" anchor="ctr"/>
            <a:lstStyle/>
            <a:p>
              <a:endParaRPr lang="en-GB" sz="5261" dirty="0"/>
            </a:p>
          </p:txBody>
        </p:sp>
      </p:grpSp>
      <p:pic>
        <p:nvPicPr>
          <p:cNvPr id="93" name="Picture 92" descr="Logo&#10;&#10;Description automatically generated">
            <a:extLst>
              <a:ext uri="{FF2B5EF4-FFF2-40B4-BE49-F238E27FC236}">
                <a16:creationId xmlns:a16="http://schemas.microsoft.com/office/drawing/2014/main" id="{3C45B14F-048E-B915-F7B4-C1C4128729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755007" y="506369"/>
            <a:ext cx="889692" cy="887944"/>
          </a:xfrm>
          <a:prstGeom prst="rect">
            <a:avLst/>
          </a:prstGeom>
        </p:spPr>
      </p:pic>
    </p:spTree>
    <p:extLst>
      <p:ext uri="{BB962C8B-B14F-4D97-AF65-F5344CB8AC3E}">
        <p14:creationId xmlns:p14="http://schemas.microsoft.com/office/powerpoint/2010/main" val="3216732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2990831"/>
            <a:ext cx="8672264" cy="876337"/>
          </a:xfrm>
          <a:prstGeom prst="rect">
            <a:avLst/>
          </a:prstGeom>
          <a:solidFill>
            <a:srgbClr val="0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ahoma" panose="020B0604030504040204" pitchFamily="34" charset="0"/>
                <a:ea typeface="Tahoma" panose="020B0604030504040204" pitchFamily="34" charset="0"/>
                <a:cs typeface="Tahoma" panose="020B0604030504040204" pitchFamily="34" charset="0"/>
              </a:rPr>
              <a:t>Backup Slides</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77500" lnSpcReduction="2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Tree>
    <p:extLst>
      <p:ext uri="{BB962C8B-B14F-4D97-AF65-F5344CB8AC3E}">
        <p14:creationId xmlns:p14="http://schemas.microsoft.com/office/powerpoint/2010/main" val="207255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Integrating BLEND in Read Mappers</a:t>
            </a:r>
            <a:endParaRPr lang="en-US" b="1" dirty="0">
              <a:latin typeface="Garamond" panose="02020404030301010803" pitchFamily="18" charset="0"/>
            </a:endParaRPr>
          </a:p>
        </p:txBody>
      </p:sp>
      <p:pic>
        <p:nvPicPr>
          <p:cNvPr id="3" name="Picture 2">
            <a:extLst>
              <a:ext uri="{FF2B5EF4-FFF2-40B4-BE49-F238E27FC236}">
                <a16:creationId xmlns:a16="http://schemas.microsoft.com/office/drawing/2014/main" id="{43D7CF0A-D5D0-77AB-5DD0-DD12B2CC2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979" y="2243305"/>
            <a:ext cx="5374042" cy="2371389"/>
          </a:xfrm>
          <a:prstGeom prst="rect">
            <a:avLst/>
          </a:prstGeom>
        </p:spPr>
      </p:pic>
    </p:spTree>
    <p:custDataLst>
      <p:tags r:id="rId1"/>
    </p:custDataLst>
    <p:extLst>
      <p:ext uri="{BB962C8B-B14F-4D97-AF65-F5344CB8AC3E}">
        <p14:creationId xmlns:p14="http://schemas.microsoft.com/office/powerpoint/2010/main" val="398562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Calculating SimHash using SIMD</a:t>
            </a:r>
            <a:endParaRPr lang="en-US" b="1" dirty="0">
              <a:latin typeface="Garamond" panose="02020404030301010803" pitchFamily="18" charset="0"/>
            </a:endParaRPr>
          </a:p>
        </p:txBody>
      </p:sp>
      <p:sp>
        <p:nvSpPr>
          <p:cNvPr id="3" name="Rounded Rectangle 2">
            <a:extLst>
              <a:ext uri="{FF2B5EF4-FFF2-40B4-BE49-F238E27FC236}">
                <a16:creationId xmlns:a16="http://schemas.microsoft.com/office/drawing/2014/main" id="{1B6B7861-93A3-3185-33C2-5387A4A6A686}"/>
              </a:ext>
            </a:extLst>
          </p:cNvPr>
          <p:cNvSpPr/>
          <p:nvPr/>
        </p:nvSpPr>
        <p:spPr>
          <a:xfrm>
            <a:off x="2337899" y="1383200"/>
            <a:ext cx="1863000" cy="345600"/>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algn="ctr" defTabSz="1200635"/>
            <a:r>
              <a:rPr lang="en-US" sz="1350" dirty="0" err="1">
                <a:latin typeface="PT Mono" panose="02060509020205020204" pitchFamily="49" charset="77"/>
              </a:rPr>
              <a:t>movemask_inverse</a:t>
            </a:r>
            <a:endParaRPr lang="en-US" sz="1350" dirty="0">
              <a:latin typeface="PT Mono" panose="02060509020205020204" pitchFamily="49" charset="77"/>
            </a:endParaRPr>
          </a:p>
        </p:txBody>
      </p:sp>
      <p:sp>
        <p:nvSpPr>
          <p:cNvPr id="4" name="Rectangle 3">
            <a:extLst>
              <a:ext uri="{FF2B5EF4-FFF2-40B4-BE49-F238E27FC236}">
                <a16:creationId xmlns:a16="http://schemas.microsoft.com/office/drawing/2014/main" id="{007E662E-0D70-47F4-D1A3-FCBFD7C5E540}"/>
              </a:ext>
            </a:extLst>
          </p:cNvPr>
          <p:cNvSpPr/>
          <p:nvPr/>
        </p:nvSpPr>
        <p:spPr>
          <a:xfrm>
            <a:off x="1150983" y="1441824"/>
            <a:ext cx="904760" cy="2295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ambria" panose="02040503050406030204" pitchFamily="18" charset="0"/>
              </a:rPr>
              <a:t>0b</a:t>
            </a:r>
            <a:r>
              <a:rPr lang="en-US" sz="1350" dirty="0">
                <a:solidFill>
                  <a:srgbClr val="C00000"/>
                </a:solidFill>
                <a:latin typeface="Cambria" panose="02040503050406030204" pitchFamily="18" charset="0"/>
              </a:rPr>
              <a:t>0</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a:t>
            </a:r>
            <a:r>
              <a:rPr lang="en-US" sz="1350" dirty="0">
                <a:solidFill>
                  <a:srgbClr val="2F528E"/>
                </a:solidFill>
                <a:latin typeface="Cambria" panose="02040503050406030204" pitchFamily="18" charset="0"/>
              </a:rPr>
              <a:t>1</a:t>
            </a:r>
          </a:p>
        </p:txBody>
      </p:sp>
      <p:sp>
        <p:nvSpPr>
          <p:cNvPr id="5" name="Rectangle 4">
            <a:extLst>
              <a:ext uri="{FF2B5EF4-FFF2-40B4-BE49-F238E27FC236}">
                <a16:creationId xmlns:a16="http://schemas.microsoft.com/office/drawing/2014/main" id="{AC7554B7-A8AF-07EA-732B-0AEFC143A761}"/>
              </a:ext>
            </a:extLst>
          </p:cNvPr>
          <p:cNvSpPr/>
          <p:nvPr/>
        </p:nvSpPr>
        <p:spPr>
          <a:xfrm>
            <a:off x="4475883" y="1441824"/>
            <a:ext cx="1579931" cy="229500"/>
          </a:xfrm>
          <a:prstGeom prst="rect">
            <a:avLst/>
          </a:prstGeom>
          <a:solidFill>
            <a:srgbClr val="E3F0D9"/>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C00000"/>
                </a:solidFill>
                <a:latin typeface="Cambria" panose="02040503050406030204" pitchFamily="18" charset="0"/>
              </a:rPr>
              <a:t>0</a:t>
            </a:r>
            <a:r>
              <a:rPr lang="en-US" sz="1350" dirty="0">
                <a:solidFill>
                  <a:schemeClr val="tx1"/>
                </a:solidFill>
                <a:latin typeface="Cambria" panose="02040503050406030204" pitchFamily="18" charset="0"/>
              </a:rPr>
              <a:t>0…0</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0…0…</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0…0</a:t>
            </a:r>
            <a:endParaRPr lang="en-US" sz="1350" dirty="0">
              <a:solidFill>
                <a:srgbClr val="C00000"/>
              </a:solidFill>
              <a:latin typeface="Cambria" panose="02040503050406030204" pitchFamily="18" charset="0"/>
            </a:endParaRPr>
          </a:p>
        </p:txBody>
      </p:sp>
      <p:cxnSp>
        <p:nvCxnSpPr>
          <p:cNvPr id="6" name="Straight Connector 5">
            <a:extLst>
              <a:ext uri="{FF2B5EF4-FFF2-40B4-BE49-F238E27FC236}">
                <a16:creationId xmlns:a16="http://schemas.microsoft.com/office/drawing/2014/main" id="{3A3CCCCC-815A-7C84-A7DF-A205C8023A2D}"/>
              </a:ext>
            </a:extLst>
          </p:cNvPr>
          <p:cNvCxnSpPr>
            <a:cxnSpLocks/>
            <a:stCxn id="4" idx="3"/>
            <a:endCxn id="3" idx="1"/>
          </p:cNvCxnSpPr>
          <p:nvPr/>
        </p:nvCxnSpPr>
        <p:spPr>
          <a:xfrm flipV="1">
            <a:off x="2055743" y="1556000"/>
            <a:ext cx="282157" cy="57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E9B729-08A2-30B1-767C-E758213D1094}"/>
              </a:ext>
            </a:extLst>
          </p:cNvPr>
          <p:cNvCxnSpPr>
            <a:cxnSpLocks/>
            <a:stCxn id="3" idx="3"/>
            <a:endCxn id="5" idx="1"/>
          </p:cNvCxnSpPr>
          <p:nvPr/>
        </p:nvCxnSpPr>
        <p:spPr>
          <a:xfrm>
            <a:off x="4200899" y="1556000"/>
            <a:ext cx="274984" cy="57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8F4C1C6-9900-A64A-B22C-188753C43A92}"/>
              </a:ext>
            </a:extLst>
          </p:cNvPr>
          <p:cNvSpPr txBox="1"/>
          <p:nvPr/>
        </p:nvSpPr>
        <p:spPr>
          <a:xfrm>
            <a:off x="970322" y="985536"/>
            <a:ext cx="1266082"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Hash Value</a:t>
            </a:r>
          </a:p>
          <a:p>
            <a:pPr algn="ctr"/>
            <a:r>
              <a:rPr lang="en-CH" sz="1350" dirty="0">
                <a:latin typeface="Cambria" panose="02040503050406030204" pitchFamily="18" charset="0"/>
              </a:rPr>
              <a:t>(32-bit Integer)</a:t>
            </a:r>
          </a:p>
        </p:txBody>
      </p:sp>
      <p:sp>
        <p:nvSpPr>
          <p:cNvPr id="9" name="Rectangle 8">
            <a:extLst>
              <a:ext uri="{FF2B5EF4-FFF2-40B4-BE49-F238E27FC236}">
                <a16:creationId xmlns:a16="http://schemas.microsoft.com/office/drawing/2014/main" id="{98F21677-FCB4-1540-65F1-72B3641A8902}"/>
              </a:ext>
            </a:extLst>
          </p:cNvPr>
          <p:cNvSpPr/>
          <p:nvPr/>
        </p:nvSpPr>
        <p:spPr>
          <a:xfrm>
            <a:off x="1182075" y="2436485"/>
            <a:ext cx="1579931" cy="229500"/>
          </a:xfrm>
          <a:prstGeom prst="rect">
            <a:avLst/>
          </a:prstGeom>
          <a:solidFill>
            <a:srgbClr val="E3F0D9"/>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C00000"/>
                </a:solidFill>
                <a:latin typeface="Cambria" panose="02040503050406030204" pitchFamily="18" charset="0"/>
              </a:rPr>
              <a:t>0</a:t>
            </a:r>
            <a:r>
              <a:rPr lang="en-US" sz="1350" dirty="0">
                <a:solidFill>
                  <a:schemeClr val="tx1"/>
                </a:solidFill>
                <a:latin typeface="Cambria" panose="02040503050406030204" pitchFamily="18" charset="0"/>
              </a:rPr>
              <a:t>0…0</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0…0…</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0…0</a:t>
            </a:r>
            <a:endParaRPr lang="en-US" sz="1350" dirty="0">
              <a:solidFill>
                <a:srgbClr val="C00000"/>
              </a:solidFill>
              <a:latin typeface="Cambria" panose="02040503050406030204" pitchFamily="18" charset="0"/>
            </a:endParaRPr>
          </a:p>
        </p:txBody>
      </p:sp>
      <p:sp>
        <p:nvSpPr>
          <p:cNvPr id="10" name="TextBox 9">
            <a:extLst>
              <a:ext uri="{FF2B5EF4-FFF2-40B4-BE49-F238E27FC236}">
                <a16:creationId xmlns:a16="http://schemas.microsoft.com/office/drawing/2014/main" id="{E8EEB72C-3DA3-DC95-27F1-24C61F88D549}"/>
              </a:ext>
            </a:extLst>
          </p:cNvPr>
          <p:cNvSpPr txBox="1"/>
          <p:nvPr/>
        </p:nvSpPr>
        <p:spPr>
          <a:xfrm>
            <a:off x="1431368" y="1964096"/>
            <a:ext cx="1081345"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Mask</a:t>
            </a:r>
          </a:p>
          <a:p>
            <a:pPr algn="ctr"/>
            <a:r>
              <a:rPr lang="en-CH" sz="1350" dirty="0">
                <a:latin typeface="Cambria" panose="02040503050406030204" pitchFamily="18" charset="0"/>
              </a:rPr>
              <a:t>(256-bit)</a:t>
            </a:r>
          </a:p>
        </p:txBody>
      </p:sp>
      <p:sp>
        <p:nvSpPr>
          <p:cNvPr id="11" name="TextBox 10">
            <a:extLst>
              <a:ext uri="{FF2B5EF4-FFF2-40B4-BE49-F238E27FC236}">
                <a16:creationId xmlns:a16="http://schemas.microsoft.com/office/drawing/2014/main" id="{E6E18047-6AA5-E3CB-B3FD-48A5E808A702}"/>
              </a:ext>
            </a:extLst>
          </p:cNvPr>
          <p:cNvSpPr txBox="1"/>
          <p:nvPr/>
        </p:nvSpPr>
        <p:spPr>
          <a:xfrm>
            <a:off x="1182075" y="2837979"/>
            <a:ext cx="1579931"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All 1s</a:t>
            </a:r>
          </a:p>
          <a:p>
            <a:pPr algn="ctr"/>
            <a:r>
              <a:rPr lang="en-CH" sz="1350" dirty="0">
                <a:latin typeface="Cambria" panose="02040503050406030204" pitchFamily="18" charset="0"/>
              </a:rPr>
              <a:t>(32 x 8-bit Integers)</a:t>
            </a:r>
          </a:p>
        </p:txBody>
      </p:sp>
      <p:sp>
        <p:nvSpPr>
          <p:cNvPr id="12" name="Rectangle 11">
            <a:extLst>
              <a:ext uri="{FF2B5EF4-FFF2-40B4-BE49-F238E27FC236}">
                <a16:creationId xmlns:a16="http://schemas.microsoft.com/office/drawing/2014/main" id="{5820BAC5-7A25-E697-D52F-016CED318E8E}"/>
              </a:ext>
            </a:extLst>
          </p:cNvPr>
          <p:cNvSpPr/>
          <p:nvPr/>
        </p:nvSpPr>
        <p:spPr>
          <a:xfrm>
            <a:off x="1350868" y="3314250"/>
            <a:ext cx="1242346" cy="229500"/>
          </a:xfrm>
          <a:prstGeom prst="rect">
            <a:avLst/>
          </a:prstGeom>
          <a:solidFill>
            <a:srgbClr val="E0D2E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C00000"/>
                </a:solidFill>
                <a:latin typeface="Cambria" panose="02040503050406030204" pitchFamily="18" charset="0"/>
              </a:rPr>
              <a:t>1,1,1,…1,1,1</a:t>
            </a:r>
          </a:p>
        </p:txBody>
      </p:sp>
      <p:grpSp>
        <p:nvGrpSpPr>
          <p:cNvPr id="13" name="Group 12">
            <a:extLst>
              <a:ext uri="{FF2B5EF4-FFF2-40B4-BE49-F238E27FC236}">
                <a16:creationId xmlns:a16="http://schemas.microsoft.com/office/drawing/2014/main" id="{D0D03299-D34A-5A3B-420D-3E52146B5A2B}"/>
              </a:ext>
            </a:extLst>
          </p:cNvPr>
          <p:cNvGrpSpPr/>
          <p:nvPr/>
        </p:nvGrpSpPr>
        <p:grpSpPr>
          <a:xfrm>
            <a:off x="1182075" y="3823942"/>
            <a:ext cx="1579931" cy="709806"/>
            <a:chOff x="1018330" y="4452503"/>
            <a:chExt cx="2106575" cy="946408"/>
          </a:xfrm>
        </p:grpSpPr>
        <p:sp>
          <p:nvSpPr>
            <p:cNvPr id="14" name="TextBox 13">
              <a:extLst>
                <a:ext uri="{FF2B5EF4-FFF2-40B4-BE49-F238E27FC236}">
                  <a16:creationId xmlns:a16="http://schemas.microsoft.com/office/drawing/2014/main" id="{8AC85D18-57DC-F306-09B2-B92AF93F0550}"/>
                </a:ext>
              </a:extLst>
            </p:cNvPr>
            <p:cNvSpPr txBox="1"/>
            <p:nvPr/>
          </p:nvSpPr>
          <p:spPr>
            <a:xfrm>
              <a:off x="1018330" y="4452503"/>
              <a:ext cx="2106575" cy="553997"/>
            </a:xfrm>
            <a:prstGeom prst="rect">
              <a:avLst/>
            </a:prstGeom>
            <a:noFill/>
          </p:spPr>
          <p:txBody>
            <a:bodyPr wrap="square" lIns="0" tIns="0" rIns="0" bIns="0" rtlCol="0">
              <a:spAutoFit/>
            </a:bodyPr>
            <a:lstStyle/>
            <a:p>
              <a:pPr algn="ctr"/>
              <a:r>
                <a:rPr lang="en-CH" sz="1350" b="1" dirty="0">
                  <a:latin typeface="Cambria" panose="02040503050406030204" pitchFamily="18" charset="0"/>
                </a:rPr>
                <a:t>All -1s</a:t>
              </a:r>
            </a:p>
            <a:p>
              <a:pPr algn="ctr"/>
              <a:r>
                <a:rPr lang="en-CH" sz="1350" dirty="0">
                  <a:latin typeface="Cambria" panose="02040503050406030204" pitchFamily="18" charset="0"/>
                </a:rPr>
                <a:t>(32 x 8-bit Integers)</a:t>
              </a:r>
            </a:p>
          </p:txBody>
        </p:sp>
        <p:sp>
          <p:nvSpPr>
            <p:cNvPr id="15" name="Rectangle 14">
              <a:extLst>
                <a:ext uri="{FF2B5EF4-FFF2-40B4-BE49-F238E27FC236}">
                  <a16:creationId xmlns:a16="http://schemas.microsoft.com/office/drawing/2014/main" id="{E18A8543-9B46-2C12-D025-454868A858C5}"/>
                </a:ext>
              </a:extLst>
            </p:cNvPr>
            <p:cNvSpPr/>
            <p:nvPr/>
          </p:nvSpPr>
          <p:spPr>
            <a:xfrm>
              <a:off x="1130858" y="5092911"/>
              <a:ext cx="1881519" cy="306000"/>
            </a:xfrm>
            <a:prstGeom prst="rect">
              <a:avLst/>
            </a:prstGeom>
            <a:solidFill>
              <a:srgbClr val="E0D2E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2F528E"/>
                  </a:solidFill>
                  <a:latin typeface="Cambria" panose="02040503050406030204" pitchFamily="18" charset="0"/>
                </a:rPr>
                <a:t>-1,-1,-1,…-1,-1-,1</a:t>
              </a:r>
            </a:p>
          </p:txBody>
        </p:sp>
      </p:grpSp>
      <p:sp>
        <p:nvSpPr>
          <p:cNvPr id="16" name="Rounded Rectangle 15">
            <a:extLst>
              <a:ext uri="{FF2B5EF4-FFF2-40B4-BE49-F238E27FC236}">
                <a16:creationId xmlns:a16="http://schemas.microsoft.com/office/drawing/2014/main" id="{591F89FB-689D-8F91-E40F-E87810CAD85A}"/>
              </a:ext>
            </a:extLst>
          </p:cNvPr>
          <p:cNvSpPr/>
          <p:nvPr/>
        </p:nvSpPr>
        <p:spPr>
          <a:xfrm>
            <a:off x="3084574" y="3065538"/>
            <a:ext cx="946280" cy="726923"/>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algn="ctr" defTabSz="1200635"/>
            <a:r>
              <a:rPr lang="en-US" sz="1350" dirty="0">
                <a:latin typeface="PT Mono" panose="02060509020205020204" pitchFamily="49" charset="77"/>
              </a:rPr>
              <a:t>_mm256_blendv_epi8</a:t>
            </a:r>
          </a:p>
        </p:txBody>
      </p:sp>
      <p:cxnSp>
        <p:nvCxnSpPr>
          <p:cNvPr id="17" name="Elbow Connector 16">
            <a:extLst>
              <a:ext uri="{FF2B5EF4-FFF2-40B4-BE49-F238E27FC236}">
                <a16:creationId xmlns:a16="http://schemas.microsoft.com/office/drawing/2014/main" id="{F3DEB619-8855-7B3C-0338-A69F47AEE21E}"/>
              </a:ext>
            </a:extLst>
          </p:cNvPr>
          <p:cNvCxnSpPr>
            <a:cxnSpLocks/>
            <a:stCxn id="9" idx="3"/>
            <a:endCxn id="16" idx="1"/>
          </p:cNvCxnSpPr>
          <p:nvPr/>
        </p:nvCxnSpPr>
        <p:spPr>
          <a:xfrm>
            <a:off x="2762007" y="2551235"/>
            <a:ext cx="322568" cy="87776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A139DB3-EC70-74D4-10A4-3596819F0711}"/>
              </a:ext>
            </a:extLst>
          </p:cNvPr>
          <p:cNvCxnSpPr>
            <a:cxnSpLocks/>
            <a:stCxn id="15" idx="3"/>
            <a:endCxn id="16" idx="1"/>
          </p:cNvCxnSpPr>
          <p:nvPr/>
        </p:nvCxnSpPr>
        <p:spPr>
          <a:xfrm flipV="1">
            <a:off x="2677611" y="3429000"/>
            <a:ext cx="406964" cy="989999"/>
          </a:xfrm>
          <a:prstGeom prst="bentConnector3">
            <a:avLst>
              <a:gd name="adj1" fmla="val 61622"/>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3A357D-3E51-35EB-F5C2-9099013D516C}"/>
              </a:ext>
            </a:extLst>
          </p:cNvPr>
          <p:cNvCxnSpPr>
            <a:cxnSpLocks/>
            <a:stCxn id="12" idx="3"/>
            <a:endCxn id="16" idx="1"/>
          </p:cNvCxnSpPr>
          <p:nvPr/>
        </p:nvCxnSpPr>
        <p:spPr>
          <a:xfrm>
            <a:off x="2593213" y="3429000"/>
            <a:ext cx="491361"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A37ADB8-6926-6BA1-B3E6-A31181A2DCEA}"/>
              </a:ext>
            </a:extLst>
          </p:cNvPr>
          <p:cNvSpPr/>
          <p:nvPr/>
        </p:nvSpPr>
        <p:spPr>
          <a:xfrm>
            <a:off x="4437818" y="3314250"/>
            <a:ext cx="946279" cy="229500"/>
          </a:xfrm>
          <a:prstGeom prst="rect">
            <a:avLst/>
          </a:prstGeom>
          <a:solidFill>
            <a:srgbClr val="F3EDDB"/>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ctr"/>
            <a:r>
              <a:rPr lang="en-US" sz="1350" dirty="0">
                <a:solidFill>
                  <a:srgbClr val="C00000"/>
                </a:solidFill>
                <a:latin typeface="Cambria" panose="02040503050406030204" pitchFamily="18" charset="0"/>
              </a:rPr>
              <a:t>1</a:t>
            </a:r>
            <a:r>
              <a:rPr lang="en-US" sz="1350" dirty="0">
                <a:solidFill>
                  <a:schemeClr val="tx1"/>
                </a:solidFill>
                <a:latin typeface="Cambria" panose="02040503050406030204" pitchFamily="18" charset="0"/>
              </a:rPr>
              <a:t>, </a:t>
            </a:r>
            <a:r>
              <a:rPr lang="en-US" sz="1350" dirty="0">
                <a:solidFill>
                  <a:srgbClr val="2F528E"/>
                </a:solidFill>
                <a:latin typeface="Cambria" panose="02040503050406030204" pitchFamily="18" charset="0"/>
              </a:rPr>
              <a:t>-1</a:t>
            </a:r>
            <a:r>
              <a:rPr lang="en-US" sz="1350" dirty="0">
                <a:solidFill>
                  <a:schemeClr val="tx1"/>
                </a:solidFill>
                <a:latin typeface="Cambria" panose="02040503050406030204" pitchFamily="18" charset="0"/>
              </a:rPr>
              <a:t>, …, </a:t>
            </a:r>
            <a:r>
              <a:rPr lang="en-US" sz="1350" dirty="0">
                <a:solidFill>
                  <a:srgbClr val="2F528E"/>
                </a:solidFill>
                <a:latin typeface="Cambria" panose="02040503050406030204" pitchFamily="18" charset="0"/>
              </a:rPr>
              <a:t>-1</a:t>
            </a:r>
          </a:p>
        </p:txBody>
      </p:sp>
      <p:cxnSp>
        <p:nvCxnSpPr>
          <p:cNvPr id="21" name="Straight Connector 20">
            <a:extLst>
              <a:ext uri="{FF2B5EF4-FFF2-40B4-BE49-F238E27FC236}">
                <a16:creationId xmlns:a16="http://schemas.microsoft.com/office/drawing/2014/main" id="{19DDB5DC-45A0-8DE3-DF9A-497B7623F74F}"/>
              </a:ext>
            </a:extLst>
          </p:cNvPr>
          <p:cNvCxnSpPr>
            <a:cxnSpLocks/>
            <a:stCxn id="16" idx="3"/>
            <a:endCxn id="20" idx="1"/>
          </p:cNvCxnSpPr>
          <p:nvPr/>
        </p:nvCxnSpPr>
        <p:spPr>
          <a:xfrm>
            <a:off x="4030854" y="3429000"/>
            <a:ext cx="406964"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BE38C94-CEE7-4D9B-831F-10BE05C7CB8E}"/>
              </a:ext>
            </a:extLst>
          </p:cNvPr>
          <p:cNvSpPr txBox="1"/>
          <p:nvPr/>
        </p:nvSpPr>
        <p:spPr>
          <a:xfrm>
            <a:off x="4025312" y="2837979"/>
            <a:ext cx="1771290"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Encoded Hash Value</a:t>
            </a:r>
          </a:p>
          <a:p>
            <a:pPr algn="ctr"/>
            <a:r>
              <a:rPr lang="en-CH" sz="1350" dirty="0">
                <a:latin typeface="Cambria" panose="02040503050406030204" pitchFamily="18" charset="0"/>
              </a:rPr>
              <a:t>(32 x 8-bit Integers)</a:t>
            </a:r>
          </a:p>
        </p:txBody>
      </p:sp>
      <p:sp>
        <p:nvSpPr>
          <p:cNvPr id="23" name="TextBox 22">
            <a:extLst>
              <a:ext uri="{FF2B5EF4-FFF2-40B4-BE49-F238E27FC236}">
                <a16:creationId xmlns:a16="http://schemas.microsoft.com/office/drawing/2014/main" id="{102B01F5-AA43-EEE1-E5CC-16986A689C92}"/>
              </a:ext>
            </a:extLst>
          </p:cNvPr>
          <p:cNvSpPr txBox="1"/>
          <p:nvPr/>
        </p:nvSpPr>
        <p:spPr>
          <a:xfrm>
            <a:off x="4725176" y="982013"/>
            <a:ext cx="1081345"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Mask</a:t>
            </a:r>
          </a:p>
          <a:p>
            <a:pPr algn="ctr"/>
            <a:r>
              <a:rPr lang="en-CH" sz="1350" dirty="0">
                <a:latin typeface="Cambria" panose="02040503050406030204" pitchFamily="18" charset="0"/>
              </a:rPr>
              <a:t>(256-bit)</a:t>
            </a:r>
          </a:p>
        </p:txBody>
      </p:sp>
      <p:cxnSp>
        <p:nvCxnSpPr>
          <p:cNvPr id="24" name="Straight Connector 23">
            <a:extLst>
              <a:ext uri="{FF2B5EF4-FFF2-40B4-BE49-F238E27FC236}">
                <a16:creationId xmlns:a16="http://schemas.microsoft.com/office/drawing/2014/main" id="{B9279C0A-104C-9650-FEC5-29B78E78CBF3}"/>
              </a:ext>
            </a:extLst>
          </p:cNvPr>
          <p:cNvCxnSpPr>
            <a:cxnSpLocks/>
          </p:cNvCxnSpPr>
          <p:nvPr/>
        </p:nvCxnSpPr>
        <p:spPr>
          <a:xfrm>
            <a:off x="859317" y="1887921"/>
            <a:ext cx="5778062" cy="0"/>
          </a:xfrm>
          <a:prstGeom prst="line">
            <a:avLst/>
          </a:prstGeom>
          <a:ln w="285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C53297-E274-72B6-17D5-A7DD17C85199}"/>
              </a:ext>
            </a:extLst>
          </p:cNvPr>
          <p:cNvCxnSpPr>
            <a:cxnSpLocks/>
          </p:cNvCxnSpPr>
          <p:nvPr/>
        </p:nvCxnSpPr>
        <p:spPr>
          <a:xfrm>
            <a:off x="859316" y="4761187"/>
            <a:ext cx="5813535" cy="0"/>
          </a:xfrm>
          <a:prstGeom prst="line">
            <a:avLst/>
          </a:prstGeom>
          <a:ln w="285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3A6DAB4-362E-2C17-0A0B-D338E29A8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26" y="944746"/>
            <a:ext cx="236057" cy="229500"/>
          </a:xfrm>
          <a:prstGeom prst="rect">
            <a:avLst/>
          </a:prstGeom>
        </p:spPr>
      </p:pic>
      <p:pic>
        <p:nvPicPr>
          <p:cNvPr id="27" name="Picture 26">
            <a:extLst>
              <a:ext uri="{FF2B5EF4-FFF2-40B4-BE49-F238E27FC236}">
                <a16:creationId xmlns:a16="http://schemas.microsoft.com/office/drawing/2014/main" id="{5D2CBD14-A606-A354-5672-5A5515E3D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356" y="1912756"/>
            <a:ext cx="236057" cy="229500"/>
          </a:xfrm>
          <a:prstGeom prst="rect">
            <a:avLst/>
          </a:prstGeom>
        </p:spPr>
      </p:pic>
      <p:pic>
        <p:nvPicPr>
          <p:cNvPr id="28" name="Picture 27">
            <a:extLst>
              <a:ext uri="{FF2B5EF4-FFF2-40B4-BE49-F238E27FC236}">
                <a16:creationId xmlns:a16="http://schemas.microsoft.com/office/drawing/2014/main" id="{9237FB61-0788-6C05-8714-968E67FB7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317" y="4786021"/>
            <a:ext cx="236057" cy="229500"/>
          </a:xfrm>
          <a:prstGeom prst="rect">
            <a:avLst/>
          </a:prstGeom>
        </p:spPr>
      </p:pic>
      <p:sp>
        <p:nvSpPr>
          <p:cNvPr id="29" name="Rectangle 28">
            <a:extLst>
              <a:ext uri="{FF2B5EF4-FFF2-40B4-BE49-F238E27FC236}">
                <a16:creationId xmlns:a16="http://schemas.microsoft.com/office/drawing/2014/main" id="{045706A5-42D6-A366-818B-B5AB972D44B6}"/>
              </a:ext>
            </a:extLst>
          </p:cNvPr>
          <p:cNvSpPr/>
          <p:nvPr/>
        </p:nvSpPr>
        <p:spPr>
          <a:xfrm>
            <a:off x="1431368" y="5387724"/>
            <a:ext cx="946279" cy="229500"/>
          </a:xfrm>
          <a:prstGeom prst="rect">
            <a:avLst/>
          </a:prstGeom>
          <a:solidFill>
            <a:srgbClr val="F4D1B9"/>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ctr"/>
            <a:r>
              <a:rPr lang="en-US" sz="1350" dirty="0">
                <a:solidFill>
                  <a:srgbClr val="C00000"/>
                </a:solidFill>
                <a:latin typeface="Cambria" panose="02040503050406030204" pitchFamily="18" charset="0"/>
              </a:rPr>
              <a:t>-3</a:t>
            </a:r>
            <a:r>
              <a:rPr lang="en-US" sz="1350" dirty="0">
                <a:solidFill>
                  <a:schemeClr val="tx1"/>
                </a:solidFill>
                <a:latin typeface="Cambria" panose="02040503050406030204" pitchFamily="18" charset="0"/>
              </a:rPr>
              <a:t>, 4, </a:t>
            </a:r>
            <a:r>
              <a:rPr lang="en-US" sz="1350" dirty="0">
                <a:solidFill>
                  <a:srgbClr val="C00000"/>
                </a:solidFill>
                <a:latin typeface="Cambria" panose="02040503050406030204" pitchFamily="18" charset="0"/>
              </a:rPr>
              <a:t>-1</a:t>
            </a:r>
            <a:r>
              <a:rPr lang="en-US" sz="1350" dirty="0">
                <a:solidFill>
                  <a:schemeClr val="tx1"/>
                </a:solidFill>
                <a:latin typeface="Cambria" panose="02040503050406030204" pitchFamily="18" charset="0"/>
              </a:rPr>
              <a:t>…, 1</a:t>
            </a:r>
          </a:p>
        </p:txBody>
      </p:sp>
      <p:sp>
        <p:nvSpPr>
          <p:cNvPr id="30" name="TextBox 29">
            <a:extLst>
              <a:ext uri="{FF2B5EF4-FFF2-40B4-BE49-F238E27FC236}">
                <a16:creationId xmlns:a16="http://schemas.microsoft.com/office/drawing/2014/main" id="{75035256-7BC7-22ED-59CA-D5FE1672930D}"/>
              </a:ext>
            </a:extLst>
          </p:cNvPr>
          <p:cNvSpPr txBox="1"/>
          <p:nvPr/>
        </p:nvSpPr>
        <p:spPr>
          <a:xfrm>
            <a:off x="1132737" y="4918763"/>
            <a:ext cx="1640295"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Counter Vector</a:t>
            </a:r>
          </a:p>
          <a:p>
            <a:pPr algn="ctr"/>
            <a:r>
              <a:rPr lang="en-CH" sz="1350" dirty="0">
                <a:latin typeface="Cambria" panose="02040503050406030204" pitchFamily="18" charset="0"/>
              </a:rPr>
              <a:t>(32 x 8-bit Integers)</a:t>
            </a:r>
          </a:p>
        </p:txBody>
      </p:sp>
      <p:sp>
        <p:nvSpPr>
          <p:cNvPr id="31" name="Rounded Rectangle 30">
            <a:extLst>
              <a:ext uri="{FF2B5EF4-FFF2-40B4-BE49-F238E27FC236}">
                <a16:creationId xmlns:a16="http://schemas.microsoft.com/office/drawing/2014/main" id="{754E6E5A-0F18-E89F-23C3-5FAC899701C7}"/>
              </a:ext>
            </a:extLst>
          </p:cNvPr>
          <p:cNvSpPr/>
          <p:nvPr/>
        </p:nvSpPr>
        <p:spPr>
          <a:xfrm>
            <a:off x="2920420" y="5334262"/>
            <a:ext cx="2312592" cy="345600"/>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algn="ctr" defTabSz="1200635"/>
            <a:r>
              <a:rPr lang="en-US" sz="1350" dirty="0">
                <a:latin typeface="PT Mono" panose="02060509020205020204" pitchFamily="49" charset="77"/>
              </a:rPr>
              <a:t>_mm256_movemask_epi8</a:t>
            </a:r>
          </a:p>
        </p:txBody>
      </p:sp>
      <p:sp>
        <p:nvSpPr>
          <p:cNvPr id="32" name="Rectangle 31">
            <a:extLst>
              <a:ext uri="{FF2B5EF4-FFF2-40B4-BE49-F238E27FC236}">
                <a16:creationId xmlns:a16="http://schemas.microsoft.com/office/drawing/2014/main" id="{13F75549-EA65-C853-1633-DA008A4EDB55}"/>
              </a:ext>
            </a:extLst>
          </p:cNvPr>
          <p:cNvSpPr/>
          <p:nvPr/>
        </p:nvSpPr>
        <p:spPr>
          <a:xfrm>
            <a:off x="4437818" y="3847310"/>
            <a:ext cx="946279" cy="229500"/>
          </a:xfrm>
          <a:prstGeom prst="rect">
            <a:avLst/>
          </a:prstGeom>
          <a:solidFill>
            <a:srgbClr val="F4D1B9"/>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ctr"/>
            <a:r>
              <a:rPr lang="en-US" sz="1350" dirty="0">
                <a:solidFill>
                  <a:schemeClr val="tx1"/>
                </a:solidFill>
                <a:latin typeface="Cambria" panose="02040503050406030204" pitchFamily="18" charset="0"/>
              </a:rPr>
              <a:t>3, -2, …, 1</a:t>
            </a:r>
          </a:p>
        </p:txBody>
      </p:sp>
      <p:sp>
        <p:nvSpPr>
          <p:cNvPr id="33" name="TextBox 32">
            <a:extLst>
              <a:ext uri="{FF2B5EF4-FFF2-40B4-BE49-F238E27FC236}">
                <a16:creationId xmlns:a16="http://schemas.microsoft.com/office/drawing/2014/main" id="{7CB13FEA-2A38-978F-88E9-18D5A07730DB}"/>
              </a:ext>
            </a:extLst>
          </p:cNvPr>
          <p:cNvSpPr txBox="1"/>
          <p:nvPr/>
        </p:nvSpPr>
        <p:spPr>
          <a:xfrm>
            <a:off x="4101642" y="4136022"/>
            <a:ext cx="1640295"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Counter Vector</a:t>
            </a:r>
          </a:p>
          <a:p>
            <a:pPr algn="ctr"/>
            <a:r>
              <a:rPr lang="en-CH" sz="1350" dirty="0">
                <a:latin typeface="Cambria" panose="02040503050406030204" pitchFamily="18" charset="0"/>
              </a:rPr>
              <a:t>(32 x 8-bit Integers)</a:t>
            </a:r>
          </a:p>
        </p:txBody>
      </p:sp>
      <p:sp>
        <p:nvSpPr>
          <p:cNvPr id="34" name="Rounded Rectangle 33">
            <a:extLst>
              <a:ext uri="{FF2B5EF4-FFF2-40B4-BE49-F238E27FC236}">
                <a16:creationId xmlns:a16="http://schemas.microsoft.com/office/drawing/2014/main" id="{C63D87B0-DAD6-CC6B-0A8B-05F5246D4480}"/>
              </a:ext>
            </a:extLst>
          </p:cNvPr>
          <p:cNvSpPr/>
          <p:nvPr/>
        </p:nvSpPr>
        <p:spPr>
          <a:xfrm>
            <a:off x="5806520" y="3065538"/>
            <a:ext cx="881347" cy="726923"/>
          </a:xfrm>
          <a:prstGeom prst="roundRect">
            <a:avLst>
              <a:gd name="adj" fmla="val 7897"/>
            </a:avLst>
          </a:prstGeom>
          <a:solidFill>
            <a:srgbClr val="F2F2F2"/>
          </a:solidFill>
          <a:ln w="31750" cap="flat" cmpd="sng" algn="ctr">
            <a:solidFill>
              <a:schemeClr val="tx1"/>
            </a:solidFill>
            <a:prstDash val="solid"/>
          </a:ln>
          <a:effectLst/>
        </p:spPr>
        <p:txBody>
          <a:bodyPr rtlCol="0" anchor="ctr"/>
          <a:lstStyle/>
          <a:p>
            <a:pPr algn="ctr" defTabSz="1200635"/>
            <a:r>
              <a:rPr lang="en-US" sz="1350" dirty="0">
                <a:latin typeface="PT Mono" panose="02060509020205020204" pitchFamily="49" charset="77"/>
              </a:rPr>
              <a:t>_mm256_adds_epi8</a:t>
            </a:r>
          </a:p>
        </p:txBody>
      </p:sp>
      <p:cxnSp>
        <p:nvCxnSpPr>
          <p:cNvPr id="35" name="Straight Connector 34">
            <a:extLst>
              <a:ext uri="{FF2B5EF4-FFF2-40B4-BE49-F238E27FC236}">
                <a16:creationId xmlns:a16="http://schemas.microsoft.com/office/drawing/2014/main" id="{5467C855-C0BD-2A53-E952-9D8EF8519093}"/>
              </a:ext>
            </a:extLst>
          </p:cNvPr>
          <p:cNvCxnSpPr>
            <a:cxnSpLocks/>
            <a:stCxn id="20" idx="3"/>
            <a:endCxn id="34" idx="1"/>
          </p:cNvCxnSpPr>
          <p:nvPr/>
        </p:nvCxnSpPr>
        <p:spPr>
          <a:xfrm>
            <a:off x="5384097" y="3429000"/>
            <a:ext cx="422423"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6A726F7E-C17F-63B6-A8CE-6A99C00C5435}"/>
              </a:ext>
            </a:extLst>
          </p:cNvPr>
          <p:cNvCxnSpPr>
            <a:cxnSpLocks/>
            <a:stCxn id="32" idx="3"/>
            <a:endCxn id="34" idx="1"/>
          </p:cNvCxnSpPr>
          <p:nvPr/>
        </p:nvCxnSpPr>
        <p:spPr>
          <a:xfrm flipV="1">
            <a:off x="5384097" y="3429000"/>
            <a:ext cx="422423" cy="53306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2C2E1C-0D48-E0C9-0690-CC44C7463D73}"/>
              </a:ext>
            </a:extLst>
          </p:cNvPr>
          <p:cNvCxnSpPr>
            <a:cxnSpLocks/>
            <a:stCxn id="34" idx="3"/>
          </p:cNvCxnSpPr>
          <p:nvPr/>
        </p:nvCxnSpPr>
        <p:spPr>
          <a:xfrm flipV="1">
            <a:off x="6687867" y="3428999"/>
            <a:ext cx="356476"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97A15FD-9EE5-E7F0-E3FB-A7B33C879C02}"/>
              </a:ext>
            </a:extLst>
          </p:cNvPr>
          <p:cNvSpPr/>
          <p:nvPr/>
        </p:nvSpPr>
        <p:spPr>
          <a:xfrm>
            <a:off x="7059802" y="3315001"/>
            <a:ext cx="946279" cy="229500"/>
          </a:xfrm>
          <a:prstGeom prst="rect">
            <a:avLst/>
          </a:prstGeom>
          <a:solidFill>
            <a:srgbClr val="F4D1B9"/>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ctr"/>
            <a:r>
              <a:rPr lang="en-US" sz="1350" dirty="0">
                <a:solidFill>
                  <a:schemeClr val="tx1"/>
                </a:solidFill>
                <a:latin typeface="Cambria" panose="02040503050406030204" pitchFamily="18" charset="0"/>
              </a:rPr>
              <a:t>4, -3, …, 0</a:t>
            </a:r>
          </a:p>
        </p:txBody>
      </p:sp>
      <p:sp>
        <p:nvSpPr>
          <p:cNvPr id="39" name="TextBox 38">
            <a:extLst>
              <a:ext uri="{FF2B5EF4-FFF2-40B4-BE49-F238E27FC236}">
                <a16:creationId xmlns:a16="http://schemas.microsoft.com/office/drawing/2014/main" id="{80F56222-17AE-6B29-971C-0DD1CD876108}"/>
              </a:ext>
            </a:extLst>
          </p:cNvPr>
          <p:cNvSpPr txBox="1"/>
          <p:nvPr/>
        </p:nvSpPr>
        <p:spPr>
          <a:xfrm>
            <a:off x="6687868" y="2857788"/>
            <a:ext cx="1640295"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Counter Vector</a:t>
            </a:r>
          </a:p>
          <a:p>
            <a:pPr algn="ctr"/>
            <a:r>
              <a:rPr lang="en-CH" sz="1350" dirty="0">
                <a:latin typeface="Cambria" panose="02040503050406030204" pitchFamily="18" charset="0"/>
              </a:rPr>
              <a:t>(32 x 8-bit Integers)</a:t>
            </a:r>
          </a:p>
        </p:txBody>
      </p:sp>
      <p:cxnSp>
        <p:nvCxnSpPr>
          <p:cNvPr id="40" name="Straight Connector 39">
            <a:extLst>
              <a:ext uri="{FF2B5EF4-FFF2-40B4-BE49-F238E27FC236}">
                <a16:creationId xmlns:a16="http://schemas.microsoft.com/office/drawing/2014/main" id="{7BB61D5F-BDC5-DE33-D55B-DEF60D7597BE}"/>
              </a:ext>
            </a:extLst>
          </p:cNvPr>
          <p:cNvCxnSpPr>
            <a:cxnSpLocks/>
            <a:stCxn id="29" idx="3"/>
            <a:endCxn id="31" idx="1"/>
          </p:cNvCxnSpPr>
          <p:nvPr/>
        </p:nvCxnSpPr>
        <p:spPr>
          <a:xfrm>
            <a:off x="2377647" y="5502474"/>
            <a:ext cx="542773" cy="458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B1E31E-129D-43C5-8CA9-0966068EB363}"/>
              </a:ext>
            </a:extLst>
          </p:cNvPr>
          <p:cNvCxnSpPr>
            <a:cxnSpLocks/>
            <a:stCxn id="31" idx="3"/>
            <a:endCxn id="42" idx="1"/>
          </p:cNvCxnSpPr>
          <p:nvPr/>
        </p:nvCxnSpPr>
        <p:spPr>
          <a:xfrm>
            <a:off x="5233012" y="5507062"/>
            <a:ext cx="451049" cy="642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D08B0FC-9F91-2CDE-4B85-605D3C43551B}"/>
              </a:ext>
            </a:extLst>
          </p:cNvPr>
          <p:cNvSpPr/>
          <p:nvPr/>
        </p:nvSpPr>
        <p:spPr>
          <a:xfrm>
            <a:off x="5684061" y="5398741"/>
            <a:ext cx="904760" cy="229500"/>
          </a:xfrm>
          <a:prstGeom prst="rect">
            <a:avLst/>
          </a:prstGeom>
          <a:solidFill>
            <a:srgbClr val="FFEADC"/>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Cambria" panose="02040503050406030204" pitchFamily="18" charset="0"/>
              </a:rPr>
              <a:t>0b</a:t>
            </a:r>
            <a:r>
              <a:rPr lang="en-US" sz="1350" dirty="0">
                <a:solidFill>
                  <a:srgbClr val="C00000"/>
                </a:solidFill>
                <a:latin typeface="Cambria" panose="02040503050406030204" pitchFamily="18" charset="0"/>
              </a:rPr>
              <a:t>1</a:t>
            </a:r>
            <a:r>
              <a:rPr lang="en-US" sz="1350" dirty="0">
                <a:solidFill>
                  <a:schemeClr val="tx1"/>
                </a:solidFill>
                <a:latin typeface="Cambria" panose="02040503050406030204" pitchFamily="18" charset="0"/>
              </a:rPr>
              <a:t>0</a:t>
            </a:r>
            <a:r>
              <a:rPr lang="en-US" sz="1350" dirty="0">
                <a:solidFill>
                  <a:srgbClr val="C00000"/>
                </a:solidFill>
                <a:latin typeface="Cambria" panose="02040503050406030204" pitchFamily="18" charset="0"/>
              </a:rPr>
              <a:t>1</a:t>
            </a:r>
            <a:r>
              <a:rPr lang="en-US" sz="1350" dirty="0">
                <a:solidFill>
                  <a:schemeClr val="tx1"/>
                </a:solidFill>
                <a:latin typeface="Cambria" panose="02040503050406030204" pitchFamily="18" charset="0"/>
              </a:rPr>
              <a:t>…0</a:t>
            </a:r>
          </a:p>
        </p:txBody>
      </p:sp>
      <p:sp>
        <p:nvSpPr>
          <p:cNvPr id="43" name="TextBox 42">
            <a:extLst>
              <a:ext uri="{FF2B5EF4-FFF2-40B4-BE49-F238E27FC236}">
                <a16:creationId xmlns:a16="http://schemas.microsoft.com/office/drawing/2014/main" id="{B44A6B33-488C-9B87-3716-5B6B458F7314}"/>
              </a:ext>
            </a:extLst>
          </p:cNvPr>
          <p:cNvSpPr txBox="1"/>
          <p:nvPr/>
        </p:nvSpPr>
        <p:spPr>
          <a:xfrm>
            <a:off x="5503400" y="4942453"/>
            <a:ext cx="1266082"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Hash Value</a:t>
            </a:r>
          </a:p>
          <a:p>
            <a:pPr algn="ctr"/>
            <a:r>
              <a:rPr lang="en-CH" sz="1350" dirty="0">
                <a:latin typeface="Cambria" panose="02040503050406030204" pitchFamily="18" charset="0"/>
              </a:rPr>
              <a:t>(32-bit Integer)</a:t>
            </a:r>
          </a:p>
        </p:txBody>
      </p:sp>
    </p:spTree>
    <p:custDataLst>
      <p:tags r:id="rId1"/>
    </p:custDataLst>
    <p:extLst>
      <p:ext uri="{BB962C8B-B14F-4D97-AF65-F5344CB8AC3E}">
        <p14:creationId xmlns:p14="http://schemas.microsoft.com/office/powerpoint/2010/main" val="1676993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aramond" panose="02020404030301010803" pitchFamily="18" charset="0"/>
              </a:rPr>
              <a:t>Encoding Hash Values into Vectors using SIMD</a:t>
            </a:r>
            <a:endParaRPr lang="en-US" sz="2800" b="1" dirty="0">
              <a:latin typeface="Garamond" panose="02020404030301010803" pitchFamily="18" charset="0"/>
            </a:endParaRPr>
          </a:p>
        </p:txBody>
      </p:sp>
      <p:sp>
        <p:nvSpPr>
          <p:cNvPr id="44" name="Rounded Rectangle 43">
            <a:extLst>
              <a:ext uri="{FF2B5EF4-FFF2-40B4-BE49-F238E27FC236}">
                <a16:creationId xmlns:a16="http://schemas.microsoft.com/office/drawing/2014/main" id="{FD3E1308-3B82-2B78-ACF9-C1B4344C3783}"/>
              </a:ext>
            </a:extLst>
          </p:cNvPr>
          <p:cNvSpPr/>
          <p:nvPr/>
        </p:nvSpPr>
        <p:spPr>
          <a:xfrm>
            <a:off x="2056783" y="1459833"/>
            <a:ext cx="584670" cy="4336413"/>
          </a:xfrm>
          <a:prstGeom prst="roundRect">
            <a:avLst>
              <a:gd name="adj" fmla="val 7897"/>
            </a:avLst>
          </a:prstGeom>
          <a:solidFill>
            <a:srgbClr val="E3F0D9"/>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45" name="Straight Connector 44">
            <a:extLst>
              <a:ext uri="{FF2B5EF4-FFF2-40B4-BE49-F238E27FC236}">
                <a16:creationId xmlns:a16="http://schemas.microsoft.com/office/drawing/2014/main" id="{BC3C7D55-F634-2CD3-1155-A8DB9F7E5588}"/>
              </a:ext>
            </a:extLst>
          </p:cNvPr>
          <p:cNvCxnSpPr>
            <a:cxnSpLocks/>
          </p:cNvCxnSpPr>
          <p:nvPr/>
        </p:nvCxnSpPr>
        <p:spPr>
          <a:xfrm>
            <a:off x="2056783" y="163716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9DC3E8-5267-B2B8-FD14-943D9EC8F68E}"/>
              </a:ext>
            </a:extLst>
          </p:cNvPr>
          <p:cNvCxnSpPr>
            <a:cxnSpLocks/>
          </p:cNvCxnSpPr>
          <p:nvPr/>
        </p:nvCxnSpPr>
        <p:spPr>
          <a:xfrm>
            <a:off x="2056783" y="2225604"/>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6EFA3F-27D9-F3A4-59B5-0C7E0F3BE72A}"/>
              </a:ext>
            </a:extLst>
          </p:cNvPr>
          <p:cNvCxnSpPr>
            <a:cxnSpLocks/>
          </p:cNvCxnSpPr>
          <p:nvPr/>
        </p:nvCxnSpPr>
        <p:spPr>
          <a:xfrm>
            <a:off x="2056783" y="242175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AA3A04-7255-507A-11D6-CF6C090E9159}"/>
              </a:ext>
            </a:extLst>
          </p:cNvPr>
          <p:cNvCxnSpPr>
            <a:cxnSpLocks/>
          </p:cNvCxnSpPr>
          <p:nvPr/>
        </p:nvCxnSpPr>
        <p:spPr>
          <a:xfrm>
            <a:off x="2056783" y="2617899"/>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4276BC-7ABF-E023-E939-9E8307EC5A1F}"/>
              </a:ext>
            </a:extLst>
          </p:cNvPr>
          <p:cNvCxnSpPr>
            <a:cxnSpLocks/>
          </p:cNvCxnSpPr>
          <p:nvPr/>
        </p:nvCxnSpPr>
        <p:spPr>
          <a:xfrm>
            <a:off x="2056783" y="281404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D9E610-A868-0CB7-82E0-29DFEAB94C44}"/>
              </a:ext>
            </a:extLst>
          </p:cNvPr>
          <p:cNvCxnSpPr>
            <a:cxnSpLocks/>
          </p:cNvCxnSpPr>
          <p:nvPr/>
        </p:nvCxnSpPr>
        <p:spPr>
          <a:xfrm>
            <a:off x="2056783" y="3010194"/>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FB6C1C-4DAE-DF53-D7F6-D520784F9028}"/>
              </a:ext>
            </a:extLst>
          </p:cNvPr>
          <p:cNvCxnSpPr>
            <a:cxnSpLocks/>
          </p:cNvCxnSpPr>
          <p:nvPr/>
        </p:nvCxnSpPr>
        <p:spPr>
          <a:xfrm>
            <a:off x="2056783" y="202945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FBB030B2-8E7A-A05E-0AD5-AAF3CEBB0394}"/>
              </a:ext>
            </a:extLst>
          </p:cNvPr>
          <p:cNvSpPr/>
          <p:nvPr/>
        </p:nvSpPr>
        <p:spPr>
          <a:xfrm>
            <a:off x="826634" y="1459833"/>
            <a:ext cx="584670" cy="4336413"/>
          </a:xfrm>
          <a:prstGeom prst="roundRect">
            <a:avLst>
              <a:gd name="adj" fmla="val 7897"/>
            </a:avLst>
          </a:prstGeom>
          <a:solidFill>
            <a:srgbClr val="FFEADD"/>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53" name="Straight Connector 52">
            <a:extLst>
              <a:ext uri="{FF2B5EF4-FFF2-40B4-BE49-F238E27FC236}">
                <a16:creationId xmlns:a16="http://schemas.microsoft.com/office/drawing/2014/main" id="{39F56C31-8529-00D0-56BA-FC41B4880980}"/>
              </a:ext>
            </a:extLst>
          </p:cNvPr>
          <p:cNvCxnSpPr>
            <a:cxnSpLocks/>
          </p:cNvCxnSpPr>
          <p:nvPr/>
        </p:nvCxnSpPr>
        <p:spPr>
          <a:xfrm>
            <a:off x="826634" y="232665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6D0FA54-88E6-DABC-0399-0A2E6D18A389}"/>
              </a:ext>
            </a:extLst>
          </p:cNvPr>
          <p:cNvCxnSpPr>
            <a:cxnSpLocks/>
          </p:cNvCxnSpPr>
          <p:nvPr/>
        </p:nvCxnSpPr>
        <p:spPr>
          <a:xfrm>
            <a:off x="826634" y="2760044"/>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5B3E48E-BCCF-22F0-88D5-A1E9D7AFE83E}"/>
              </a:ext>
            </a:extLst>
          </p:cNvPr>
          <p:cNvCxnSpPr>
            <a:cxnSpLocks/>
          </p:cNvCxnSpPr>
          <p:nvPr/>
        </p:nvCxnSpPr>
        <p:spPr>
          <a:xfrm>
            <a:off x="826634" y="1893269"/>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627A78A-C0AB-9434-94EB-215074042B46}"/>
              </a:ext>
            </a:extLst>
          </p:cNvPr>
          <p:cNvCxnSpPr>
            <a:cxnSpLocks/>
            <a:stCxn id="60" idx="0"/>
          </p:cNvCxnSpPr>
          <p:nvPr/>
        </p:nvCxnSpPr>
        <p:spPr>
          <a:xfrm flipV="1">
            <a:off x="1118969" y="2771683"/>
            <a:ext cx="0" cy="93828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EA5E39-4E59-A57A-B843-895E378C4AF6}"/>
              </a:ext>
            </a:extLst>
          </p:cNvPr>
          <p:cNvCxnSpPr>
            <a:cxnSpLocks/>
            <a:stCxn id="60" idx="2"/>
          </p:cNvCxnSpPr>
          <p:nvPr/>
        </p:nvCxnSpPr>
        <p:spPr>
          <a:xfrm>
            <a:off x="1118969" y="3917716"/>
            <a:ext cx="0" cy="99746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65FC13-E324-E868-73F9-91A32D998280}"/>
              </a:ext>
            </a:extLst>
          </p:cNvPr>
          <p:cNvCxnSpPr>
            <a:cxnSpLocks/>
          </p:cNvCxnSpPr>
          <p:nvPr/>
        </p:nvCxnSpPr>
        <p:spPr>
          <a:xfrm>
            <a:off x="826634" y="536285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693238-4980-08CA-D65C-0187E2C8CDF2}"/>
              </a:ext>
            </a:extLst>
          </p:cNvPr>
          <p:cNvCxnSpPr>
            <a:cxnSpLocks/>
          </p:cNvCxnSpPr>
          <p:nvPr/>
        </p:nvCxnSpPr>
        <p:spPr>
          <a:xfrm>
            <a:off x="826634" y="492947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2CE7BF1-E1F5-EE02-615C-BA03E2D57369}"/>
              </a:ext>
            </a:extLst>
          </p:cNvPr>
          <p:cNvSpPr txBox="1"/>
          <p:nvPr/>
        </p:nvSpPr>
        <p:spPr>
          <a:xfrm>
            <a:off x="833110" y="3709967"/>
            <a:ext cx="571718"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32-bit</a:t>
            </a:r>
          </a:p>
        </p:txBody>
      </p:sp>
      <p:sp>
        <p:nvSpPr>
          <p:cNvPr id="61" name="TextBox 60">
            <a:extLst>
              <a:ext uri="{FF2B5EF4-FFF2-40B4-BE49-F238E27FC236}">
                <a16:creationId xmlns:a16="http://schemas.microsoft.com/office/drawing/2014/main" id="{A13D7456-C8E0-BE17-FD03-79540BE79299}"/>
              </a:ext>
            </a:extLst>
          </p:cNvPr>
          <p:cNvSpPr txBox="1"/>
          <p:nvPr/>
        </p:nvSpPr>
        <p:spPr>
          <a:xfrm>
            <a:off x="1006531" y="1570527"/>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0</a:t>
            </a:r>
          </a:p>
        </p:txBody>
      </p:sp>
      <p:sp>
        <p:nvSpPr>
          <p:cNvPr id="62" name="TextBox 61">
            <a:extLst>
              <a:ext uri="{FF2B5EF4-FFF2-40B4-BE49-F238E27FC236}">
                <a16:creationId xmlns:a16="http://schemas.microsoft.com/office/drawing/2014/main" id="{D234EC6F-873B-598F-1B03-1E5E22D7537A}"/>
              </a:ext>
            </a:extLst>
          </p:cNvPr>
          <p:cNvSpPr txBox="1"/>
          <p:nvPr/>
        </p:nvSpPr>
        <p:spPr>
          <a:xfrm>
            <a:off x="1006530" y="2000529"/>
            <a:ext cx="224876" cy="207749"/>
          </a:xfrm>
          <a:prstGeom prst="rect">
            <a:avLst/>
          </a:prstGeom>
          <a:noFill/>
        </p:spPr>
        <p:txBody>
          <a:bodyPr wrap="square" lIns="0" tIns="0" rIns="0" bIns="0" rtlCol="0">
            <a:spAutoFit/>
          </a:bodyPr>
          <a:lstStyle/>
          <a:p>
            <a:pPr algn="ctr"/>
            <a:r>
              <a:rPr lang="en-CH" sz="1350" b="1" dirty="0">
                <a:solidFill>
                  <a:srgbClr val="002060"/>
                </a:solidFill>
                <a:latin typeface="Cambria" panose="02040503050406030204" pitchFamily="18" charset="0"/>
              </a:rPr>
              <a:t>1</a:t>
            </a:r>
          </a:p>
        </p:txBody>
      </p:sp>
      <p:sp>
        <p:nvSpPr>
          <p:cNvPr id="63" name="TextBox 62">
            <a:extLst>
              <a:ext uri="{FF2B5EF4-FFF2-40B4-BE49-F238E27FC236}">
                <a16:creationId xmlns:a16="http://schemas.microsoft.com/office/drawing/2014/main" id="{1B50BD8C-8207-8230-3A0D-D807794EFB6D}"/>
              </a:ext>
            </a:extLst>
          </p:cNvPr>
          <p:cNvSpPr txBox="1"/>
          <p:nvPr/>
        </p:nvSpPr>
        <p:spPr>
          <a:xfrm>
            <a:off x="1006530" y="2433916"/>
            <a:ext cx="224876" cy="207749"/>
          </a:xfrm>
          <a:prstGeom prst="rect">
            <a:avLst/>
          </a:prstGeom>
          <a:noFill/>
        </p:spPr>
        <p:txBody>
          <a:bodyPr wrap="square" lIns="0" tIns="0" rIns="0" bIns="0" rtlCol="0">
            <a:spAutoFit/>
          </a:bodyPr>
          <a:lstStyle/>
          <a:p>
            <a:pPr algn="ctr"/>
            <a:r>
              <a:rPr lang="en-CH" sz="1350" b="1" dirty="0">
                <a:solidFill>
                  <a:srgbClr val="002060"/>
                </a:solidFill>
                <a:latin typeface="Cambria" panose="02040503050406030204" pitchFamily="18" charset="0"/>
              </a:rPr>
              <a:t>1</a:t>
            </a:r>
          </a:p>
        </p:txBody>
      </p:sp>
      <p:sp>
        <p:nvSpPr>
          <p:cNvPr id="64" name="TextBox 63">
            <a:extLst>
              <a:ext uri="{FF2B5EF4-FFF2-40B4-BE49-F238E27FC236}">
                <a16:creationId xmlns:a16="http://schemas.microsoft.com/office/drawing/2014/main" id="{B24E7705-2D9C-7AA5-B43D-9CAADDB6227A}"/>
              </a:ext>
            </a:extLst>
          </p:cNvPr>
          <p:cNvSpPr txBox="1"/>
          <p:nvPr/>
        </p:nvSpPr>
        <p:spPr>
          <a:xfrm>
            <a:off x="1006531" y="5043294"/>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0</a:t>
            </a:r>
          </a:p>
        </p:txBody>
      </p:sp>
      <p:sp>
        <p:nvSpPr>
          <p:cNvPr id="65" name="TextBox 64">
            <a:extLst>
              <a:ext uri="{FF2B5EF4-FFF2-40B4-BE49-F238E27FC236}">
                <a16:creationId xmlns:a16="http://schemas.microsoft.com/office/drawing/2014/main" id="{B8D3A975-B85A-8FB1-44D8-467C5424565F}"/>
              </a:ext>
            </a:extLst>
          </p:cNvPr>
          <p:cNvSpPr txBox="1"/>
          <p:nvPr/>
        </p:nvSpPr>
        <p:spPr>
          <a:xfrm>
            <a:off x="1006531" y="5473296"/>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cxnSp>
        <p:nvCxnSpPr>
          <p:cNvPr id="66" name="Straight Connector 65">
            <a:extLst>
              <a:ext uri="{FF2B5EF4-FFF2-40B4-BE49-F238E27FC236}">
                <a16:creationId xmlns:a16="http://schemas.microsoft.com/office/drawing/2014/main" id="{01C15415-73A8-3493-2A51-C596A926E1F8}"/>
              </a:ext>
            </a:extLst>
          </p:cNvPr>
          <p:cNvCxnSpPr>
            <a:cxnSpLocks/>
          </p:cNvCxnSpPr>
          <p:nvPr/>
        </p:nvCxnSpPr>
        <p:spPr>
          <a:xfrm>
            <a:off x="2056783" y="320634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5F653E-6974-A6A2-797F-B39281202077}"/>
              </a:ext>
            </a:extLst>
          </p:cNvPr>
          <p:cNvCxnSpPr>
            <a:cxnSpLocks/>
          </p:cNvCxnSpPr>
          <p:nvPr/>
        </p:nvCxnSpPr>
        <p:spPr>
          <a:xfrm>
            <a:off x="2056783" y="3402489"/>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516D66A-1A7E-46B0-5A34-6FB00C1212C4}"/>
              </a:ext>
            </a:extLst>
          </p:cNvPr>
          <p:cNvSpPr txBox="1"/>
          <p:nvPr/>
        </p:nvSpPr>
        <p:spPr>
          <a:xfrm>
            <a:off x="2069735" y="3600961"/>
            <a:ext cx="571718"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32 x 8-bit</a:t>
            </a:r>
          </a:p>
        </p:txBody>
      </p:sp>
      <p:sp>
        <p:nvSpPr>
          <p:cNvPr id="69" name="TextBox 68">
            <a:extLst>
              <a:ext uri="{FF2B5EF4-FFF2-40B4-BE49-F238E27FC236}">
                <a16:creationId xmlns:a16="http://schemas.microsoft.com/office/drawing/2014/main" id="{CBBD4F25-43FE-970B-4B19-4FE1A7562BB9}"/>
              </a:ext>
            </a:extLst>
          </p:cNvPr>
          <p:cNvSpPr txBox="1"/>
          <p:nvPr/>
        </p:nvSpPr>
        <p:spPr>
          <a:xfrm>
            <a:off x="2236681" y="1444127"/>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0</a:t>
            </a:r>
          </a:p>
        </p:txBody>
      </p:sp>
      <p:cxnSp>
        <p:nvCxnSpPr>
          <p:cNvPr id="70" name="Straight Connector 69">
            <a:extLst>
              <a:ext uri="{FF2B5EF4-FFF2-40B4-BE49-F238E27FC236}">
                <a16:creationId xmlns:a16="http://schemas.microsoft.com/office/drawing/2014/main" id="{761307EB-F503-5929-513D-678260CC94A7}"/>
              </a:ext>
            </a:extLst>
          </p:cNvPr>
          <p:cNvCxnSpPr>
            <a:cxnSpLocks/>
          </p:cNvCxnSpPr>
          <p:nvPr/>
        </p:nvCxnSpPr>
        <p:spPr>
          <a:xfrm>
            <a:off x="2056783" y="1833309"/>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C82E8-BCE3-BE09-04C7-134F706FDEEB}"/>
              </a:ext>
            </a:extLst>
          </p:cNvPr>
          <p:cNvCxnSpPr>
            <a:cxnSpLocks/>
          </p:cNvCxnSpPr>
          <p:nvPr/>
        </p:nvCxnSpPr>
        <p:spPr>
          <a:xfrm>
            <a:off x="2056783" y="422706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E27CA8-02CF-904C-BDC3-041374D0C082}"/>
              </a:ext>
            </a:extLst>
          </p:cNvPr>
          <p:cNvCxnSpPr>
            <a:cxnSpLocks/>
          </p:cNvCxnSpPr>
          <p:nvPr/>
        </p:nvCxnSpPr>
        <p:spPr>
          <a:xfrm>
            <a:off x="2056783" y="481550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5918677-D799-1B48-B03F-E36E3331DF11}"/>
              </a:ext>
            </a:extLst>
          </p:cNvPr>
          <p:cNvCxnSpPr>
            <a:cxnSpLocks/>
          </p:cNvCxnSpPr>
          <p:nvPr/>
        </p:nvCxnSpPr>
        <p:spPr>
          <a:xfrm>
            <a:off x="2056783" y="501165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D81C468-0D2D-8C06-3C07-246EA69B58F8}"/>
              </a:ext>
            </a:extLst>
          </p:cNvPr>
          <p:cNvCxnSpPr>
            <a:cxnSpLocks/>
          </p:cNvCxnSpPr>
          <p:nvPr/>
        </p:nvCxnSpPr>
        <p:spPr>
          <a:xfrm>
            <a:off x="2056783" y="520780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7F03386-919D-34EB-49CB-7E659401D811}"/>
              </a:ext>
            </a:extLst>
          </p:cNvPr>
          <p:cNvCxnSpPr>
            <a:cxnSpLocks/>
          </p:cNvCxnSpPr>
          <p:nvPr/>
        </p:nvCxnSpPr>
        <p:spPr>
          <a:xfrm>
            <a:off x="2056783" y="540395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FC73A5-E751-B636-837D-0E4AE6CB36D2}"/>
              </a:ext>
            </a:extLst>
          </p:cNvPr>
          <p:cNvCxnSpPr>
            <a:cxnSpLocks/>
          </p:cNvCxnSpPr>
          <p:nvPr/>
        </p:nvCxnSpPr>
        <p:spPr>
          <a:xfrm>
            <a:off x="2056783" y="560009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8568E27-9AA7-A3F9-3DA7-197A15A8A38A}"/>
              </a:ext>
            </a:extLst>
          </p:cNvPr>
          <p:cNvCxnSpPr>
            <a:cxnSpLocks/>
          </p:cNvCxnSpPr>
          <p:nvPr/>
        </p:nvCxnSpPr>
        <p:spPr>
          <a:xfrm>
            <a:off x="2056783" y="461936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1D108CD-D18B-C98B-65F8-DA22FC25F70E}"/>
              </a:ext>
            </a:extLst>
          </p:cNvPr>
          <p:cNvCxnSpPr>
            <a:cxnSpLocks/>
          </p:cNvCxnSpPr>
          <p:nvPr/>
        </p:nvCxnSpPr>
        <p:spPr>
          <a:xfrm>
            <a:off x="2056783" y="442321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27CA900-28CE-35F5-2F4D-3A33D9F46D92}"/>
              </a:ext>
            </a:extLst>
          </p:cNvPr>
          <p:cNvCxnSpPr>
            <a:cxnSpLocks/>
            <a:stCxn id="68" idx="0"/>
          </p:cNvCxnSpPr>
          <p:nvPr/>
        </p:nvCxnSpPr>
        <p:spPr>
          <a:xfrm flipV="1">
            <a:off x="2355594" y="3402488"/>
            <a:ext cx="0" cy="19847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805CD81-11E0-82A3-3F46-A58282F8BB7A}"/>
              </a:ext>
            </a:extLst>
          </p:cNvPr>
          <p:cNvCxnSpPr>
            <a:cxnSpLocks/>
            <a:stCxn id="68" idx="2"/>
          </p:cNvCxnSpPr>
          <p:nvPr/>
        </p:nvCxnSpPr>
        <p:spPr>
          <a:xfrm>
            <a:off x="2355594" y="4016459"/>
            <a:ext cx="0" cy="21060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50F66F6-6636-BF57-39C4-09940243FD7A}"/>
              </a:ext>
            </a:extLst>
          </p:cNvPr>
          <p:cNvSpPr txBox="1"/>
          <p:nvPr/>
        </p:nvSpPr>
        <p:spPr>
          <a:xfrm>
            <a:off x="2235706" y="3001391"/>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82" name="TextBox 81">
            <a:extLst>
              <a:ext uri="{FF2B5EF4-FFF2-40B4-BE49-F238E27FC236}">
                <a16:creationId xmlns:a16="http://schemas.microsoft.com/office/drawing/2014/main" id="{2CEC058B-E6CB-3107-7D88-53AEBEB4C23D}"/>
              </a:ext>
            </a:extLst>
          </p:cNvPr>
          <p:cNvSpPr txBox="1"/>
          <p:nvPr/>
        </p:nvSpPr>
        <p:spPr>
          <a:xfrm>
            <a:off x="2236681" y="1639001"/>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3" name="TextBox 82">
            <a:extLst>
              <a:ext uri="{FF2B5EF4-FFF2-40B4-BE49-F238E27FC236}">
                <a16:creationId xmlns:a16="http://schemas.microsoft.com/office/drawing/2014/main" id="{73B69E53-0620-948B-D7AB-37F11477C732}"/>
              </a:ext>
            </a:extLst>
          </p:cNvPr>
          <p:cNvSpPr txBox="1"/>
          <p:nvPr/>
        </p:nvSpPr>
        <p:spPr>
          <a:xfrm>
            <a:off x="2236681" y="2223623"/>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4" name="TextBox 83">
            <a:extLst>
              <a:ext uri="{FF2B5EF4-FFF2-40B4-BE49-F238E27FC236}">
                <a16:creationId xmlns:a16="http://schemas.microsoft.com/office/drawing/2014/main" id="{3551A507-F08A-710B-45FB-EA042091A388}"/>
              </a:ext>
            </a:extLst>
          </p:cNvPr>
          <p:cNvSpPr txBox="1"/>
          <p:nvPr/>
        </p:nvSpPr>
        <p:spPr>
          <a:xfrm>
            <a:off x="2236681" y="2418497"/>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5" name="TextBox 84">
            <a:extLst>
              <a:ext uri="{FF2B5EF4-FFF2-40B4-BE49-F238E27FC236}">
                <a16:creationId xmlns:a16="http://schemas.microsoft.com/office/drawing/2014/main" id="{DE9FCAAE-2528-2CCE-1B0A-AE533CB3A4AA}"/>
              </a:ext>
            </a:extLst>
          </p:cNvPr>
          <p:cNvSpPr txBox="1"/>
          <p:nvPr/>
        </p:nvSpPr>
        <p:spPr>
          <a:xfrm>
            <a:off x="2236681" y="1833875"/>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6" name="TextBox 85">
            <a:extLst>
              <a:ext uri="{FF2B5EF4-FFF2-40B4-BE49-F238E27FC236}">
                <a16:creationId xmlns:a16="http://schemas.microsoft.com/office/drawing/2014/main" id="{B7EF9FA5-045E-DB9C-D176-4711C9C3759B}"/>
              </a:ext>
            </a:extLst>
          </p:cNvPr>
          <p:cNvSpPr txBox="1"/>
          <p:nvPr/>
        </p:nvSpPr>
        <p:spPr>
          <a:xfrm>
            <a:off x="2236681" y="2028749"/>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7" name="TextBox 86">
            <a:extLst>
              <a:ext uri="{FF2B5EF4-FFF2-40B4-BE49-F238E27FC236}">
                <a16:creationId xmlns:a16="http://schemas.microsoft.com/office/drawing/2014/main" id="{2D6C61C5-26E8-A19E-B54D-9A9B1D84677A}"/>
              </a:ext>
            </a:extLst>
          </p:cNvPr>
          <p:cNvSpPr txBox="1"/>
          <p:nvPr/>
        </p:nvSpPr>
        <p:spPr>
          <a:xfrm>
            <a:off x="2236681" y="2613371"/>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8" name="TextBox 87">
            <a:extLst>
              <a:ext uri="{FF2B5EF4-FFF2-40B4-BE49-F238E27FC236}">
                <a16:creationId xmlns:a16="http://schemas.microsoft.com/office/drawing/2014/main" id="{025FA6D1-EC72-0078-5CC6-95F4F090A0C0}"/>
              </a:ext>
            </a:extLst>
          </p:cNvPr>
          <p:cNvSpPr txBox="1"/>
          <p:nvPr/>
        </p:nvSpPr>
        <p:spPr>
          <a:xfrm>
            <a:off x="2236681" y="2808246"/>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89" name="TextBox 88">
            <a:extLst>
              <a:ext uri="{FF2B5EF4-FFF2-40B4-BE49-F238E27FC236}">
                <a16:creationId xmlns:a16="http://schemas.microsoft.com/office/drawing/2014/main" id="{B337E375-E9C0-96C8-8230-B555A249A051}"/>
              </a:ext>
            </a:extLst>
          </p:cNvPr>
          <p:cNvSpPr txBox="1"/>
          <p:nvPr/>
        </p:nvSpPr>
        <p:spPr>
          <a:xfrm>
            <a:off x="2233744" y="4224162"/>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90" name="TextBox 89">
            <a:extLst>
              <a:ext uri="{FF2B5EF4-FFF2-40B4-BE49-F238E27FC236}">
                <a16:creationId xmlns:a16="http://schemas.microsoft.com/office/drawing/2014/main" id="{41889ABD-CF2B-7068-855D-1226B036A88C}"/>
              </a:ext>
            </a:extLst>
          </p:cNvPr>
          <p:cNvSpPr txBox="1"/>
          <p:nvPr/>
        </p:nvSpPr>
        <p:spPr>
          <a:xfrm>
            <a:off x="2233744" y="4434801"/>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1" name="TextBox 90">
            <a:extLst>
              <a:ext uri="{FF2B5EF4-FFF2-40B4-BE49-F238E27FC236}">
                <a16:creationId xmlns:a16="http://schemas.microsoft.com/office/drawing/2014/main" id="{7F59C5AD-2DCA-0092-4F4F-9CCA108CE251}"/>
              </a:ext>
            </a:extLst>
          </p:cNvPr>
          <p:cNvSpPr txBox="1"/>
          <p:nvPr/>
        </p:nvSpPr>
        <p:spPr>
          <a:xfrm>
            <a:off x="2233744" y="5019423"/>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2" name="TextBox 91">
            <a:extLst>
              <a:ext uri="{FF2B5EF4-FFF2-40B4-BE49-F238E27FC236}">
                <a16:creationId xmlns:a16="http://schemas.microsoft.com/office/drawing/2014/main" id="{7A1E08DA-8360-F4C2-BE1E-5F9D2CF5D254}"/>
              </a:ext>
            </a:extLst>
          </p:cNvPr>
          <p:cNvSpPr txBox="1"/>
          <p:nvPr/>
        </p:nvSpPr>
        <p:spPr>
          <a:xfrm>
            <a:off x="2233744" y="5214297"/>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3" name="TextBox 92">
            <a:extLst>
              <a:ext uri="{FF2B5EF4-FFF2-40B4-BE49-F238E27FC236}">
                <a16:creationId xmlns:a16="http://schemas.microsoft.com/office/drawing/2014/main" id="{BA05D6F8-E377-5167-636A-2A3DE794D326}"/>
              </a:ext>
            </a:extLst>
          </p:cNvPr>
          <p:cNvSpPr txBox="1"/>
          <p:nvPr/>
        </p:nvSpPr>
        <p:spPr>
          <a:xfrm>
            <a:off x="2233744" y="4629675"/>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4" name="TextBox 93">
            <a:extLst>
              <a:ext uri="{FF2B5EF4-FFF2-40B4-BE49-F238E27FC236}">
                <a16:creationId xmlns:a16="http://schemas.microsoft.com/office/drawing/2014/main" id="{33DF314B-DDE7-36B1-2737-294B9E216E26}"/>
              </a:ext>
            </a:extLst>
          </p:cNvPr>
          <p:cNvSpPr txBox="1"/>
          <p:nvPr/>
        </p:nvSpPr>
        <p:spPr>
          <a:xfrm>
            <a:off x="2233744" y="4824549"/>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5" name="TextBox 94">
            <a:extLst>
              <a:ext uri="{FF2B5EF4-FFF2-40B4-BE49-F238E27FC236}">
                <a16:creationId xmlns:a16="http://schemas.microsoft.com/office/drawing/2014/main" id="{1635C2BE-8B55-A896-7CC3-8F4C26D80E7B}"/>
              </a:ext>
            </a:extLst>
          </p:cNvPr>
          <p:cNvSpPr txBox="1"/>
          <p:nvPr/>
        </p:nvSpPr>
        <p:spPr>
          <a:xfrm>
            <a:off x="2233744" y="5409171"/>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6" name="TextBox 95">
            <a:extLst>
              <a:ext uri="{FF2B5EF4-FFF2-40B4-BE49-F238E27FC236}">
                <a16:creationId xmlns:a16="http://schemas.microsoft.com/office/drawing/2014/main" id="{CEC24F93-2AC7-7D35-BF1A-F995D1CCC3F6}"/>
              </a:ext>
            </a:extLst>
          </p:cNvPr>
          <p:cNvSpPr txBox="1"/>
          <p:nvPr/>
        </p:nvSpPr>
        <p:spPr>
          <a:xfrm>
            <a:off x="2233744" y="5604046"/>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sp>
        <p:nvSpPr>
          <p:cNvPr id="97" name="TextBox 96">
            <a:extLst>
              <a:ext uri="{FF2B5EF4-FFF2-40B4-BE49-F238E27FC236}">
                <a16:creationId xmlns:a16="http://schemas.microsoft.com/office/drawing/2014/main" id="{EF135D5A-041B-D9D5-120E-6A7E585DCDA7}"/>
              </a:ext>
            </a:extLst>
          </p:cNvPr>
          <p:cNvSpPr txBox="1"/>
          <p:nvPr/>
        </p:nvSpPr>
        <p:spPr>
          <a:xfrm>
            <a:off x="2233744" y="3197302"/>
            <a:ext cx="224876" cy="207749"/>
          </a:xfrm>
          <a:prstGeom prst="rect">
            <a:avLst/>
          </a:prstGeom>
          <a:noFill/>
        </p:spPr>
        <p:txBody>
          <a:bodyPr wrap="square" lIns="0" tIns="0" rIns="0" bIns="0" rtlCol="0">
            <a:spAutoFit/>
          </a:bodyPr>
          <a:lstStyle/>
          <a:p>
            <a:pPr algn="ctr"/>
            <a:r>
              <a:rPr lang="en-CH" sz="1350" dirty="0">
                <a:latin typeface="Cambria" panose="02040503050406030204" pitchFamily="18" charset="0"/>
              </a:rPr>
              <a:t>0</a:t>
            </a:r>
          </a:p>
        </p:txBody>
      </p:sp>
      <p:cxnSp>
        <p:nvCxnSpPr>
          <p:cNvPr id="98" name="Straight Connector 97">
            <a:extLst>
              <a:ext uri="{FF2B5EF4-FFF2-40B4-BE49-F238E27FC236}">
                <a16:creationId xmlns:a16="http://schemas.microsoft.com/office/drawing/2014/main" id="{6DF69BDA-B887-1C89-ABC9-47B0BFE4A2B5}"/>
              </a:ext>
            </a:extLst>
          </p:cNvPr>
          <p:cNvCxnSpPr>
            <a:cxnSpLocks/>
            <a:stCxn id="61" idx="3"/>
            <a:endCxn id="69" idx="1"/>
          </p:cNvCxnSpPr>
          <p:nvPr/>
        </p:nvCxnSpPr>
        <p:spPr>
          <a:xfrm flipV="1">
            <a:off x="1231407" y="1548002"/>
            <a:ext cx="1005274" cy="1264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2040D26-5313-0D73-087A-BCAA85987D6D}"/>
              </a:ext>
            </a:extLst>
          </p:cNvPr>
          <p:cNvCxnSpPr>
            <a:cxnSpLocks/>
            <a:stCxn id="62" idx="3"/>
            <a:endCxn id="81" idx="1"/>
          </p:cNvCxnSpPr>
          <p:nvPr/>
        </p:nvCxnSpPr>
        <p:spPr>
          <a:xfrm>
            <a:off x="1231406" y="2104404"/>
            <a:ext cx="1004300" cy="1000862"/>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E07FD83-5D58-C005-5E40-8FC17F44325C}"/>
              </a:ext>
            </a:extLst>
          </p:cNvPr>
          <p:cNvCxnSpPr>
            <a:cxnSpLocks/>
            <a:stCxn id="65" idx="3"/>
            <a:endCxn id="89" idx="1"/>
          </p:cNvCxnSpPr>
          <p:nvPr/>
        </p:nvCxnSpPr>
        <p:spPr>
          <a:xfrm flipV="1">
            <a:off x="1231407" y="4328037"/>
            <a:ext cx="1002337" cy="124913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BA24772-F0D0-9DC4-8D57-BF056ECC4A89}"/>
              </a:ext>
            </a:extLst>
          </p:cNvPr>
          <p:cNvSpPr txBox="1"/>
          <p:nvPr/>
        </p:nvSpPr>
        <p:spPr>
          <a:xfrm>
            <a:off x="497841" y="1006292"/>
            <a:ext cx="1242252"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Hash Value</a:t>
            </a:r>
          </a:p>
          <a:p>
            <a:pPr algn="ctr"/>
            <a:r>
              <a:rPr lang="en-CH" sz="1350" dirty="0">
                <a:latin typeface="Cambria" panose="02040503050406030204" pitchFamily="18" charset="0"/>
              </a:rPr>
              <a:t>(32-bit Integer)</a:t>
            </a:r>
          </a:p>
        </p:txBody>
      </p:sp>
      <p:sp>
        <p:nvSpPr>
          <p:cNvPr id="102" name="TextBox 101">
            <a:extLst>
              <a:ext uri="{FF2B5EF4-FFF2-40B4-BE49-F238E27FC236}">
                <a16:creationId xmlns:a16="http://schemas.microsoft.com/office/drawing/2014/main" id="{7365B0F5-1ECE-9D21-9BC0-8DCF18D9E348}"/>
              </a:ext>
            </a:extLst>
          </p:cNvPr>
          <p:cNvSpPr txBox="1"/>
          <p:nvPr/>
        </p:nvSpPr>
        <p:spPr>
          <a:xfrm>
            <a:off x="1943635" y="1006292"/>
            <a:ext cx="805091"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Mask </a:t>
            </a:r>
            <a:r>
              <a:rPr lang="en-CH" sz="1350" dirty="0">
                <a:latin typeface="Cambria" panose="02040503050406030204" pitchFamily="18" charset="0"/>
              </a:rPr>
              <a:t>(256-bit)</a:t>
            </a:r>
          </a:p>
        </p:txBody>
      </p:sp>
      <p:sp>
        <p:nvSpPr>
          <p:cNvPr id="103" name="TextBox 102">
            <a:extLst>
              <a:ext uri="{FF2B5EF4-FFF2-40B4-BE49-F238E27FC236}">
                <a16:creationId xmlns:a16="http://schemas.microsoft.com/office/drawing/2014/main" id="{0095C462-A040-3CD7-E548-A98376EADCCA}"/>
              </a:ext>
            </a:extLst>
          </p:cNvPr>
          <p:cNvSpPr txBox="1"/>
          <p:nvPr/>
        </p:nvSpPr>
        <p:spPr>
          <a:xfrm rot="16200000">
            <a:off x="-359625" y="3422218"/>
            <a:ext cx="1648685" cy="415498"/>
          </a:xfrm>
          <a:prstGeom prst="rect">
            <a:avLst/>
          </a:prstGeom>
          <a:noFill/>
        </p:spPr>
        <p:txBody>
          <a:bodyPr wrap="square" lIns="0" tIns="0" rIns="0" bIns="0" rtlCol="0">
            <a:spAutoFit/>
          </a:bodyPr>
          <a:lstStyle/>
          <a:p>
            <a:pPr algn="ctr"/>
            <a:r>
              <a:rPr lang="en-US" sz="1350" b="1" dirty="0">
                <a:latin typeface="PT Mono" panose="02060509020205020204" pitchFamily="49" charset="77"/>
              </a:rPr>
              <a:t>m</a:t>
            </a:r>
            <a:r>
              <a:rPr lang="en-CH" sz="1350" b="1" dirty="0">
                <a:latin typeface="PT Mono" panose="02060509020205020204" pitchFamily="49" charset="77"/>
              </a:rPr>
              <a:t>ovemask_inverse</a:t>
            </a:r>
          </a:p>
        </p:txBody>
      </p:sp>
      <p:sp>
        <p:nvSpPr>
          <p:cNvPr id="104" name="Double Bracket 103">
            <a:extLst>
              <a:ext uri="{FF2B5EF4-FFF2-40B4-BE49-F238E27FC236}">
                <a16:creationId xmlns:a16="http://schemas.microsoft.com/office/drawing/2014/main" id="{2326C85D-F904-001C-5D16-945BED0908DB}"/>
              </a:ext>
            </a:extLst>
          </p:cNvPr>
          <p:cNvSpPr/>
          <p:nvPr/>
        </p:nvSpPr>
        <p:spPr>
          <a:xfrm>
            <a:off x="629531" y="3285139"/>
            <a:ext cx="957824" cy="6858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350"/>
          </a:p>
        </p:txBody>
      </p:sp>
      <p:cxnSp>
        <p:nvCxnSpPr>
          <p:cNvPr id="105" name="Straight Connector 104">
            <a:extLst>
              <a:ext uri="{FF2B5EF4-FFF2-40B4-BE49-F238E27FC236}">
                <a16:creationId xmlns:a16="http://schemas.microsoft.com/office/drawing/2014/main" id="{7D14E282-88D7-6F09-6AA2-6D1DE17AF4B4}"/>
              </a:ext>
            </a:extLst>
          </p:cNvPr>
          <p:cNvCxnSpPr>
            <a:cxnSpLocks/>
          </p:cNvCxnSpPr>
          <p:nvPr/>
        </p:nvCxnSpPr>
        <p:spPr>
          <a:xfrm>
            <a:off x="1634650" y="3628039"/>
            <a:ext cx="35628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Left Brace 105">
            <a:extLst>
              <a:ext uri="{FF2B5EF4-FFF2-40B4-BE49-F238E27FC236}">
                <a16:creationId xmlns:a16="http://schemas.microsoft.com/office/drawing/2014/main" id="{045CDF21-DB85-E970-F5CF-904AE98CB2B8}"/>
              </a:ext>
            </a:extLst>
          </p:cNvPr>
          <p:cNvSpPr/>
          <p:nvPr/>
        </p:nvSpPr>
        <p:spPr>
          <a:xfrm rot="10800000">
            <a:off x="2667751" y="1470312"/>
            <a:ext cx="152624" cy="1531078"/>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350">
              <a:latin typeface="Cambria" panose="02040503050406030204" pitchFamily="18" charset="0"/>
            </a:endParaRPr>
          </a:p>
        </p:txBody>
      </p:sp>
      <p:sp>
        <p:nvSpPr>
          <p:cNvPr id="107" name="TextBox 106">
            <a:extLst>
              <a:ext uri="{FF2B5EF4-FFF2-40B4-BE49-F238E27FC236}">
                <a16:creationId xmlns:a16="http://schemas.microsoft.com/office/drawing/2014/main" id="{D322ED26-8498-70D1-0123-7336EDFF1498}"/>
              </a:ext>
            </a:extLst>
          </p:cNvPr>
          <p:cNvSpPr txBox="1"/>
          <p:nvPr/>
        </p:nvSpPr>
        <p:spPr>
          <a:xfrm rot="5400000">
            <a:off x="2080575" y="2033358"/>
            <a:ext cx="1991343" cy="415498"/>
          </a:xfrm>
          <a:prstGeom prst="rect">
            <a:avLst/>
          </a:prstGeom>
          <a:noFill/>
        </p:spPr>
        <p:txBody>
          <a:bodyPr wrap="square" lIns="0" tIns="0" rIns="0" bIns="0" rtlCol="0">
            <a:spAutoFit/>
          </a:bodyPr>
          <a:lstStyle/>
          <a:p>
            <a:pPr algn="ctr"/>
            <a:r>
              <a:rPr lang="en-US" sz="1350" dirty="0">
                <a:latin typeface="Cambria" panose="02040503050406030204" pitchFamily="18" charset="0"/>
              </a:rPr>
              <a:t>8-bit block allocation for each bit of hash value</a:t>
            </a:r>
            <a:endParaRPr lang="en-CH" sz="1350" dirty="0">
              <a:latin typeface="Cambria" panose="02040503050406030204" pitchFamily="18" charset="0"/>
            </a:endParaRPr>
          </a:p>
        </p:txBody>
      </p:sp>
      <p:cxnSp>
        <p:nvCxnSpPr>
          <p:cNvPr id="108" name="Straight Connector 107">
            <a:extLst>
              <a:ext uri="{FF2B5EF4-FFF2-40B4-BE49-F238E27FC236}">
                <a16:creationId xmlns:a16="http://schemas.microsoft.com/office/drawing/2014/main" id="{D7609963-46FE-5BBF-D529-7DD5675EDBF3}"/>
              </a:ext>
            </a:extLst>
          </p:cNvPr>
          <p:cNvCxnSpPr>
            <a:cxnSpLocks/>
          </p:cNvCxnSpPr>
          <p:nvPr/>
        </p:nvCxnSpPr>
        <p:spPr>
          <a:xfrm flipV="1">
            <a:off x="3559559" y="981306"/>
            <a:ext cx="0" cy="4895387"/>
          </a:xfrm>
          <a:prstGeom prst="line">
            <a:avLst/>
          </a:prstGeom>
          <a:ln w="28575">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09" name="Rounded Rectangle 108">
            <a:extLst>
              <a:ext uri="{FF2B5EF4-FFF2-40B4-BE49-F238E27FC236}">
                <a16:creationId xmlns:a16="http://schemas.microsoft.com/office/drawing/2014/main" id="{AC6E7B00-D26A-7B7C-610B-93956A116D78}"/>
              </a:ext>
            </a:extLst>
          </p:cNvPr>
          <p:cNvSpPr/>
          <p:nvPr/>
        </p:nvSpPr>
        <p:spPr>
          <a:xfrm>
            <a:off x="5205459" y="1459833"/>
            <a:ext cx="584670" cy="4336413"/>
          </a:xfrm>
          <a:prstGeom prst="roundRect">
            <a:avLst>
              <a:gd name="adj" fmla="val 7897"/>
            </a:avLst>
          </a:prstGeom>
          <a:solidFill>
            <a:srgbClr val="E0D2EB"/>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110" name="Straight Connector 109">
            <a:extLst>
              <a:ext uri="{FF2B5EF4-FFF2-40B4-BE49-F238E27FC236}">
                <a16:creationId xmlns:a16="http://schemas.microsoft.com/office/drawing/2014/main" id="{5AA658D9-7F7A-0528-9519-B5B809C36A2E}"/>
              </a:ext>
            </a:extLst>
          </p:cNvPr>
          <p:cNvCxnSpPr>
            <a:cxnSpLocks/>
          </p:cNvCxnSpPr>
          <p:nvPr/>
        </p:nvCxnSpPr>
        <p:spPr>
          <a:xfrm>
            <a:off x="5205459" y="2342205"/>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F3687EC-1E05-17DC-1E4B-BE936E58A9A6}"/>
              </a:ext>
            </a:extLst>
          </p:cNvPr>
          <p:cNvCxnSpPr>
            <a:cxnSpLocks/>
          </p:cNvCxnSpPr>
          <p:nvPr/>
        </p:nvCxnSpPr>
        <p:spPr>
          <a:xfrm>
            <a:off x="5205459" y="277559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8CADDBD-3A8A-0299-8B32-6E5F57C521C9}"/>
              </a:ext>
            </a:extLst>
          </p:cNvPr>
          <p:cNvCxnSpPr>
            <a:cxnSpLocks/>
          </p:cNvCxnSpPr>
          <p:nvPr/>
        </p:nvCxnSpPr>
        <p:spPr>
          <a:xfrm>
            <a:off x="5205459" y="190881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438BA10-6E5C-D77C-32B2-94B8813F425D}"/>
              </a:ext>
            </a:extLst>
          </p:cNvPr>
          <p:cNvCxnSpPr>
            <a:cxnSpLocks/>
            <a:stCxn id="117" idx="0"/>
          </p:cNvCxnSpPr>
          <p:nvPr/>
        </p:nvCxnSpPr>
        <p:spPr>
          <a:xfrm flipV="1">
            <a:off x="5497794" y="2775593"/>
            <a:ext cx="0" cy="91116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0ED9D68-71F5-0DA0-F132-C6EA7012CF47}"/>
              </a:ext>
            </a:extLst>
          </p:cNvPr>
          <p:cNvCxnSpPr>
            <a:cxnSpLocks/>
            <a:stCxn id="117" idx="2"/>
          </p:cNvCxnSpPr>
          <p:nvPr/>
        </p:nvCxnSpPr>
        <p:spPr>
          <a:xfrm>
            <a:off x="5497794" y="3894508"/>
            <a:ext cx="0" cy="1036222"/>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2632B2A-AC34-3B74-99F9-2A5AE1416AA0}"/>
              </a:ext>
            </a:extLst>
          </p:cNvPr>
          <p:cNvCxnSpPr>
            <a:cxnSpLocks/>
          </p:cNvCxnSpPr>
          <p:nvPr/>
        </p:nvCxnSpPr>
        <p:spPr>
          <a:xfrm>
            <a:off x="5205459" y="5378407"/>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FE7ED4-0100-58B2-8EAF-5C7FFBB61036}"/>
              </a:ext>
            </a:extLst>
          </p:cNvPr>
          <p:cNvCxnSpPr>
            <a:cxnSpLocks/>
          </p:cNvCxnSpPr>
          <p:nvPr/>
        </p:nvCxnSpPr>
        <p:spPr>
          <a:xfrm>
            <a:off x="5205459" y="4945020"/>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1845444-55F2-DA16-7DD2-88E04140D578}"/>
              </a:ext>
            </a:extLst>
          </p:cNvPr>
          <p:cNvSpPr txBox="1"/>
          <p:nvPr/>
        </p:nvSpPr>
        <p:spPr>
          <a:xfrm>
            <a:off x="5211935" y="3686759"/>
            <a:ext cx="571718"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32 x</a:t>
            </a:r>
          </a:p>
        </p:txBody>
      </p:sp>
      <p:sp>
        <p:nvSpPr>
          <p:cNvPr id="118" name="TextBox 117">
            <a:extLst>
              <a:ext uri="{FF2B5EF4-FFF2-40B4-BE49-F238E27FC236}">
                <a16:creationId xmlns:a16="http://schemas.microsoft.com/office/drawing/2014/main" id="{07B81C89-0751-E259-D2FE-C0D55C9059AB}"/>
              </a:ext>
            </a:extLst>
          </p:cNvPr>
          <p:cNvSpPr txBox="1"/>
          <p:nvPr/>
        </p:nvSpPr>
        <p:spPr>
          <a:xfrm>
            <a:off x="5385356" y="1586076"/>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19" name="TextBox 118">
            <a:extLst>
              <a:ext uri="{FF2B5EF4-FFF2-40B4-BE49-F238E27FC236}">
                <a16:creationId xmlns:a16="http://schemas.microsoft.com/office/drawing/2014/main" id="{132D53BF-0D96-51D3-DB49-49908A05135F}"/>
              </a:ext>
            </a:extLst>
          </p:cNvPr>
          <p:cNvSpPr txBox="1"/>
          <p:nvPr/>
        </p:nvSpPr>
        <p:spPr>
          <a:xfrm>
            <a:off x="5385355" y="2016078"/>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20" name="TextBox 119">
            <a:extLst>
              <a:ext uri="{FF2B5EF4-FFF2-40B4-BE49-F238E27FC236}">
                <a16:creationId xmlns:a16="http://schemas.microsoft.com/office/drawing/2014/main" id="{AB53CADC-43D9-4318-6086-83BDC5CB8D0E}"/>
              </a:ext>
            </a:extLst>
          </p:cNvPr>
          <p:cNvSpPr txBox="1"/>
          <p:nvPr/>
        </p:nvSpPr>
        <p:spPr>
          <a:xfrm>
            <a:off x="5385355" y="2449465"/>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21" name="TextBox 120">
            <a:extLst>
              <a:ext uri="{FF2B5EF4-FFF2-40B4-BE49-F238E27FC236}">
                <a16:creationId xmlns:a16="http://schemas.microsoft.com/office/drawing/2014/main" id="{131954DD-1A11-971F-A5A8-B149274A2091}"/>
              </a:ext>
            </a:extLst>
          </p:cNvPr>
          <p:cNvSpPr txBox="1"/>
          <p:nvPr/>
        </p:nvSpPr>
        <p:spPr>
          <a:xfrm>
            <a:off x="5385357" y="5058843"/>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22" name="TextBox 121">
            <a:extLst>
              <a:ext uri="{FF2B5EF4-FFF2-40B4-BE49-F238E27FC236}">
                <a16:creationId xmlns:a16="http://schemas.microsoft.com/office/drawing/2014/main" id="{8CCF4BA8-A16D-FE64-1DD1-4EA00BF83597}"/>
              </a:ext>
            </a:extLst>
          </p:cNvPr>
          <p:cNvSpPr txBox="1"/>
          <p:nvPr/>
        </p:nvSpPr>
        <p:spPr>
          <a:xfrm>
            <a:off x="5385356" y="5488845"/>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23" name="Rounded Rectangle 122">
            <a:extLst>
              <a:ext uri="{FF2B5EF4-FFF2-40B4-BE49-F238E27FC236}">
                <a16:creationId xmlns:a16="http://schemas.microsoft.com/office/drawing/2014/main" id="{DDA00253-FADB-66F9-FDAC-F8651E17FE7D}"/>
              </a:ext>
            </a:extLst>
          </p:cNvPr>
          <p:cNvSpPr/>
          <p:nvPr/>
        </p:nvSpPr>
        <p:spPr>
          <a:xfrm>
            <a:off x="4101561" y="1459833"/>
            <a:ext cx="584670" cy="4336413"/>
          </a:xfrm>
          <a:prstGeom prst="roundRect">
            <a:avLst>
              <a:gd name="adj" fmla="val 7897"/>
            </a:avLst>
          </a:prstGeom>
          <a:solidFill>
            <a:srgbClr val="E3F0D9"/>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124" name="Straight Connector 123">
            <a:extLst>
              <a:ext uri="{FF2B5EF4-FFF2-40B4-BE49-F238E27FC236}">
                <a16:creationId xmlns:a16="http://schemas.microsoft.com/office/drawing/2014/main" id="{902777F6-560F-28B8-78DC-2B6187481546}"/>
              </a:ext>
            </a:extLst>
          </p:cNvPr>
          <p:cNvCxnSpPr>
            <a:cxnSpLocks/>
          </p:cNvCxnSpPr>
          <p:nvPr/>
        </p:nvCxnSpPr>
        <p:spPr>
          <a:xfrm>
            <a:off x="4101561" y="164089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02A8BE2-5649-6C28-ECDD-27EF3F75D316}"/>
              </a:ext>
            </a:extLst>
          </p:cNvPr>
          <p:cNvCxnSpPr>
            <a:cxnSpLocks/>
          </p:cNvCxnSpPr>
          <p:nvPr/>
        </p:nvCxnSpPr>
        <p:spPr>
          <a:xfrm>
            <a:off x="4101561" y="222933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8C1B507-662B-EF6F-F303-402669FB9691}"/>
              </a:ext>
            </a:extLst>
          </p:cNvPr>
          <p:cNvCxnSpPr>
            <a:cxnSpLocks/>
          </p:cNvCxnSpPr>
          <p:nvPr/>
        </p:nvCxnSpPr>
        <p:spPr>
          <a:xfrm>
            <a:off x="4101561" y="242548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9F1E0D1-976A-53AE-D37D-61614223B81A}"/>
              </a:ext>
            </a:extLst>
          </p:cNvPr>
          <p:cNvCxnSpPr>
            <a:cxnSpLocks/>
          </p:cNvCxnSpPr>
          <p:nvPr/>
        </p:nvCxnSpPr>
        <p:spPr>
          <a:xfrm>
            <a:off x="4101561" y="301392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946D250-C6A5-AD5C-846F-F5889C0164DF}"/>
              </a:ext>
            </a:extLst>
          </p:cNvPr>
          <p:cNvCxnSpPr>
            <a:cxnSpLocks/>
          </p:cNvCxnSpPr>
          <p:nvPr/>
        </p:nvCxnSpPr>
        <p:spPr>
          <a:xfrm>
            <a:off x="4101561" y="321007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A006A432-C1AC-7768-AA74-AE0814939C87}"/>
              </a:ext>
            </a:extLst>
          </p:cNvPr>
          <p:cNvSpPr txBox="1"/>
          <p:nvPr/>
        </p:nvSpPr>
        <p:spPr>
          <a:xfrm>
            <a:off x="4108037" y="3502218"/>
            <a:ext cx="571718"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32 x 8-bit</a:t>
            </a:r>
          </a:p>
        </p:txBody>
      </p:sp>
      <p:sp>
        <p:nvSpPr>
          <p:cNvPr id="130" name="TextBox 129">
            <a:extLst>
              <a:ext uri="{FF2B5EF4-FFF2-40B4-BE49-F238E27FC236}">
                <a16:creationId xmlns:a16="http://schemas.microsoft.com/office/drawing/2014/main" id="{E9805E18-6B40-9C94-05F4-33B4232FDFC0}"/>
              </a:ext>
            </a:extLst>
          </p:cNvPr>
          <p:cNvSpPr txBox="1"/>
          <p:nvPr/>
        </p:nvSpPr>
        <p:spPr>
          <a:xfrm>
            <a:off x="4281459" y="1447859"/>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0</a:t>
            </a:r>
          </a:p>
        </p:txBody>
      </p:sp>
      <p:cxnSp>
        <p:nvCxnSpPr>
          <p:cNvPr id="131" name="Straight Connector 130">
            <a:extLst>
              <a:ext uri="{FF2B5EF4-FFF2-40B4-BE49-F238E27FC236}">
                <a16:creationId xmlns:a16="http://schemas.microsoft.com/office/drawing/2014/main" id="{830452B7-AE66-7023-1B8F-61ADF36D0F4D}"/>
              </a:ext>
            </a:extLst>
          </p:cNvPr>
          <p:cNvCxnSpPr>
            <a:cxnSpLocks/>
          </p:cNvCxnSpPr>
          <p:nvPr/>
        </p:nvCxnSpPr>
        <p:spPr>
          <a:xfrm>
            <a:off x="4101561" y="423079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152DE83-8422-0CA9-A52E-C348AB89ED44}"/>
              </a:ext>
            </a:extLst>
          </p:cNvPr>
          <p:cNvCxnSpPr>
            <a:cxnSpLocks/>
          </p:cNvCxnSpPr>
          <p:nvPr/>
        </p:nvCxnSpPr>
        <p:spPr>
          <a:xfrm>
            <a:off x="4101561" y="501538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0844EFC-C9A4-B7C0-6746-0BAE8691EEC6}"/>
              </a:ext>
            </a:extLst>
          </p:cNvPr>
          <p:cNvCxnSpPr>
            <a:cxnSpLocks/>
          </p:cNvCxnSpPr>
          <p:nvPr/>
        </p:nvCxnSpPr>
        <p:spPr>
          <a:xfrm>
            <a:off x="4101561" y="5211535"/>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46316C2-54D1-9C89-319D-84F34A63A1E5}"/>
              </a:ext>
            </a:extLst>
          </p:cNvPr>
          <p:cNvCxnSpPr>
            <a:cxnSpLocks/>
          </p:cNvCxnSpPr>
          <p:nvPr/>
        </p:nvCxnSpPr>
        <p:spPr>
          <a:xfrm>
            <a:off x="4101561" y="4426945"/>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33CF79A-EFFD-1B51-C41D-FEBABD6ABB05}"/>
              </a:ext>
            </a:extLst>
          </p:cNvPr>
          <p:cNvCxnSpPr>
            <a:cxnSpLocks/>
          </p:cNvCxnSpPr>
          <p:nvPr/>
        </p:nvCxnSpPr>
        <p:spPr>
          <a:xfrm flipV="1">
            <a:off x="4393896" y="3212872"/>
            <a:ext cx="0" cy="28934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8A9A216-FA60-63A8-A6E0-53F95455FE9A}"/>
              </a:ext>
            </a:extLst>
          </p:cNvPr>
          <p:cNvCxnSpPr>
            <a:cxnSpLocks/>
          </p:cNvCxnSpPr>
          <p:nvPr/>
        </p:nvCxnSpPr>
        <p:spPr>
          <a:xfrm>
            <a:off x="4393896" y="3917716"/>
            <a:ext cx="0" cy="30644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4AA01D8-96DF-E9A7-F7FC-9EC4D7C7934E}"/>
              </a:ext>
            </a:extLst>
          </p:cNvPr>
          <p:cNvSpPr txBox="1"/>
          <p:nvPr/>
        </p:nvSpPr>
        <p:spPr>
          <a:xfrm>
            <a:off x="4281459" y="3005123"/>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38" name="TextBox 137">
            <a:extLst>
              <a:ext uri="{FF2B5EF4-FFF2-40B4-BE49-F238E27FC236}">
                <a16:creationId xmlns:a16="http://schemas.microsoft.com/office/drawing/2014/main" id="{EFA38FFC-D740-0A7B-CE29-955E3C20DCEB}"/>
              </a:ext>
            </a:extLst>
          </p:cNvPr>
          <p:cNvSpPr txBox="1"/>
          <p:nvPr/>
        </p:nvSpPr>
        <p:spPr>
          <a:xfrm>
            <a:off x="4281459" y="2227355"/>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39" name="TextBox 138">
            <a:extLst>
              <a:ext uri="{FF2B5EF4-FFF2-40B4-BE49-F238E27FC236}">
                <a16:creationId xmlns:a16="http://schemas.microsoft.com/office/drawing/2014/main" id="{7E056A1E-713A-2763-596F-399F1B818C76}"/>
              </a:ext>
            </a:extLst>
          </p:cNvPr>
          <p:cNvSpPr txBox="1"/>
          <p:nvPr/>
        </p:nvSpPr>
        <p:spPr>
          <a:xfrm>
            <a:off x="4281459" y="4227894"/>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0</a:t>
            </a:r>
          </a:p>
        </p:txBody>
      </p:sp>
      <p:sp>
        <p:nvSpPr>
          <p:cNvPr id="140" name="TextBox 139">
            <a:extLst>
              <a:ext uri="{FF2B5EF4-FFF2-40B4-BE49-F238E27FC236}">
                <a16:creationId xmlns:a16="http://schemas.microsoft.com/office/drawing/2014/main" id="{F7635C3E-A1F7-32A8-28AF-ED0AB0D8B3FD}"/>
              </a:ext>
            </a:extLst>
          </p:cNvPr>
          <p:cNvSpPr txBox="1"/>
          <p:nvPr/>
        </p:nvSpPr>
        <p:spPr>
          <a:xfrm>
            <a:off x="4281459" y="5015272"/>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41" name="TextBox 140">
            <a:extLst>
              <a:ext uri="{FF2B5EF4-FFF2-40B4-BE49-F238E27FC236}">
                <a16:creationId xmlns:a16="http://schemas.microsoft.com/office/drawing/2014/main" id="{C3C8C710-A448-6CD9-8548-DEFD5967CEAB}"/>
              </a:ext>
            </a:extLst>
          </p:cNvPr>
          <p:cNvSpPr txBox="1"/>
          <p:nvPr/>
        </p:nvSpPr>
        <p:spPr>
          <a:xfrm>
            <a:off x="3989273" y="1010024"/>
            <a:ext cx="805091"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Mask </a:t>
            </a:r>
            <a:r>
              <a:rPr lang="en-CH" sz="1350" dirty="0">
                <a:latin typeface="Cambria" panose="02040503050406030204" pitchFamily="18" charset="0"/>
              </a:rPr>
              <a:t>(256-bit)</a:t>
            </a:r>
          </a:p>
        </p:txBody>
      </p:sp>
      <p:sp>
        <p:nvSpPr>
          <p:cNvPr id="142" name="TextBox 141">
            <a:extLst>
              <a:ext uri="{FF2B5EF4-FFF2-40B4-BE49-F238E27FC236}">
                <a16:creationId xmlns:a16="http://schemas.microsoft.com/office/drawing/2014/main" id="{B7D23CA1-ACB7-3360-2312-510764092032}"/>
              </a:ext>
            </a:extLst>
          </p:cNvPr>
          <p:cNvSpPr txBox="1"/>
          <p:nvPr/>
        </p:nvSpPr>
        <p:spPr>
          <a:xfrm>
            <a:off x="4113225" y="1791805"/>
            <a:ext cx="561344" cy="300082"/>
          </a:xfrm>
          <a:prstGeom prst="rect">
            <a:avLst/>
          </a:prstGeom>
          <a:noFill/>
        </p:spPr>
        <p:txBody>
          <a:bodyPr wrap="square">
            <a:spAutoFit/>
          </a:bodyPr>
          <a:lstStyle/>
          <a:p>
            <a:pPr algn="ctr"/>
            <a:r>
              <a:rPr lang="en-CH" sz="1350" dirty="0">
                <a:latin typeface="Cambria" panose="02040503050406030204" pitchFamily="18" charset="0"/>
              </a:rPr>
              <a:t>All 0</a:t>
            </a:r>
          </a:p>
        </p:txBody>
      </p:sp>
      <p:cxnSp>
        <p:nvCxnSpPr>
          <p:cNvPr id="143" name="Straight Connector 142">
            <a:extLst>
              <a:ext uri="{FF2B5EF4-FFF2-40B4-BE49-F238E27FC236}">
                <a16:creationId xmlns:a16="http://schemas.microsoft.com/office/drawing/2014/main" id="{928D4C52-B49F-D9D2-CFAC-0ACE16E499CE}"/>
              </a:ext>
            </a:extLst>
          </p:cNvPr>
          <p:cNvCxnSpPr>
            <a:cxnSpLocks/>
          </p:cNvCxnSpPr>
          <p:nvPr/>
        </p:nvCxnSpPr>
        <p:spPr>
          <a:xfrm flipH="1" flipV="1">
            <a:off x="4393896" y="1657337"/>
            <a:ext cx="0" cy="15011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20813E2-61EF-B6BC-CC8D-C0AB56D4061E}"/>
              </a:ext>
            </a:extLst>
          </p:cNvPr>
          <p:cNvCxnSpPr>
            <a:cxnSpLocks/>
          </p:cNvCxnSpPr>
          <p:nvPr/>
        </p:nvCxnSpPr>
        <p:spPr>
          <a:xfrm flipH="1">
            <a:off x="4393896" y="2068804"/>
            <a:ext cx="0" cy="1557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EE52E7E0-6826-2215-E4C2-771DC68FEDB3}"/>
              </a:ext>
            </a:extLst>
          </p:cNvPr>
          <p:cNvSpPr txBox="1"/>
          <p:nvPr/>
        </p:nvSpPr>
        <p:spPr>
          <a:xfrm>
            <a:off x="4113225" y="2568104"/>
            <a:ext cx="561344" cy="300082"/>
          </a:xfrm>
          <a:prstGeom prst="rect">
            <a:avLst/>
          </a:prstGeom>
          <a:noFill/>
        </p:spPr>
        <p:txBody>
          <a:bodyPr wrap="square">
            <a:spAutoFit/>
          </a:bodyPr>
          <a:lstStyle/>
          <a:p>
            <a:pPr algn="ctr"/>
            <a:r>
              <a:rPr lang="en-CH" sz="1350" dirty="0">
                <a:latin typeface="Cambria" panose="02040503050406030204" pitchFamily="18" charset="0"/>
              </a:rPr>
              <a:t>All 0</a:t>
            </a:r>
          </a:p>
        </p:txBody>
      </p:sp>
      <p:cxnSp>
        <p:nvCxnSpPr>
          <p:cNvPr id="146" name="Straight Connector 145">
            <a:extLst>
              <a:ext uri="{FF2B5EF4-FFF2-40B4-BE49-F238E27FC236}">
                <a16:creationId xmlns:a16="http://schemas.microsoft.com/office/drawing/2014/main" id="{A2C28170-A20A-213B-9C06-024B2C9E2020}"/>
              </a:ext>
            </a:extLst>
          </p:cNvPr>
          <p:cNvCxnSpPr>
            <a:cxnSpLocks/>
          </p:cNvCxnSpPr>
          <p:nvPr/>
        </p:nvCxnSpPr>
        <p:spPr>
          <a:xfrm flipH="1" flipV="1">
            <a:off x="4393896" y="2433635"/>
            <a:ext cx="0" cy="15011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97BEFA3-021A-11F4-7797-3196596B1BB5}"/>
              </a:ext>
            </a:extLst>
          </p:cNvPr>
          <p:cNvCxnSpPr>
            <a:cxnSpLocks/>
          </p:cNvCxnSpPr>
          <p:nvPr/>
        </p:nvCxnSpPr>
        <p:spPr>
          <a:xfrm flipH="1">
            <a:off x="4393896" y="2845103"/>
            <a:ext cx="0" cy="1557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90C4C4C8-8088-1C27-750C-7626F02FE8FE}"/>
              </a:ext>
            </a:extLst>
          </p:cNvPr>
          <p:cNvSpPr txBox="1"/>
          <p:nvPr/>
        </p:nvSpPr>
        <p:spPr>
          <a:xfrm>
            <a:off x="4113225" y="4574478"/>
            <a:ext cx="561344" cy="300082"/>
          </a:xfrm>
          <a:prstGeom prst="rect">
            <a:avLst/>
          </a:prstGeom>
          <a:noFill/>
        </p:spPr>
        <p:txBody>
          <a:bodyPr wrap="square">
            <a:spAutoFit/>
          </a:bodyPr>
          <a:lstStyle/>
          <a:p>
            <a:pPr algn="ctr"/>
            <a:r>
              <a:rPr lang="en-CH" sz="1350" dirty="0">
                <a:latin typeface="Cambria" panose="02040503050406030204" pitchFamily="18" charset="0"/>
              </a:rPr>
              <a:t>All 0</a:t>
            </a:r>
          </a:p>
        </p:txBody>
      </p:sp>
      <p:cxnSp>
        <p:nvCxnSpPr>
          <p:cNvPr id="149" name="Straight Connector 148">
            <a:extLst>
              <a:ext uri="{FF2B5EF4-FFF2-40B4-BE49-F238E27FC236}">
                <a16:creationId xmlns:a16="http://schemas.microsoft.com/office/drawing/2014/main" id="{8BDE6BD3-ADE8-EBCA-0392-5DBF26201E08}"/>
              </a:ext>
            </a:extLst>
          </p:cNvPr>
          <p:cNvCxnSpPr>
            <a:cxnSpLocks/>
          </p:cNvCxnSpPr>
          <p:nvPr/>
        </p:nvCxnSpPr>
        <p:spPr>
          <a:xfrm flipH="1" flipV="1">
            <a:off x="4393896" y="4440010"/>
            <a:ext cx="0" cy="15011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9E6C52-B34E-B04E-E366-8E9E5BDC8BF4}"/>
              </a:ext>
            </a:extLst>
          </p:cNvPr>
          <p:cNvCxnSpPr>
            <a:cxnSpLocks/>
          </p:cNvCxnSpPr>
          <p:nvPr/>
        </p:nvCxnSpPr>
        <p:spPr>
          <a:xfrm flipH="1">
            <a:off x="4393896" y="4851477"/>
            <a:ext cx="0" cy="1557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E74EDF9D-7416-6B8E-8143-3A7EEAE4CE8B}"/>
              </a:ext>
            </a:extLst>
          </p:cNvPr>
          <p:cNvSpPr txBox="1"/>
          <p:nvPr/>
        </p:nvSpPr>
        <p:spPr>
          <a:xfrm>
            <a:off x="4113225" y="5355594"/>
            <a:ext cx="561344" cy="300082"/>
          </a:xfrm>
          <a:prstGeom prst="rect">
            <a:avLst/>
          </a:prstGeom>
          <a:noFill/>
        </p:spPr>
        <p:txBody>
          <a:bodyPr wrap="square">
            <a:spAutoFit/>
          </a:bodyPr>
          <a:lstStyle/>
          <a:p>
            <a:pPr algn="ctr"/>
            <a:r>
              <a:rPr lang="en-CH" sz="1350" dirty="0">
                <a:latin typeface="Cambria" panose="02040503050406030204" pitchFamily="18" charset="0"/>
              </a:rPr>
              <a:t>All 0</a:t>
            </a:r>
          </a:p>
        </p:txBody>
      </p:sp>
      <p:cxnSp>
        <p:nvCxnSpPr>
          <p:cNvPr id="152" name="Straight Connector 151">
            <a:extLst>
              <a:ext uri="{FF2B5EF4-FFF2-40B4-BE49-F238E27FC236}">
                <a16:creationId xmlns:a16="http://schemas.microsoft.com/office/drawing/2014/main" id="{EE51B689-19CD-2135-2DDB-6E41299FA81E}"/>
              </a:ext>
            </a:extLst>
          </p:cNvPr>
          <p:cNvCxnSpPr>
            <a:cxnSpLocks/>
          </p:cNvCxnSpPr>
          <p:nvPr/>
        </p:nvCxnSpPr>
        <p:spPr>
          <a:xfrm flipH="1" flipV="1">
            <a:off x="4393896" y="5221126"/>
            <a:ext cx="0" cy="15011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7698E0E-3855-3DB3-2FBA-94E1DADFA29B}"/>
              </a:ext>
            </a:extLst>
          </p:cNvPr>
          <p:cNvCxnSpPr>
            <a:cxnSpLocks/>
          </p:cNvCxnSpPr>
          <p:nvPr/>
        </p:nvCxnSpPr>
        <p:spPr>
          <a:xfrm flipH="1">
            <a:off x="4393896" y="5632593"/>
            <a:ext cx="0" cy="1557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0A8F34C-45F2-BE0D-D437-28582C064698}"/>
              </a:ext>
            </a:extLst>
          </p:cNvPr>
          <p:cNvCxnSpPr>
            <a:cxnSpLocks/>
            <a:stCxn id="65" idx="3"/>
            <a:endCxn id="140" idx="1"/>
          </p:cNvCxnSpPr>
          <p:nvPr/>
        </p:nvCxnSpPr>
        <p:spPr>
          <a:xfrm flipV="1">
            <a:off x="1231407" y="5119147"/>
            <a:ext cx="3050052" cy="45802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4670D501-9CD7-8869-DB7B-A252331020CC}"/>
              </a:ext>
            </a:extLst>
          </p:cNvPr>
          <p:cNvSpPr txBox="1"/>
          <p:nvPr/>
        </p:nvSpPr>
        <p:spPr>
          <a:xfrm>
            <a:off x="5151635" y="1010024"/>
            <a:ext cx="681021"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All 1s</a:t>
            </a:r>
          </a:p>
        </p:txBody>
      </p:sp>
      <p:sp>
        <p:nvSpPr>
          <p:cNvPr id="156" name="Rounded Rectangle 155">
            <a:extLst>
              <a:ext uri="{FF2B5EF4-FFF2-40B4-BE49-F238E27FC236}">
                <a16:creationId xmlns:a16="http://schemas.microsoft.com/office/drawing/2014/main" id="{E2488018-E016-22F1-B477-AD0F12D9D585}"/>
              </a:ext>
            </a:extLst>
          </p:cNvPr>
          <p:cNvSpPr/>
          <p:nvPr/>
        </p:nvSpPr>
        <p:spPr>
          <a:xfrm>
            <a:off x="6406725" y="1459833"/>
            <a:ext cx="584670" cy="4336413"/>
          </a:xfrm>
          <a:prstGeom prst="roundRect">
            <a:avLst>
              <a:gd name="adj" fmla="val 7897"/>
            </a:avLst>
          </a:prstGeom>
          <a:solidFill>
            <a:srgbClr val="E0D2EB"/>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157" name="Straight Connector 156">
            <a:extLst>
              <a:ext uri="{FF2B5EF4-FFF2-40B4-BE49-F238E27FC236}">
                <a16:creationId xmlns:a16="http://schemas.microsoft.com/office/drawing/2014/main" id="{7369BFC4-7253-1A7E-54A9-4EE2B7D9F9B6}"/>
              </a:ext>
            </a:extLst>
          </p:cNvPr>
          <p:cNvCxnSpPr>
            <a:cxnSpLocks/>
          </p:cNvCxnSpPr>
          <p:nvPr/>
        </p:nvCxnSpPr>
        <p:spPr>
          <a:xfrm>
            <a:off x="6406725" y="2342205"/>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C36265-37A2-BF1A-BAAF-C4D16FCBE5D5}"/>
              </a:ext>
            </a:extLst>
          </p:cNvPr>
          <p:cNvCxnSpPr>
            <a:cxnSpLocks/>
          </p:cNvCxnSpPr>
          <p:nvPr/>
        </p:nvCxnSpPr>
        <p:spPr>
          <a:xfrm>
            <a:off x="6406725" y="2775593"/>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F92EA95-08DB-91D3-2E95-698868D52D4D}"/>
              </a:ext>
            </a:extLst>
          </p:cNvPr>
          <p:cNvCxnSpPr>
            <a:cxnSpLocks/>
          </p:cNvCxnSpPr>
          <p:nvPr/>
        </p:nvCxnSpPr>
        <p:spPr>
          <a:xfrm>
            <a:off x="6406725" y="190881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22C2EC7-36AE-C4E0-8302-D2747F3CC7AE}"/>
              </a:ext>
            </a:extLst>
          </p:cNvPr>
          <p:cNvCxnSpPr>
            <a:cxnSpLocks/>
            <a:stCxn id="164" idx="0"/>
          </p:cNvCxnSpPr>
          <p:nvPr/>
        </p:nvCxnSpPr>
        <p:spPr>
          <a:xfrm flipV="1">
            <a:off x="6699060" y="2775593"/>
            <a:ext cx="0" cy="91116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915E85C-A595-DAFF-B5EB-73C337A8EBB6}"/>
              </a:ext>
            </a:extLst>
          </p:cNvPr>
          <p:cNvCxnSpPr>
            <a:cxnSpLocks/>
            <a:stCxn id="164" idx="2"/>
          </p:cNvCxnSpPr>
          <p:nvPr/>
        </p:nvCxnSpPr>
        <p:spPr>
          <a:xfrm>
            <a:off x="6699060" y="3894508"/>
            <a:ext cx="0" cy="1036222"/>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32452B8-A52A-770B-3799-FDDE5D68527F}"/>
              </a:ext>
            </a:extLst>
          </p:cNvPr>
          <p:cNvCxnSpPr>
            <a:cxnSpLocks/>
          </p:cNvCxnSpPr>
          <p:nvPr/>
        </p:nvCxnSpPr>
        <p:spPr>
          <a:xfrm>
            <a:off x="6406725" y="5378407"/>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E45105-A1D0-4033-2E2B-E4E0D13A3BC4}"/>
              </a:ext>
            </a:extLst>
          </p:cNvPr>
          <p:cNvCxnSpPr>
            <a:cxnSpLocks/>
          </p:cNvCxnSpPr>
          <p:nvPr/>
        </p:nvCxnSpPr>
        <p:spPr>
          <a:xfrm>
            <a:off x="6406725" y="4945020"/>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72085F68-0FB1-77D0-0DF7-069A575DBC8F}"/>
              </a:ext>
            </a:extLst>
          </p:cNvPr>
          <p:cNvSpPr txBox="1"/>
          <p:nvPr/>
        </p:nvSpPr>
        <p:spPr>
          <a:xfrm>
            <a:off x="6413201" y="3686759"/>
            <a:ext cx="571718"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32 x</a:t>
            </a:r>
          </a:p>
        </p:txBody>
      </p:sp>
      <p:sp>
        <p:nvSpPr>
          <p:cNvPr id="165" name="TextBox 164">
            <a:extLst>
              <a:ext uri="{FF2B5EF4-FFF2-40B4-BE49-F238E27FC236}">
                <a16:creationId xmlns:a16="http://schemas.microsoft.com/office/drawing/2014/main" id="{09F73A31-35CF-76A0-7469-058AE5C94D8B}"/>
              </a:ext>
            </a:extLst>
          </p:cNvPr>
          <p:cNvSpPr txBox="1"/>
          <p:nvPr/>
        </p:nvSpPr>
        <p:spPr>
          <a:xfrm>
            <a:off x="6586622" y="1586076"/>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66" name="TextBox 165">
            <a:extLst>
              <a:ext uri="{FF2B5EF4-FFF2-40B4-BE49-F238E27FC236}">
                <a16:creationId xmlns:a16="http://schemas.microsoft.com/office/drawing/2014/main" id="{E7CBC6B6-0995-B785-12B5-39F4E0F818C5}"/>
              </a:ext>
            </a:extLst>
          </p:cNvPr>
          <p:cNvSpPr txBox="1"/>
          <p:nvPr/>
        </p:nvSpPr>
        <p:spPr>
          <a:xfrm>
            <a:off x="6586621" y="2016078"/>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67" name="TextBox 166">
            <a:extLst>
              <a:ext uri="{FF2B5EF4-FFF2-40B4-BE49-F238E27FC236}">
                <a16:creationId xmlns:a16="http://schemas.microsoft.com/office/drawing/2014/main" id="{0DC9DB21-EF8D-A0DF-B4F2-BFCCDABF813C}"/>
              </a:ext>
            </a:extLst>
          </p:cNvPr>
          <p:cNvSpPr txBox="1"/>
          <p:nvPr/>
        </p:nvSpPr>
        <p:spPr>
          <a:xfrm>
            <a:off x="6586621" y="2449465"/>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68" name="TextBox 167">
            <a:extLst>
              <a:ext uri="{FF2B5EF4-FFF2-40B4-BE49-F238E27FC236}">
                <a16:creationId xmlns:a16="http://schemas.microsoft.com/office/drawing/2014/main" id="{639F2A17-6818-B888-442A-78A886109338}"/>
              </a:ext>
            </a:extLst>
          </p:cNvPr>
          <p:cNvSpPr txBox="1"/>
          <p:nvPr/>
        </p:nvSpPr>
        <p:spPr>
          <a:xfrm>
            <a:off x="6586623" y="5058843"/>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69" name="TextBox 168">
            <a:extLst>
              <a:ext uri="{FF2B5EF4-FFF2-40B4-BE49-F238E27FC236}">
                <a16:creationId xmlns:a16="http://schemas.microsoft.com/office/drawing/2014/main" id="{4E6D1150-24BB-C233-F4A0-3F3E6F3077DB}"/>
              </a:ext>
            </a:extLst>
          </p:cNvPr>
          <p:cNvSpPr txBox="1"/>
          <p:nvPr/>
        </p:nvSpPr>
        <p:spPr>
          <a:xfrm>
            <a:off x="6586622" y="5488845"/>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70" name="TextBox 169">
            <a:extLst>
              <a:ext uri="{FF2B5EF4-FFF2-40B4-BE49-F238E27FC236}">
                <a16:creationId xmlns:a16="http://schemas.microsoft.com/office/drawing/2014/main" id="{1F57F2CB-1442-5E31-7460-3FAD9ED32416}"/>
              </a:ext>
            </a:extLst>
          </p:cNvPr>
          <p:cNvSpPr txBox="1"/>
          <p:nvPr/>
        </p:nvSpPr>
        <p:spPr>
          <a:xfrm>
            <a:off x="6349787" y="1010024"/>
            <a:ext cx="681021"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All -1s</a:t>
            </a:r>
          </a:p>
        </p:txBody>
      </p:sp>
      <p:sp>
        <p:nvSpPr>
          <p:cNvPr id="171" name="TextBox 170">
            <a:extLst>
              <a:ext uri="{FF2B5EF4-FFF2-40B4-BE49-F238E27FC236}">
                <a16:creationId xmlns:a16="http://schemas.microsoft.com/office/drawing/2014/main" id="{BD10E46B-12E1-DAF1-2C84-EF86FB3FBE2C}"/>
              </a:ext>
            </a:extLst>
          </p:cNvPr>
          <p:cNvSpPr txBox="1"/>
          <p:nvPr/>
        </p:nvSpPr>
        <p:spPr>
          <a:xfrm>
            <a:off x="5272082" y="1165952"/>
            <a:ext cx="1648347" cy="507831"/>
          </a:xfrm>
          <a:prstGeom prst="rect">
            <a:avLst/>
          </a:prstGeom>
          <a:noFill/>
        </p:spPr>
        <p:txBody>
          <a:bodyPr wrap="square">
            <a:spAutoFit/>
          </a:bodyPr>
          <a:lstStyle/>
          <a:p>
            <a:pPr algn="ctr"/>
            <a:r>
              <a:rPr lang="en-CH" sz="1350" dirty="0">
                <a:latin typeface="Cambria" panose="02040503050406030204" pitchFamily="18" charset="0"/>
              </a:rPr>
              <a:t>(32 x 8-bit Integers)</a:t>
            </a:r>
          </a:p>
        </p:txBody>
      </p:sp>
      <p:sp>
        <p:nvSpPr>
          <p:cNvPr id="172" name="Double Bracket 171">
            <a:extLst>
              <a:ext uri="{FF2B5EF4-FFF2-40B4-BE49-F238E27FC236}">
                <a16:creationId xmlns:a16="http://schemas.microsoft.com/office/drawing/2014/main" id="{9F5024C1-BE98-4165-0AF3-E7082974C9E3}"/>
              </a:ext>
            </a:extLst>
          </p:cNvPr>
          <p:cNvSpPr/>
          <p:nvPr/>
        </p:nvSpPr>
        <p:spPr>
          <a:xfrm>
            <a:off x="3912906" y="3288871"/>
            <a:ext cx="3241193" cy="6858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350"/>
          </a:p>
        </p:txBody>
      </p:sp>
      <p:sp>
        <p:nvSpPr>
          <p:cNvPr id="173" name="TextBox 172">
            <a:extLst>
              <a:ext uri="{FF2B5EF4-FFF2-40B4-BE49-F238E27FC236}">
                <a16:creationId xmlns:a16="http://schemas.microsoft.com/office/drawing/2014/main" id="{6784AAAE-944D-60EC-AA17-FB26AA8D90B2}"/>
              </a:ext>
            </a:extLst>
          </p:cNvPr>
          <p:cNvSpPr txBox="1"/>
          <p:nvPr/>
        </p:nvSpPr>
        <p:spPr>
          <a:xfrm rot="16200000">
            <a:off x="2766213" y="3539714"/>
            <a:ext cx="1916466" cy="207749"/>
          </a:xfrm>
          <a:prstGeom prst="rect">
            <a:avLst/>
          </a:prstGeom>
          <a:noFill/>
        </p:spPr>
        <p:txBody>
          <a:bodyPr wrap="square" lIns="0" tIns="0" rIns="0" bIns="0" rtlCol="0">
            <a:spAutoFit/>
          </a:bodyPr>
          <a:lstStyle/>
          <a:p>
            <a:pPr algn="ctr"/>
            <a:r>
              <a:rPr lang="en-US" sz="1350" b="1" dirty="0">
                <a:latin typeface="PT Mono" panose="02060509020205020204" pitchFamily="49" charset="77"/>
              </a:rPr>
              <a:t>_mm256_blendv_epi8</a:t>
            </a:r>
          </a:p>
        </p:txBody>
      </p:sp>
      <p:sp>
        <p:nvSpPr>
          <p:cNvPr id="174" name="Rounded Rectangle 173">
            <a:extLst>
              <a:ext uri="{FF2B5EF4-FFF2-40B4-BE49-F238E27FC236}">
                <a16:creationId xmlns:a16="http://schemas.microsoft.com/office/drawing/2014/main" id="{537E3F49-A9DC-F5DF-5AE5-BA86CF992C5B}"/>
              </a:ext>
            </a:extLst>
          </p:cNvPr>
          <p:cNvSpPr/>
          <p:nvPr/>
        </p:nvSpPr>
        <p:spPr>
          <a:xfrm>
            <a:off x="7809642" y="1459833"/>
            <a:ext cx="584670" cy="4336413"/>
          </a:xfrm>
          <a:prstGeom prst="roundRect">
            <a:avLst>
              <a:gd name="adj" fmla="val 7897"/>
            </a:avLst>
          </a:prstGeom>
          <a:solidFill>
            <a:srgbClr val="F3EDDB"/>
          </a:solidFill>
          <a:ln w="31750" cap="flat" cmpd="sng" algn="ctr">
            <a:solidFill>
              <a:schemeClr val="tx1"/>
            </a:solidFill>
            <a:prstDash val="solid"/>
          </a:ln>
          <a:effectLst/>
        </p:spPr>
        <p:txBody>
          <a:bodyPr rtlCol="0" anchor="ctr"/>
          <a:lstStyle/>
          <a:p>
            <a:pPr algn="ctr" defTabSz="1200635"/>
            <a:endParaRPr lang="en-US" sz="1350" dirty="0">
              <a:latin typeface="Cambria" panose="02040503050406030204" pitchFamily="18" charset="0"/>
            </a:endParaRPr>
          </a:p>
        </p:txBody>
      </p:sp>
      <p:cxnSp>
        <p:nvCxnSpPr>
          <p:cNvPr id="175" name="Straight Connector 174">
            <a:extLst>
              <a:ext uri="{FF2B5EF4-FFF2-40B4-BE49-F238E27FC236}">
                <a16:creationId xmlns:a16="http://schemas.microsoft.com/office/drawing/2014/main" id="{61D2B478-51F7-B19A-0F1B-5716007C8E02}"/>
              </a:ext>
            </a:extLst>
          </p:cNvPr>
          <p:cNvCxnSpPr>
            <a:cxnSpLocks/>
          </p:cNvCxnSpPr>
          <p:nvPr/>
        </p:nvCxnSpPr>
        <p:spPr>
          <a:xfrm>
            <a:off x="7809642" y="2326656"/>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DA2D41F-3D3C-F75F-CC21-3A7864E537D0}"/>
              </a:ext>
            </a:extLst>
          </p:cNvPr>
          <p:cNvCxnSpPr>
            <a:cxnSpLocks/>
          </p:cNvCxnSpPr>
          <p:nvPr/>
        </p:nvCxnSpPr>
        <p:spPr>
          <a:xfrm>
            <a:off x="7809642" y="2760044"/>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E87C0B7-F39C-73E4-A35A-D8C7D585DF2A}"/>
              </a:ext>
            </a:extLst>
          </p:cNvPr>
          <p:cNvCxnSpPr>
            <a:cxnSpLocks/>
          </p:cNvCxnSpPr>
          <p:nvPr/>
        </p:nvCxnSpPr>
        <p:spPr>
          <a:xfrm>
            <a:off x="7809642" y="1893269"/>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0FB3C1E-6F48-B684-36C0-D279B56CD815}"/>
              </a:ext>
            </a:extLst>
          </p:cNvPr>
          <p:cNvCxnSpPr>
            <a:cxnSpLocks/>
            <a:stCxn id="182" idx="0"/>
          </p:cNvCxnSpPr>
          <p:nvPr/>
        </p:nvCxnSpPr>
        <p:spPr>
          <a:xfrm flipV="1">
            <a:off x="8101977" y="2771683"/>
            <a:ext cx="0" cy="93828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819360A-03D6-E7A6-B4F0-B76CB42094CA}"/>
              </a:ext>
            </a:extLst>
          </p:cNvPr>
          <p:cNvCxnSpPr>
            <a:cxnSpLocks/>
            <a:stCxn id="182" idx="2"/>
          </p:cNvCxnSpPr>
          <p:nvPr/>
        </p:nvCxnSpPr>
        <p:spPr>
          <a:xfrm>
            <a:off x="8101977" y="3917716"/>
            <a:ext cx="0" cy="99746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F20B05B-618E-F929-D37A-9C13EA72B4E8}"/>
              </a:ext>
            </a:extLst>
          </p:cNvPr>
          <p:cNvCxnSpPr>
            <a:cxnSpLocks/>
          </p:cNvCxnSpPr>
          <p:nvPr/>
        </p:nvCxnSpPr>
        <p:spPr>
          <a:xfrm>
            <a:off x="7809642" y="5362858"/>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E7A08A1-2982-F80F-FD2D-3AC91BF4564F}"/>
              </a:ext>
            </a:extLst>
          </p:cNvPr>
          <p:cNvCxnSpPr>
            <a:cxnSpLocks/>
          </p:cNvCxnSpPr>
          <p:nvPr/>
        </p:nvCxnSpPr>
        <p:spPr>
          <a:xfrm>
            <a:off x="7809642" y="4929471"/>
            <a:ext cx="584670" cy="0"/>
          </a:xfrm>
          <a:prstGeom prst="line">
            <a:avLst/>
          </a:prstGeom>
          <a:ln w="254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4E522DA-BE7F-5087-7E8A-5D98353F0045}"/>
              </a:ext>
            </a:extLst>
          </p:cNvPr>
          <p:cNvSpPr txBox="1"/>
          <p:nvPr/>
        </p:nvSpPr>
        <p:spPr>
          <a:xfrm>
            <a:off x="7816118" y="3709967"/>
            <a:ext cx="571718" cy="207749"/>
          </a:xfrm>
          <a:prstGeom prst="rect">
            <a:avLst/>
          </a:prstGeom>
          <a:noFill/>
        </p:spPr>
        <p:txBody>
          <a:bodyPr wrap="square" lIns="0" tIns="0" rIns="0" bIns="0" rtlCol="0">
            <a:spAutoFit/>
          </a:bodyPr>
          <a:lstStyle/>
          <a:p>
            <a:pPr algn="ctr"/>
            <a:r>
              <a:rPr lang="en-CH" sz="1350" b="1" dirty="0">
                <a:latin typeface="Cambria" panose="02040503050406030204" pitchFamily="18" charset="0"/>
              </a:rPr>
              <a:t>32-bit</a:t>
            </a:r>
          </a:p>
        </p:txBody>
      </p:sp>
      <p:sp>
        <p:nvSpPr>
          <p:cNvPr id="183" name="TextBox 182">
            <a:extLst>
              <a:ext uri="{FF2B5EF4-FFF2-40B4-BE49-F238E27FC236}">
                <a16:creationId xmlns:a16="http://schemas.microsoft.com/office/drawing/2014/main" id="{F0C1004E-8AA8-C59F-36B8-D6F745F0F3FC}"/>
              </a:ext>
            </a:extLst>
          </p:cNvPr>
          <p:cNvSpPr txBox="1"/>
          <p:nvPr/>
        </p:nvSpPr>
        <p:spPr>
          <a:xfrm>
            <a:off x="7989539" y="1570527"/>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84" name="TextBox 183">
            <a:extLst>
              <a:ext uri="{FF2B5EF4-FFF2-40B4-BE49-F238E27FC236}">
                <a16:creationId xmlns:a16="http://schemas.microsoft.com/office/drawing/2014/main" id="{EE7D300B-4C6E-F9ED-B01A-B5CEB884777E}"/>
              </a:ext>
            </a:extLst>
          </p:cNvPr>
          <p:cNvSpPr txBox="1"/>
          <p:nvPr/>
        </p:nvSpPr>
        <p:spPr>
          <a:xfrm>
            <a:off x="7989539" y="2000529"/>
            <a:ext cx="224876" cy="207749"/>
          </a:xfrm>
          <a:prstGeom prst="rect">
            <a:avLst/>
          </a:prstGeom>
          <a:noFill/>
        </p:spPr>
        <p:txBody>
          <a:bodyPr wrap="square" lIns="0" tIns="0" rIns="0" bIns="0" rtlCol="0">
            <a:spAutoFit/>
          </a:bodyPr>
          <a:lstStyle/>
          <a:p>
            <a:pPr algn="ctr"/>
            <a:r>
              <a:rPr lang="en-CH" sz="1350" b="1" dirty="0">
                <a:solidFill>
                  <a:srgbClr val="002060"/>
                </a:solidFill>
                <a:latin typeface="Cambria" panose="02040503050406030204" pitchFamily="18" charset="0"/>
              </a:rPr>
              <a:t>-1</a:t>
            </a:r>
          </a:p>
        </p:txBody>
      </p:sp>
      <p:sp>
        <p:nvSpPr>
          <p:cNvPr id="185" name="TextBox 184">
            <a:extLst>
              <a:ext uri="{FF2B5EF4-FFF2-40B4-BE49-F238E27FC236}">
                <a16:creationId xmlns:a16="http://schemas.microsoft.com/office/drawing/2014/main" id="{0C03FD7D-FA04-9C56-CE30-FE7560CD3CE5}"/>
              </a:ext>
            </a:extLst>
          </p:cNvPr>
          <p:cNvSpPr txBox="1"/>
          <p:nvPr/>
        </p:nvSpPr>
        <p:spPr>
          <a:xfrm>
            <a:off x="7989539" y="2433916"/>
            <a:ext cx="224876" cy="207749"/>
          </a:xfrm>
          <a:prstGeom prst="rect">
            <a:avLst/>
          </a:prstGeom>
          <a:noFill/>
        </p:spPr>
        <p:txBody>
          <a:bodyPr wrap="square" lIns="0" tIns="0" rIns="0" bIns="0" rtlCol="0">
            <a:spAutoFit/>
          </a:bodyPr>
          <a:lstStyle/>
          <a:p>
            <a:pPr algn="ctr"/>
            <a:r>
              <a:rPr lang="en-CH" sz="1350" b="1" dirty="0">
                <a:solidFill>
                  <a:srgbClr val="002060"/>
                </a:solidFill>
                <a:latin typeface="Cambria" panose="02040503050406030204" pitchFamily="18" charset="0"/>
              </a:rPr>
              <a:t>-1</a:t>
            </a:r>
          </a:p>
        </p:txBody>
      </p:sp>
      <p:sp>
        <p:nvSpPr>
          <p:cNvPr id="186" name="TextBox 185">
            <a:extLst>
              <a:ext uri="{FF2B5EF4-FFF2-40B4-BE49-F238E27FC236}">
                <a16:creationId xmlns:a16="http://schemas.microsoft.com/office/drawing/2014/main" id="{775D4DFE-CBC1-FADD-5F92-27A1EDD66541}"/>
              </a:ext>
            </a:extLst>
          </p:cNvPr>
          <p:cNvSpPr txBox="1"/>
          <p:nvPr/>
        </p:nvSpPr>
        <p:spPr>
          <a:xfrm>
            <a:off x="7989539" y="5043294"/>
            <a:ext cx="224876" cy="207749"/>
          </a:xfrm>
          <a:prstGeom prst="rect">
            <a:avLst/>
          </a:prstGeom>
          <a:noFill/>
        </p:spPr>
        <p:txBody>
          <a:bodyPr wrap="square" lIns="0" tIns="0" rIns="0" bIns="0" rtlCol="0">
            <a:spAutoFit/>
          </a:bodyPr>
          <a:lstStyle/>
          <a:p>
            <a:pPr algn="ctr"/>
            <a:r>
              <a:rPr lang="en-CH" sz="1350" b="1" dirty="0">
                <a:solidFill>
                  <a:srgbClr val="C00000"/>
                </a:solidFill>
                <a:latin typeface="Cambria" panose="02040503050406030204" pitchFamily="18" charset="0"/>
              </a:rPr>
              <a:t>1</a:t>
            </a:r>
          </a:p>
        </p:txBody>
      </p:sp>
      <p:sp>
        <p:nvSpPr>
          <p:cNvPr id="187" name="TextBox 186">
            <a:extLst>
              <a:ext uri="{FF2B5EF4-FFF2-40B4-BE49-F238E27FC236}">
                <a16:creationId xmlns:a16="http://schemas.microsoft.com/office/drawing/2014/main" id="{E3C74894-AF5D-EE90-E238-39BA5B8C69FD}"/>
              </a:ext>
            </a:extLst>
          </p:cNvPr>
          <p:cNvSpPr txBox="1"/>
          <p:nvPr/>
        </p:nvSpPr>
        <p:spPr>
          <a:xfrm>
            <a:off x="7989539" y="5473296"/>
            <a:ext cx="224876" cy="207749"/>
          </a:xfrm>
          <a:prstGeom prst="rect">
            <a:avLst/>
          </a:prstGeom>
          <a:noFill/>
        </p:spPr>
        <p:txBody>
          <a:bodyPr wrap="square" lIns="0" tIns="0" rIns="0" bIns="0" rtlCol="0">
            <a:spAutoFit/>
          </a:bodyPr>
          <a:lstStyle/>
          <a:p>
            <a:pPr algn="ctr"/>
            <a:r>
              <a:rPr lang="en-CH" sz="1350" b="1" dirty="0">
                <a:solidFill>
                  <a:srgbClr val="2F528E"/>
                </a:solidFill>
                <a:latin typeface="Cambria" panose="02040503050406030204" pitchFamily="18" charset="0"/>
              </a:rPr>
              <a:t>-1</a:t>
            </a:r>
          </a:p>
        </p:txBody>
      </p:sp>
      <p:sp>
        <p:nvSpPr>
          <p:cNvPr id="188" name="TextBox 187">
            <a:extLst>
              <a:ext uri="{FF2B5EF4-FFF2-40B4-BE49-F238E27FC236}">
                <a16:creationId xmlns:a16="http://schemas.microsoft.com/office/drawing/2014/main" id="{FC077E0E-78C3-5BB8-7DB8-5A80939B4A19}"/>
              </a:ext>
            </a:extLst>
          </p:cNvPr>
          <p:cNvSpPr txBox="1"/>
          <p:nvPr/>
        </p:nvSpPr>
        <p:spPr>
          <a:xfrm>
            <a:off x="7216331" y="1010024"/>
            <a:ext cx="1771290" cy="415498"/>
          </a:xfrm>
          <a:prstGeom prst="rect">
            <a:avLst/>
          </a:prstGeom>
          <a:noFill/>
        </p:spPr>
        <p:txBody>
          <a:bodyPr wrap="square" lIns="0" tIns="0" rIns="0" bIns="0" rtlCol="0">
            <a:spAutoFit/>
          </a:bodyPr>
          <a:lstStyle/>
          <a:p>
            <a:pPr algn="ctr"/>
            <a:r>
              <a:rPr lang="en-CH" sz="1350" b="1" dirty="0">
                <a:latin typeface="Cambria" panose="02040503050406030204" pitchFamily="18" charset="0"/>
              </a:rPr>
              <a:t>Encoded Hash Value</a:t>
            </a:r>
          </a:p>
          <a:p>
            <a:pPr algn="ctr"/>
            <a:r>
              <a:rPr lang="en-CH" sz="1350" dirty="0">
                <a:latin typeface="Cambria" panose="02040503050406030204" pitchFamily="18" charset="0"/>
              </a:rPr>
              <a:t>(32 x 8-bit Integers)</a:t>
            </a:r>
          </a:p>
        </p:txBody>
      </p:sp>
      <p:cxnSp>
        <p:nvCxnSpPr>
          <p:cNvPr id="189" name="Straight Connector 188">
            <a:extLst>
              <a:ext uri="{FF2B5EF4-FFF2-40B4-BE49-F238E27FC236}">
                <a16:creationId xmlns:a16="http://schemas.microsoft.com/office/drawing/2014/main" id="{44469662-AC1C-B9E8-ECBF-FCCB01CBDF69}"/>
              </a:ext>
            </a:extLst>
          </p:cNvPr>
          <p:cNvCxnSpPr>
            <a:cxnSpLocks/>
          </p:cNvCxnSpPr>
          <p:nvPr/>
        </p:nvCxnSpPr>
        <p:spPr>
          <a:xfrm>
            <a:off x="7248691" y="3628039"/>
            <a:ext cx="465083"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E736083-268E-6ACA-69F8-73B1EA195565}"/>
              </a:ext>
            </a:extLst>
          </p:cNvPr>
          <p:cNvCxnSpPr>
            <a:cxnSpLocks/>
            <a:stCxn id="138" idx="3"/>
            <a:endCxn id="166" idx="1"/>
          </p:cNvCxnSpPr>
          <p:nvPr/>
        </p:nvCxnSpPr>
        <p:spPr>
          <a:xfrm flipV="1">
            <a:off x="4506335" y="2119953"/>
            <a:ext cx="2080286" cy="21127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201ADD9-3FA8-CAD3-F9EE-A5A438C30DB7}"/>
              </a:ext>
            </a:extLst>
          </p:cNvPr>
          <p:cNvCxnSpPr>
            <a:cxnSpLocks/>
            <a:stCxn id="166" idx="3"/>
            <a:endCxn id="184" idx="1"/>
          </p:cNvCxnSpPr>
          <p:nvPr/>
        </p:nvCxnSpPr>
        <p:spPr>
          <a:xfrm flipV="1">
            <a:off x="6811497" y="2104404"/>
            <a:ext cx="1178042" cy="15549"/>
          </a:xfrm>
          <a:prstGeom prst="line">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1986997-98FA-38E9-C379-32F53E16914E}"/>
              </a:ext>
            </a:extLst>
          </p:cNvPr>
          <p:cNvCxnSpPr>
            <a:cxnSpLocks/>
            <a:stCxn id="121" idx="3"/>
            <a:endCxn id="186" idx="1"/>
          </p:cNvCxnSpPr>
          <p:nvPr/>
        </p:nvCxnSpPr>
        <p:spPr>
          <a:xfrm flipV="1">
            <a:off x="5610233" y="5147169"/>
            <a:ext cx="2379306" cy="15549"/>
          </a:xfrm>
          <a:prstGeom prst="line">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E31E655-9E65-A233-3E0C-C776D64AC473}"/>
              </a:ext>
            </a:extLst>
          </p:cNvPr>
          <p:cNvCxnSpPr>
            <a:cxnSpLocks/>
            <a:stCxn id="130" idx="3"/>
            <a:endCxn id="118" idx="1"/>
          </p:cNvCxnSpPr>
          <p:nvPr/>
        </p:nvCxnSpPr>
        <p:spPr>
          <a:xfrm>
            <a:off x="4506335" y="1551734"/>
            <a:ext cx="879021" cy="13821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EE69168-40E2-B6D9-BB38-6C56743FD57A}"/>
              </a:ext>
            </a:extLst>
          </p:cNvPr>
          <p:cNvCxnSpPr>
            <a:cxnSpLocks/>
            <a:stCxn id="140" idx="3"/>
            <a:endCxn id="169" idx="1"/>
          </p:cNvCxnSpPr>
          <p:nvPr/>
        </p:nvCxnSpPr>
        <p:spPr>
          <a:xfrm>
            <a:off x="4506335" y="5119147"/>
            <a:ext cx="2080287" cy="47357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6E159BF-DD46-86F3-53C6-F042CF3712D3}"/>
              </a:ext>
            </a:extLst>
          </p:cNvPr>
          <p:cNvCxnSpPr>
            <a:cxnSpLocks/>
            <a:stCxn id="169" idx="3"/>
            <a:endCxn id="187" idx="1"/>
          </p:cNvCxnSpPr>
          <p:nvPr/>
        </p:nvCxnSpPr>
        <p:spPr>
          <a:xfrm flipV="1">
            <a:off x="6811498" y="5577171"/>
            <a:ext cx="1178041" cy="15549"/>
          </a:xfrm>
          <a:prstGeom prst="line">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A047B73E-6978-79E5-FF35-DE87D858A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42" y="885219"/>
            <a:ext cx="236057" cy="229500"/>
          </a:xfrm>
          <a:prstGeom prst="rect">
            <a:avLst/>
          </a:prstGeom>
        </p:spPr>
      </p:pic>
      <p:pic>
        <p:nvPicPr>
          <p:cNvPr id="197" name="Picture 196">
            <a:extLst>
              <a:ext uri="{FF2B5EF4-FFF2-40B4-BE49-F238E27FC236}">
                <a16:creationId xmlns:a16="http://schemas.microsoft.com/office/drawing/2014/main" id="{E15C9F3A-618C-E587-44BC-94BB42A0F4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0167" y="885219"/>
            <a:ext cx="236057" cy="229500"/>
          </a:xfrm>
          <a:prstGeom prst="rect">
            <a:avLst/>
          </a:prstGeom>
        </p:spPr>
      </p:pic>
      <p:cxnSp>
        <p:nvCxnSpPr>
          <p:cNvPr id="198" name="Straight Connector 197">
            <a:extLst>
              <a:ext uri="{FF2B5EF4-FFF2-40B4-BE49-F238E27FC236}">
                <a16:creationId xmlns:a16="http://schemas.microsoft.com/office/drawing/2014/main" id="{3B73DEF6-98E7-9731-BC40-1AC97AEF1AAC}"/>
              </a:ext>
            </a:extLst>
          </p:cNvPr>
          <p:cNvCxnSpPr>
            <a:cxnSpLocks/>
            <a:stCxn id="118" idx="3"/>
            <a:endCxn id="183" idx="1"/>
          </p:cNvCxnSpPr>
          <p:nvPr/>
        </p:nvCxnSpPr>
        <p:spPr>
          <a:xfrm flipV="1">
            <a:off x="5610232" y="1674402"/>
            <a:ext cx="2379307" cy="15549"/>
          </a:xfrm>
          <a:prstGeom prst="line">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54C5CFDA-2DEC-D858-1938-0FB0A0761803}"/>
              </a:ext>
            </a:extLst>
          </p:cNvPr>
          <p:cNvCxnSpPr>
            <a:cxnSpLocks/>
            <a:stCxn id="139" idx="3"/>
            <a:endCxn id="121" idx="1"/>
          </p:cNvCxnSpPr>
          <p:nvPr/>
        </p:nvCxnSpPr>
        <p:spPr>
          <a:xfrm>
            <a:off x="4506335" y="4331769"/>
            <a:ext cx="879022" cy="830949"/>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19365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Dataset</a:t>
            </a:r>
            <a:endParaRPr lang="en-US" b="1" dirty="0">
              <a:latin typeface="Garamond" panose="02020404030301010803" pitchFamily="18" charset="0"/>
            </a:endParaRPr>
          </a:p>
        </p:txBody>
      </p:sp>
      <p:pic>
        <p:nvPicPr>
          <p:cNvPr id="4" name="Picture 3">
            <a:extLst>
              <a:ext uri="{FF2B5EF4-FFF2-40B4-BE49-F238E27FC236}">
                <a16:creationId xmlns:a16="http://schemas.microsoft.com/office/drawing/2014/main" id="{EF9C1948-FA51-B230-5368-01C92D46A6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0" y="2408024"/>
            <a:ext cx="7772400" cy="2041951"/>
          </a:xfrm>
          <a:prstGeom prst="rect">
            <a:avLst/>
          </a:prstGeom>
        </p:spPr>
      </p:pic>
    </p:spTree>
    <p:custDataLst>
      <p:tags r:id="rId1"/>
    </p:custDataLst>
    <p:extLst>
      <p:ext uri="{BB962C8B-B14F-4D97-AF65-F5344CB8AC3E}">
        <p14:creationId xmlns:p14="http://schemas.microsoft.com/office/powerpoint/2010/main" val="215269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Identifying Sequence Similarities</a:t>
            </a:r>
            <a:endParaRPr lang="en-US" b="1" dirty="0">
              <a:latin typeface="Garamond" panose="02020404030301010803" pitchFamily="18" charset="0"/>
            </a:endParaRPr>
          </a:p>
        </p:txBody>
      </p:sp>
      <p:sp>
        <p:nvSpPr>
          <p:cNvPr id="3" name="Content Placeholder 2"/>
          <p:cNvSpPr>
            <a:spLocks noGrp="1"/>
          </p:cNvSpPr>
          <p:nvPr>
            <p:ph idx="1"/>
          </p:nvPr>
        </p:nvSpPr>
        <p:spPr>
          <a:xfrm>
            <a:off x="189559" y="863069"/>
            <a:ext cx="8874053" cy="823117"/>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startAt="2"/>
            </a:pPr>
            <a:r>
              <a:rPr lang="en-US" sz="2200" dirty="0">
                <a:latin typeface="Tahoma" panose="020B0604030504040204" pitchFamily="34" charset="0"/>
                <a:ea typeface="Tahoma" panose="020B0604030504040204" pitchFamily="34" charset="0"/>
                <a:cs typeface="Tahoma" panose="020B0604030504040204" pitchFamily="34" charset="0"/>
              </a:rPr>
              <a:t>Overlapping reads</a:t>
            </a:r>
            <a:r>
              <a:rPr lang="en-US" sz="2200" b="1" dirty="0">
                <a:solidFill>
                  <a:srgbClr val="F49415"/>
                </a:solidFill>
                <a:latin typeface="Tahoma" panose="020B0604030504040204" pitchFamily="34" charset="0"/>
                <a:ea typeface="Tahoma" panose="020B0604030504040204" pitchFamily="34" charset="0"/>
                <a:cs typeface="Tahoma" panose="020B0604030504040204" pitchFamily="34" charset="0"/>
              </a:rPr>
              <a:t> to each other</a:t>
            </a:r>
            <a:endParaRPr lang="en-US" sz="2200" dirty="0">
              <a:latin typeface="Tahoma" panose="020B0604030504040204" pitchFamily="34" charset="0"/>
              <a:ea typeface="Tahoma" panose="020B0604030504040204" pitchFamily="34" charset="0"/>
              <a:cs typeface="Tahoma" panose="020B0604030504040204" pitchFamily="34" charset="0"/>
            </a:endParaRPr>
          </a:p>
          <a:p>
            <a:pPr marL="309688" lvl="1" indent="-185738">
              <a:lnSpc>
                <a:spcPct val="100000"/>
              </a:lnSpc>
              <a:spcBef>
                <a:spcPts val="400"/>
              </a:spcBef>
              <a:buClr>
                <a:schemeClr val="tx1"/>
              </a:buClr>
            </a:pPr>
            <a:r>
              <a:rPr lang="en-US" sz="2200" dirty="0">
                <a:latin typeface="Tahoma" panose="020B0604030504040204" pitchFamily="34" charset="0"/>
                <a:ea typeface="Tahoma" panose="020B0604030504040204" pitchFamily="34" charset="0"/>
                <a:cs typeface="Tahoma" panose="020B0604030504040204" pitchFamily="34" charset="0"/>
              </a:rPr>
              <a:t>Constructing assemblies</a:t>
            </a:r>
            <a:endParaRPr lang="en-US" sz="2200" dirty="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CAA3C5A6-E87F-114E-BB3F-F8E69655CA9A}"/>
              </a:ext>
            </a:extLst>
          </p:cNvPr>
          <p:cNvSpPr txBox="1"/>
          <p:nvPr/>
        </p:nvSpPr>
        <p:spPr>
          <a:xfrm>
            <a:off x="2550637" y="4662847"/>
            <a:ext cx="2811736" cy="430887"/>
          </a:xfrm>
          <a:prstGeom prst="rect">
            <a:avLst/>
          </a:prstGeom>
          <a:noFill/>
        </p:spPr>
        <p:txBody>
          <a:bodyPr wrap="square" rtlCol="0">
            <a:spAutoFit/>
          </a:bodyPr>
          <a:lstStyle/>
          <a:p>
            <a:pPr algn="ctr"/>
            <a:r>
              <a:rPr lang="en-US" sz="2200" b="1" i="1" dirty="0">
                <a:solidFill>
                  <a:srgbClr val="F49514"/>
                </a:solidFill>
                <a:latin typeface="Tahoma" panose="020B0604030504040204" pitchFamily="34" charset="0"/>
                <a:ea typeface="Tahoma" panose="020B0604030504040204" pitchFamily="34" charset="0"/>
                <a:cs typeface="Tahoma" panose="020B0604030504040204" pitchFamily="34" charset="0"/>
              </a:rPr>
              <a:t>D</a:t>
            </a:r>
            <a:r>
              <a:rPr lang="en-CH" sz="2200" b="1" i="1" dirty="0">
                <a:solidFill>
                  <a:srgbClr val="F49514"/>
                </a:solidFill>
                <a:latin typeface="Tahoma" panose="020B0604030504040204" pitchFamily="34" charset="0"/>
                <a:ea typeface="Tahoma" panose="020B0604030504040204" pitchFamily="34" charset="0"/>
                <a:cs typeface="Tahoma" panose="020B0604030504040204" pitchFamily="34" charset="0"/>
              </a:rPr>
              <a:t>e </a:t>
            </a:r>
            <a:r>
              <a:rPr lang="en-CH" sz="2200" b="1" i="1" dirty="0">
                <a:solidFill>
                  <a:srgbClr val="F59613"/>
                </a:solidFill>
                <a:latin typeface="Tahoma" panose="020B0604030504040204" pitchFamily="34" charset="0"/>
                <a:ea typeface="Tahoma" panose="020B0604030504040204" pitchFamily="34" charset="0"/>
                <a:cs typeface="Tahoma" panose="020B0604030504040204" pitchFamily="34" charset="0"/>
              </a:rPr>
              <a:t>novo</a:t>
            </a:r>
            <a:r>
              <a:rPr lang="en-CH" sz="2200" b="1" dirty="0">
                <a:solidFill>
                  <a:srgbClr val="F59613"/>
                </a:solidFill>
                <a:latin typeface="Tahoma" panose="020B0604030504040204" pitchFamily="34" charset="0"/>
                <a:ea typeface="Tahoma" panose="020B0604030504040204" pitchFamily="34" charset="0"/>
                <a:cs typeface="Tahoma" panose="020B0604030504040204" pitchFamily="34" charset="0"/>
              </a:rPr>
              <a:t> </a:t>
            </a:r>
            <a:r>
              <a:rPr lang="en-CH" sz="2200" b="1" dirty="0">
                <a:solidFill>
                  <a:srgbClr val="F49514"/>
                </a:solidFill>
                <a:latin typeface="Tahoma" panose="020B0604030504040204" pitchFamily="34" charset="0"/>
                <a:ea typeface="Tahoma" panose="020B0604030504040204" pitchFamily="34" charset="0"/>
                <a:cs typeface="Tahoma" panose="020B0604030504040204" pitchFamily="34" charset="0"/>
              </a:rPr>
              <a:t>Assembly</a:t>
            </a:r>
          </a:p>
        </p:txBody>
      </p:sp>
      <p:sp>
        <p:nvSpPr>
          <p:cNvPr id="31" name="Rectangle 30">
            <a:extLst>
              <a:ext uri="{FF2B5EF4-FFF2-40B4-BE49-F238E27FC236}">
                <a16:creationId xmlns:a16="http://schemas.microsoft.com/office/drawing/2014/main" id="{F29929E7-60DE-634C-943C-4F80ED3403BE}"/>
              </a:ext>
            </a:extLst>
          </p:cNvPr>
          <p:cNvSpPr/>
          <p:nvPr/>
        </p:nvSpPr>
        <p:spPr>
          <a:xfrm>
            <a:off x="1343490" y="1942849"/>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p>
        </p:txBody>
      </p:sp>
      <p:sp>
        <p:nvSpPr>
          <p:cNvPr id="33" name="Rectangle 32">
            <a:extLst>
              <a:ext uri="{FF2B5EF4-FFF2-40B4-BE49-F238E27FC236}">
                <a16:creationId xmlns:a16="http://schemas.microsoft.com/office/drawing/2014/main" id="{0147F58F-34F3-EF41-BD09-B8BE8EEA9B36}"/>
              </a:ext>
            </a:extLst>
          </p:cNvPr>
          <p:cNvSpPr/>
          <p:nvPr/>
        </p:nvSpPr>
        <p:spPr>
          <a:xfrm>
            <a:off x="5110228" y="2352690"/>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34" name="Rectangle 33">
            <a:extLst>
              <a:ext uri="{FF2B5EF4-FFF2-40B4-BE49-F238E27FC236}">
                <a16:creationId xmlns:a16="http://schemas.microsoft.com/office/drawing/2014/main" id="{E649B350-8AC9-FC4B-9C6B-69F5E268C135}"/>
              </a:ext>
            </a:extLst>
          </p:cNvPr>
          <p:cNvSpPr/>
          <p:nvPr/>
        </p:nvSpPr>
        <p:spPr>
          <a:xfrm>
            <a:off x="3368581" y="2409868"/>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a:t>
            </a:r>
          </a:p>
        </p:txBody>
      </p:sp>
      <p:sp>
        <p:nvSpPr>
          <p:cNvPr id="35" name="Rectangle 34">
            <a:extLst>
              <a:ext uri="{FF2B5EF4-FFF2-40B4-BE49-F238E27FC236}">
                <a16:creationId xmlns:a16="http://schemas.microsoft.com/office/drawing/2014/main" id="{54DCDC15-47DB-FD44-8C06-B694F378A9C6}"/>
              </a:ext>
            </a:extLst>
          </p:cNvPr>
          <p:cNvSpPr/>
          <p:nvPr/>
        </p:nvSpPr>
        <p:spPr>
          <a:xfrm>
            <a:off x="4572000" y="1878549"/>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sp>
        <p:nvSpPr>
          <p:cNvPr id="6" name="Rectangle 5">
            <a:extLst>
              <a:ext uri="{FF2B5EF4-FFF2-40B4-BE49-F238E27FC236}">
                <a16:creationId xmlns:a16="http://schemas.microsoft.com/office/drawing/2014/main" id="{7B68EAA1-AE7C-A25A-F14A-B1AB3BB5708B}"/>
              </a:ext>
            </a:extLst>
          </p:cNvPr>
          <p:cNvSpPr/>
          <p:nvPr/>
        </p:nvSpPr>
        <p:spPr>
          <a:xfrm>
            <a:off x="1501372" y="2376575"/>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chemeClr val="accent2"/>
                </a:solidFill>
                <a:latin typeface="Corbel" panose="020B0503020204020204" pitchFamily="34" charset="0"/>
              </a:rPr>
              <a:t>C</a:t>
            </a:r>
            <a:r>
              <a:rPr lang="en-CH" sz="1600" b="1" dirty="0">
                <a:solidFill>
                  <a:schemeClr val="accent1"/>
                </a:solidFill>
                <a:latin typeface="Corbel" panose="020B0503020204020204" pitchFamily="34" charset="0"/>
              </a:rPr>
              <a:t>G</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7" name="Rectangle 6">
            <a:extLst>
              <a:ext uri="{FF2B5EF4-FFF2-40B4-BE49-F238E27FC236}">
                <a16:creationId xmlns:a16="http://schemas.microsoft.com/office/drawing/2014/main" id="{B1799E4D-8BC3-BF3D-6A01-E731EBEB8246}"/>
              </a:ext>
            </a:extLst>
          </p:cNvPr>
          <p:cNvSpPr/>
          <p:nvPr/>
        </p:nvSpPr>
        <p:spPr>
          <a:xfrm>
            <a:off x="2951192" y="1956433"/>
            <a:ext cx="1503176"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CCC</a:t>
            </a:r>
            <a:r>
              <a:rPr lang="en-CH" sz="1600" b="1" dirty="0">
                <a:solidFill>
                  <a:srgbClr val="67A042"/>
                </a:solidFill>
                <a:latin typeface="Corbel" panose="020B0503020204020204" pitchFamily="34" charset="0"/>
              </a:rPr>
              <a:t>T</a:t>
            </a:r>
            <a:endParaRPr lang="en-CH" sz="1600" b="1" dirty="0">
              <a:solidFill>
                <a:schemeClr val="accent1"/>
              </a:solidFill>
              <a:latin typeface="Corbel" panose="020B0503020204020204" pitchFamily="34" charset="0"/>
            </a:endParaRPr>
          </a:p>
        </p:txBody>
      </p:sp>
      <p:sp>
        <p:nvSpPr>
          <p:cNvPr id="19" name="Rectangle 18">
            <a:extLst>
              <a:ext uri="{FF2B5EF4-FFF2-40B4-BE49-F238E27FC236}">
                <a16:creationId xmlns:a16="http://schemas.microsoft.com/office/drawing/2014/main" id="{12991DFB-FDB4-295A-6379-EF577A4B0D59}"/>
              </a:ext>
            </a:extLst>
          </p:cNvPr>
          <p:cNvSpPr/>
          <p:nvPr/>
        </p:nvSpPr>
        <p:spPr>
          <a:xfrm>
            <a:off x="1633612" y="4473975"/>
            <a:ext cx="4851161" cy="196772"/>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CCC</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chemeClr val="accent1"/>
                </a:solidFill>
                <a:latin typeface="Corbel" panose="020B0503020204020204" pitchFamily="34" charset="0"/>
              </a:rPr>
              <a:t>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a:t>
            </a:r>
            <a:endParaRPr lang="en-CH" sz="1600" b="1" dirty="0">
              <a:solidFill>
                <a:schemeClr val="accent1"/>
              </a:solidFill>
              <a:latin typeface="Corbel" panose="020B0503020204020204" pitchFamily="34" charset="0"/>
            </a:endParaRPr>
          </a:p>
        </p:txBody>
      </p:sp>
      <p:cxnSp>
        <p:nvCxnSpPr>
          <p:cNvPr id="20" name="Straight Arrow Connector 19">
            <a:extLst>
              <a:ext uri="{FF2B5EF4-FFF2-40B4-BE49-F238E27FC236}">
                <a16:creationId xmlns:a16="http://schemas.microsoft.com/office/drawing/2014/main" id="{D5682312-06A4-6EE9-498A-A2C317D1A34A}"/>
              </a:ext>
            </a:extLst>
          </p:cNvPr>
          <p:cNvCxnSpPr>
            <a:cxnSpLocks/>
            <a:endCxn id="19" idx="0"/>
          </p:cNvCxnSpPr>
          <p:nvPr/>
        </p:nvCxnSpPr>
        <p:spPr>
          <a:xfrm>
            <a:off x="4059193" y="3973606"/>
            <a:ext cx="0" cy="500369"/>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4252DF3F-512D-2765-132A-568340C6C94B}"/>
              </a:ext>
            </a:extLst>
          </p:cNvPr>
          <p:cNvSpPr txBox="1">
            <a:spLocks/>
          </p:cNvSpPr>
          <p:nvPr/>
        </p:nvSpPr>
        <p:spPr>
          <a:xfrm>
            <a:off x="269947" y="5304908"/>
            <a:ext cx="8874053" cy="1069695"/>
          </a:xfrm>
          <a:prstGeom prst="rect">
            <a:avLst/>
          </a:prstGeom>
        </p:spPr>
        <p:txBody>
          <a:bodyPr lIns="91440" tIns="45720" rIns="91440" bIns="45720" anchor="t">
            <a:noAutofit/>
          </a:bodyPr>
          <a:lstStyle>
            <a:lvl1pPr marL="187200" indent="-187200" algn="l" defTabSz="914400" rtl="0" eaLnBrk="1" latinLnBrk="0" hangingPunct="1">
              <a:lnSpc>
                <a:spcPct val="90000"/>
              </a:lnSpc>
              <a:spcBef>
                <a:spcPts val="1000"/>
              </a:spcBef>
              <a:buClr>
                <a:schemeClr val="tx1"/>
              </a:buClr>
              <a:buFont typeface="Arial" panose="020B0604020202020204" pitchFamily="34" charset="0"/>
              <a:buChar char="•"/>
              <a:tabLst/>
              <a:defRPr sz="2800" kern="1200">
                <a:solidFill>
                  <a:schemeClr val="tx1"/>
                </a:solidFill>
                <a:latin typeface="Corbel" panose="020B0503020204020204" pitchFamily="34" charset="0"/>
                <a:ea typeface="+mn-ea"/>
                <a:cs typeface="+mn-cs"/>
              </a:defRPr>
            </a:lvl1pPr>
            <a:lvl2pPr marL="311150" indent="-187200" algn="l" defTabSz="914400" rtl="0" eaLnBrk="1" latinLnBrk="0" hangingPunct="1">
              <a:lnSpc>
                <a:spcPct val="90000"/>
              </a:lnSpc>
              <a:spcBef>
                <a:spcPts val="500"/>
              </a:spcBef>
              <a:buFont typeface="Cambria" panose="02040503050406030204" pitchFamily="18" charset="0"/>
              <a:buChar char="-"/>
              <a:tabLst/>
              <a:defRPr sz="2400" kern="1200">
                <a:solidFill>
                  <a:schemeClr val="tx1"/>
                </a:solidFill>
                <a:latin typeface="Corbel" panose="020B0503020204020204" pitchFamily="34" charset="0"/>
                <a:ea typeface="+mn-ea"/>
                <a:cs typeface="+mn-cs"/>
              </a:defRPr>
            </a:lvl2pPr>
            <a:lvl3pPr marL="533400" indent="-187200" algn="l" defTabSz="914400" rtl="0" eaLnBrk="1" latinLnBrk="0" hangingPunct="1">
              <a:lnSpc>
                <a:spcPct val="90000"/>
              </a:lnSpc>
              <a:spcBef>
                <a:spcPts val="500"/>
              </a:spcBef>
              <a:buClr>
                <a:schemeClr val="tx1"/>
              </a:buClr>
              <a:buFont typeface="Arial" panose="020B0604020202020204" pitchFamily="34" charset="0"/>
              <a:buChar char="•"/>
              <a:tabLst/>
              <a:defRPr sz="2400" kern="1200">
                <a:solidFill>
                  <a:schemeClr val="tx1"/>
                </a:solidFill>
                <a:latin typeface="Corbel" panose="020B0503020204020204" pitchFamily="34" charset="0"/>
                <a:ea typeface="+mn-ea"/>
                <a:cs typeface="+mn-cs"/>
              </a:defRPr>
            </a:lvl3pPr>
            <a:lvl4pPr marL="16002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4pPr>
            <a:lvl5pPr marL="2057400" indent="-1872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400"/>
              </a:spcBef>
            </a:pPr>
            <a:r>
              <a:rPr lang="en-US" sz="2200" dirty="0">
                <a:latin typeface="Tahoma" panose="020B0604030504040204" pitchFamily="34" charset="0"/>
                <a:ea typeface="Tahoma" panose="020B0604030504040204" pitchFamily="34" charset="0"/>
                <a:cs typeface="Tahoma" panose="020B0604030504040204" pitchFamily="34" charset="0"/>
              </a:rPr>
              <a:t>Similarities must be identified </a:t>
            </a:r>
            <a:r>
              <a:rPr lang="en-US" sz="2200" b="1" dirty="0">
                <a:latin typeface="Tahoma" panose="020B0604030504040204" pitchFamily="34" charset="0"/>
                <a:ea typeface="Tahoma" panose="020B0604030504040204" pitchFamily="34" charset="0"/>
                <a:cs typeface="Tahoma" panose="020B0604030504040204" pitchFamily="34" charset="0"/>
              </a:rPr>
              <a:t>efficiently</a:t>
            </a:r>
          </a:p>
          <a:p>
            <a:pPr lvl="1">
              <a:lnSpc>
                <a:spcPct val="100000"/>
              </a:lnSpc>
              <a:spcBef>
                <a:spcPts val="400"/>
              </a:spcBef>
            </a:pPr>
            <a:r>
              <a:rPr lang="en-US" sz="1800" dirty="0">
                <a:latin typeface="Tahoma" panose="020B0604030504040204" pitchFamily="34" charset="0"/>
                <a:ea typeface="Tahoma" panose="020B0604030504040204" pitchFamily="34" charset="0"/>
                <a:cs typeface="Tahoma" panose="020B0604030504040204" pitchFamily="34" charset="0"/>
              </a:rPr>
              <a:t>To facilitate a </a:t>
            </a:r>
            <a:r>
              <a:rPr lang="en-US" sz="1800" b="1" dirty="0">
                <a:latin typeface="Tahoma" panose="020B0604030504040204" pitchFamily="34" charset="0"/>
                <a:ea typeface="Tahoma" panose="020B0604030504040204" pitchFamily="34" charset="0"/>
                <a:cs typeface="Tahoma" panose="020B0604030504040204" pitchFamily="34" charset="0"/>
              </a:rPr>
              <a:t>practical search</a:t>
            </a:r>
            <a:r>
              <a:rPr lang="en-US" sz="1800" dirty="0">
                <a:latin typeface="Tahoma" panose="020B0604030504040204" pitchFamily="34" charset="0"/>
                <a:ea typeface="Tahoma" panose="020B0604030504040204" pitchFamily="34" charset="0"/>
                <a:cs typeface="Tahoma" panose="020B0604030504040204" pitchFamily="34" charset="0"/>
              </a:rPr>
              <a:t> among many sequence pairs</a:t>
            </a:r>
          </a:p>
        </p:txBody>
      </p:sp>
      <p:sp>
        <p:nvSpPr>
          <p:cNvPr id="26" name="Rectangle 25">
            <a:extLst>
              <a:ext uri="{FF2B5EF4-FFF2-40B4-BE49-F238E27FC236}">
                <a16:creationId xmlns:a16="http://schemas.microsoft.com/office/drawing/2014/main" id="{5D255E09-4F39-8242-99CD-B1E2CACEA129}"/>
              </a:ext>
            </a:extLst>
          </p:cNvPr>
          <p:cNvSpPr/>
          <p:nvPr/>
        </p:nvSpPr>
        <p:spPr>
          <a:xfrm>
            <a:off x="4979195" y="3428999"/>
            <a:ext cx="454818" cy="655840"/>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7" name="Rectangle 26">
            <a:extLst>
              <a:ext uri="{FF2B5EF4-FFF2-40B4-BE49-F238E27FC236}">
                <a16:creationId xmlns:a16="http://schemas.microsoft.com/office/drawing/2014/main" id="{0B6AD85E-CACB-F97E-A71B-927CC2780781}"/>
              </a:ext>
            </a:extLst>
          </p:cNvPr>
          <p:cNvSpPr/>
          <p:nvPr/>
        </p:nvSpPr>
        <p:spPr>
          <a:xfrm>
            <a:off x="3884245" y="3428999"/>
            <a:ext cx="492369" cy="655839"/>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
        <p:nvSpPr>
          <p:cNvPr id="29" name="Rectangle 28">
            <a:extLst>
              <a:ext uri="{FF2B5EF4-FFF2-40B4-BE49-F238E27FC236}">
                <a16:creationId xmlns:a16="http://schemas.microsoft.com/office/drawing/2014/main" id="{CDEAE7AC-DE1F-78EF-1AA2-D464BC2131F0}"/>
              </a:ext>
            </a:extLst>
          </p:cNvPr>
          <p:cNvSpPr/>
          <p:nvPr/>
        </p:nvSpPr>
        <p:spPr>
          <a:xfrm>
            <a:off x="2951192" y="3179691"/>
            <a:ext cx="417386" cy="905147"/>
          </a:xfrm>
          <a:prstGeom prst="rect">
            <a:avLst/>
          </a:prstGeom>
          <a:noFill/>
          <a:ln w="19050" cap="flat">
            <a:solidFill>
              <a:srgbClr val="FF0000"/>
            </a:solidFill>
          </a:ln>
          <a:effectLst>
            <a:glow rad="63500">
              <a:srgbClr val="FF0000">
                <a:alpha val="3796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200"/>
          </a:p>
        </p:txBody>
      </p:sp>
    </p:spTree>
    <p:custDataLst>
      <p:tags r:id="rId1"/>
    </p:custDataLst>
    <p:extLst>
      <p:ext uri="{BB962C8B-B14F-4D97-AF65-F5344CB8AC3E}">
        <p14:creationId xmlns:p14="http://schemas.microsoft.com/office/powerpoint/2010/main" val="230587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05556E-6 4.81481E-6 L 0.05747 0.18935 " pathEditMode="relative" rAng="0" ptsTypes="AA">
                                      <p:cBhvr>
                                        <p:cTn id="6" dur="1000" fill="hold"/>
                                        <p:tgtEl>
                                          <p:spTgt spid="31"/>
                                        </p:tgtEl>
                                        <p:attrNameLst>
                                          <p:attrName>ppt_x</p:attrName>
                                          <p:attrName>ppt_y</p:attrName>
                                        </p:attrNameLst>
                                      </p:cBhvr>
                                      <p:rCtr x="2865" y="9468"/>
                                    </p:animMotion>
                                  </p:childTnLst>
                                </p:cTn>
                              </p:par>
                              <p:par>
                                <p:cTn id="7" presetID="0" presetClass="path" presetSubtype="0" accel="50000" decel="50000" fill="hold" grpId="0" nodeType="withEffect">
                                  <p:stCondLst>
                                    <p:cond delay="0"/>
                                  </p:stCondLst>
                                  <p:childTnLst>
                                    <p:animMotion origin="layout" path="M -1.11111E-6 2.96296E-6 L -0.14444 0.22708 " pathEditMode="relative" rAng="0" ptsTypes="AA">
                                      <p:cBhvr>
                                        <p:cTn id="8" dur="1000" fill="hold"/>
                                        <p:tgtEl>
                                          <p:spTgt spid="7"/>
                                        </p:tgtEl>
                                        <p:attrNameLst>
                                          <p:attrName>ppt_x</p:attrName>
                                          <p:attrName>ppt_y</p:attrName>
                                        </p:attrNameLst>
                                      </p:cBhvr>
                                      <p:rCtr x="-7222" y="11343"/>
                                    </p:animMotion>
                                  </p:childTnLst>
                                </p:cTn>
                              </p:par>
                              <p:par>
                                <p:cTn id="9" presetID="0" presetClass="path" presetSubtype="0" accel="50000" decel="50000" fill="hold" grpId="0" nodeType="withEffect">
                                  <p:stCondLst>
                                    <p:cond delay="0"/>
                                  </p:stCondLst>
                                  <p:childTnLst>
                                    <p:animMotion origin="layout" path="M 1.94444E-6 -4.44444E-6 L -0.18872 0.27732 " pathEditMode="relative" rAng="0" ptsTypes="AA">
                                      <p:cBhvr>
                                        <p:cTn id="10" dur="1000" fill="hold"/>
                                        <p:tgtEl>
                                          <p:spTgt spid="35"/>
                                        </p:tgtEl>
                                        <p:attrNameLst>
                                          <p:attrName>ppt_x</p:attrName>
                                          <p:attrName>ppt_y</p:attrName>
                                        </p:attrNameLst>
                                      </p:cBhvr>
                                      <p:rCtr x="-9444" y="13866"/>
                                    </p:animMotion>
                                  </p:childTnLst>
                                </p:cTn>
                              </p:par>
                              <p:par>
                                <p:cTn id="11" presetID="0" presetClass="path" presetSubtype="0" accel="50000" decel="50000" fill="hold" grpId="0" nodeType="withEffect">
                                  <p:stCondLst>
                                    <p:cond delay="0"/>
                                  </p:stCondLst>
                                  <p:childTnLst>
                                    <p:animMotion origin="layout" path="M -4.16667E-6 3.7037E-7 L 0.33664 0.13009 " pathEditMode="relative" rAng="0" ptsTypes="AA">
                                      <p:cBhvr>
                                        <p:cTn id="12" dur="1000" fill="hold"/>
                                        <p:tgtEl>
                                          <p:spTgt spid="6"/>
                                        </p:tgtEl>
                                        <p:attrNameLst>
                                          <p:attrName>ppt_x</p:attrName>
                                          <p:attrName>ppt_y</p:attrName>
                                        </p:attrNameLst>
                                      </p:cBhvr>
                                      <p:rCtr x="16823" y="6505"/>
                                    </p:animMotion>
                                  </p:childTnLst>
                                </p:cTn>
                              </p:par>
                              <p:par>
                                <p:cTn id="13" presetID="0" presetClass="path" presetSubtype="0" accel="50000" decel="50000" fill="hold" grpId="0" nodeType="withEffect">
                                  <p:stCondLst>
                                    <p:cond delay="0"/>
                                  </p:stCondLst>
                                  <p:childTnLst>
                                    <p:animMotion origin="layout" path="M -8.33333E-7 -7.40741E-7 L 0.05712 0.16088 " pathEditMode="relative" rAng="0" ptsTypes="AA">
                                      <p:cBhvr>
                                        <p:cTn id="14" dur="1000" fill="hold"/>
                                        <p:tgtEl>
                                          <p:spTgt spid="34"/>
                                        </p:tgtEl>
                                        <p:attrNameLst>
                                          <p:attrName>ppt_x</p:attrName>
                                          <p:attrName>ppt_y</p:attrName>
                                        </p:attrNameLst>
                                      </p:cBhvr>
                                      <p:rCtr x="2847" y="8032"/>
                                    </p:animMotion>
                                  </p:childTnLst>
                                </p:cTn>
                              </p:par>
                              <p:par>
                                <p:cTn id="15" presetID="0" presetClass="path" presetSubtype="0" accel="50000" decel="50000" fill="hold" grpId="0" nodeType="withEffect">
                                  <p:stCondLst>
                                    <p:cond delay="0"/>
                                  </p:stCondLst>
                                  <p:childTnLst>
                                    <p:animMotion origin="layout" path="M -2.22222E-6 2.59259E-6 L -0.01423 0.21157 " pathEditMode="relative" rAng="0" ptsTypes="AA">
                                      <p:cBhvr>
                                        <p:cTn id="16" dur="1000" fill="hold"/>
                                        <p:tgtEl>
                                          <p:spTgt spid="33"/>
                                        </p:tgtEl>
                                        <p:attrNameLst>
                                          <p:attrName>ppt_x</p:attrName>
                                          <p:attrName>ppt_y</p:attrName>
                                        </p:attrNameLst>
                                      </p:cBhvr>
                                      <p:rCtr x="-712" y="1057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1" grpId="0" animBg="1"/>
      <p:bldP spid="33" grpId="0" animBg="1"/>
      <p:bldP spid="34" grpId="0" animBg="1"/>
      <p:bldP spid="35" grpId="0" animBg="1"/>
      <p:bldP spid="6" grpId="0" animBg="1"/>
      <p:bldP spid="7" grpId="0" animBg="1"/>
      <p:bldP spid="19" grpId="0" animBg="1"/>
      <p:bldP spid="25" grpId="0"/>
      <p:bldP spid="26" grpId="0" animBg="1"/>
      <p:bldP spid="27" grpId="0" animBg="1"/>
      <p:bldP spid="2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6272-7027-4443-8E0A-FEF83B355E9B}"/>
              </a:ext>
            </a:extLst>
          </p:cNvPr>
          <p:cNvSpPr>
            <a:spLocks noGrp="1"/>
          </p:cNvSpPr>
          <p:nvPr>
            <p:ph type="title"/>
          </p:nvPr>
        </p:nvSpPr>
        <p:spPr/>
        <p:txBody>
          <a:bodyPr/>
          <a:lstStyle/>
          <a:p>
            <a:r>
              <a:rPr lang="en-CH" sz="3100" dirty="0">
                <a:latin typeface="Avenir Next" panose="020B0503020202020204" pitchFamily="34" charset="0"/>
              </a:rPr>
              <a:t>Emprical Analysis on Fuzzy Seed Matching</a:t>
            </a:r>
          </a:p>
        </p:txBody>
      </p:sp>
      <p:sp>
        <p:nvSpPr>
          <p:cNvPr id="7" name="Rectangle 6">
            <a:extLst>
              <a:ext uri="{FF2B5EF4-FFF2-40B4-BE49-F238E27FC236}">
                <a16:creationId xmlns:a16="http://schemas.microsoft.com/office/drawing/2014/main" id="{F8390A89-4B4E-2E78-D8A3-632025B20FB6}"/>
              </a:ext>
            </a:extLst>
          </p:cNvPr>
          <p:cNvSpPr/>
          <p:nvPr/>
        </p:nvSpPr>
        <p:spPr>
          <a:xfrm>
            <a:off x="0" y="4816024"/>
            <a:ext cx="9144000" cy="15847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108000" rtlCol="0" anchor="ctr"/>
          <a:lstStyle/>
          <a:p>
            <a:pPr algn="ctr">
              <a:lnSpc>
                <a:spcPct val="150000"/>
              </a:lnSpc>
            </a:pP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BLEND </a:t>
            </a:r>
            <a:r>
              <a:rPr lang="en-GB" sz="2400" b="1" dirty="0">
                <a:solidFill>
                  <a:schemeClr val="tx1"/>
                </a:solidFill>
                <a:latin typeface="Tahoma" panose="020B0604030504040204" pitchFamily="34" charset="0"/>
                <a:ea typeface="Tahoma" panose="020B0604030504040204" pitchFamily="34" charset="0"/>
                <a:cs typeface="Tahoma" panose="020B0604030504040204" pitchFamily="34" charset="0"/>
              </a:rPr>
              <a:t>increases the collision rate</a:t>
            </a: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 for </a:t>
            </a:r>
            <a:r>
              <a:rPr lang="en-GB" sz="2400" dirty="0">
                <a:solidFill>
                  <a:srgbClr val="00B050"/>
                </a:solidFill>
                <a:latin typeface="Tahoma" panose="020B0604030504040204" pitchFamily="34" charset="0"/>
                <a:ea typeface="Tahoma" panose="020B0604030504040204" pitchFamily="34" charset="0"/>
                <a:cs typeface="Tahoma" panose="020B0604030504040204" pitchFamily="34" charset="0"/>
              </a:rPr>
              <a:t>highly similar seeds</a:t>
            </a: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algn="ctr">
              <a:lnSpc>
                <a:spcPct val="150000"/>
              </a:lnSpc>
            </a:pP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while keeping a </a:t>
            </a:r>
            <a:r>
              <a:rPr lang="en-GB" sz="2400" b="1" dirty="0">
                <a:solidFill>
                  <a:schemeClr val="tx1"/>
                </a:solidFill>
                <a:latin typeface="Tahoma" panose="020B0604030504040204" pitchFamily="34" charset="0"/>
                <a:ea typeface="Tahoma" panose="020B0604030504040204" pitchFamily="34" charset="0"/>
                <a:cs typeface="Tahoma" panose="020B0604030504040204" pitchFamily="34" charset="0"/>
              </a:rPr>
              <a:t>collision rate similar to minimap2</a:t>
            </a: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p>
          <a:p>
            <a:pPr algn="ctr">
              <a:lnSpc>
                <a:spcPct val="150000"/>
              </a:lnSpc>
            </a:pPr>
            <a:r>
              <a:rPr lang="en-GB" sz="2400" dirty="0">
                <a:solidFill>
                  <a:schemeClr val="tx1"/>
                </a:solidFill>
                <a:latin typeface="Tahoma" panose="020B0604030504040204" pitchFamily="34" charset="0"/>
                <a:ea typeface="Tahoma" panose="020B0604030504040204" pitchFamily="34" charset="0"/>
                <a:cs typeface="Tahoma" panose="020B0604030504040204" pitchFamily="34" charset="0"/>
              </a:rPr>
              <a:t>for </a:t>
            </a:r>
            <a:r>
              <a:rPr lang="en-GB" sz="2400" dirty="0">
                <a:solidFill>
                  <a:srgbClr val="C00000"/>
                </a:solidFill>
                <a:latin typeface="Tahoma" panose="020B0604030504040204" pitchFamily="34" charset="0"/>
                <a:ea typeface="Tahoma" panose="020B0604030504040204" pitchFamily="34" charset="0"/>
                <a:cs typeface="Tahoma" panose="020B0604030504040204" pitchFamily="34" charset="0"/>
              </a:rPr>
              <a:t>dissimilar seeds</a:t>
            </a:r>
          </a:p>
        </p:txBody>
      </p:sp>
      <p:sp>
        <p:nvSpPr>
          <p:cNvPr id="5" name="Content Placeholder 2">
            <a:extLst>
              <a:ext uri="{FF2B5EF4-FFF2-40B4-BE49-F238E27FC236}">
                <a16:creationId xmlns:a16="http://schemas.microsoft.com/office/drawing/2014/main" id="{07AC199A-01DA-919E-F5EC-C480AEC3EBA9}"/>
              </a:ext>
            </a:extLst>
          </p:cNvPr>
          <p:cNvSpPr>
            <a:spLocks noGrp="1"/>
          </p:cNvSpPr>
          <p:nvPr>
            <p:ph idx="1"/>
          </p:nvPr>
        </p:nvSpPr>
        <p:spPr>
          <a:xfrm>
            <a:off x="189560" y="934127"/>
            <a:ext cx="8798061" cy="503508"/>
          </a:xfrm>
        </p:spPr>
        <p:txBody>
          <a:bodyPr/>
          <a:lstStyle/>
          <a:p>
            <a:pPr>
              <a:spcAft>
                <a:spcPts val="500"/>
              </a:spcAft>
            </a:pPr>
            <a:r>
              <a:rPr lang="en-GB" sz="2200" dirty="0">
                <a:latin typeface="Tahoma" panose="020B0604030504040204" pitchFamily="34" charset="0"/>
                <a:ea typeface="Tahoma" panose="020B0604030504040204" pitchFamily="34" charset="0"/>
                <a:cs typeface="Tahoma" panose="020B0604030504040204" pitchFamily="34" charset="0"/>
              </a:rPr>
              <a:t>Minimizer collisions and the edit distance between collisions</a:t>
            </a:r>
            <a:endParaRPr lang="en-GB" sz="2000" dirty="0">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picture containing text, writing implement, pencil, stationary&#10;&#10;Description automatically generated">
            <a:extLst>
              <a:ext uri="{FF2B5EF4-FFF2-40B4-BE49-F238E27FC236}">
                <a16:creationId xmlns:a16="http://schemas.microsoft.com/office/drawing/2014/main" id="{7B413461-1799-DC85-B875-784325397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90" y="1437635"/>
            <a:ext cx="7772400" cy="3300968"/>
          </a:xfrm>
          <a:prstGeom prst="rect">
            <a:avLst/>
          </a:prstGeom>
        </p:spPr>
      </p:pic>
    </p:spTree>
    <p:extLst>
      <p:ext uri="{BB962C8B-B14F-4D97-AF65-F5344CB8AC3E}">
        <p14:creationId xmlns:p14="http://schemas.microsoft.com/office/powerpoint/2010/main" val="1633402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aramond" panose="02020404030301010803" pitchFamily="18" charset="0"/>
              </a:rPr>
              <a:t>Finding Fuzzy Seed Matching between Minimizers</a:t>
            </a:r>
            <a:endParaRPr lang="en-US" sz="2800"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8BC52B35-8122-F405-B88F-39AF66C26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137519"/>
            <a:ext cx="7772400" cy="2791757"/>
          </a:xfrm>
          <a:prstGeom prst="rect">
            <a:avLst/>
          </a:prstGeom>
        </p:spPr>
      </p:pic>
    </p:spTree>
    <p:custDataLst>
      <p:tags r:id="rId1"/>
    </p:custDataLst>
    <p:extLst>
      <p:ext uri="{BB962C8B-B14F-4D97-AF65-F5344CB8AC3E}">
        <p14:creationId xmlns:p14="http://schemas.microsoft.com/office/powerpoint/2010/main" val="3708265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Garamond" panose="02020404030301010803" pitchFamily="18" charset="0"/>
              </a:rPr>
              <a:t>Finding Fuzzy Seed Matching between Similar Sequences</a:t>
            </a:r>
            <a:endParaRPr lang="en-US" sz="2400" b="1" dirty="0">
              <a:latin typeface="Garamond" panose="02020404030301010803" pitchFamily="18" charset="0"/>
            </a:endParaRPr>
          </a:p>
        </p:txBody>
      </p:sp>
      <p:pic>
        <p:nvPicPr>
          <p:cNvPr id="3" name="Picture 2" descr="Table&#10;&#10;Description automatically generated">
            <a:extLst>
              <a:ext uri="{FF2B5EF4-FFF2-40B4-BE49-F238E27FC236}">
                <a16:creationId xmlns:a16="http://schemas.microsoft.com/office/drawing/2014/main" id="{3A8C26EB-23CD-BDCF-91FA-76208715F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0" y="2153841"/>
            <a:ext cx="7772400" cy="2550318"/>
          </a:xfrm>
          <a:prstGeom prst="rect">
            <a:avLst/>
          </a:prstGeom>
        </p:spPr>
      </p:pic>
    </p:spTree>
    <p:custDataLst>
      <p:tags r:id="rId1"/>
    </p:custDataLst>
    <p:extLst>
      <p:ext uri="{BB962C8B-B14F-4D97-AF65-F5344CB8AC3E}">
        <p14:creationId xmlns:p14="http://schemas.microsoft.com/office/powerpoint/2010/main" val="2350157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latin typeface="Garamond" panose="02020404030301010803" pitchFamily="18" charset="0"/>
              </a:rPr>
              <a:t>Read Overlapping </a:t>
            </a:r>
            <a:r>
              <a:rPr lang="en-CH" sz="3600" dirty="0">
                <a:latin typeface="Garamond" panose="02020404030301010803" pitchFamily="18" charset="0"/>
              </a:rPr>
              <a:t>–</a:t>
            </a:r>
            <a:r>
              <a:rPr lang="en-CH" dirty="0">
                <a:latin typeface="Garamond" panose="02020404030301010803" pitchFamily="18" charset="0"/>
              </a:rPr>
              <a:t> Assembly Accuracy</a:t>
            </a:r>
          </a:p>
        </p:txBody>
      </p:sp>
      <p:pic>
        <p:nvPicPr>
          <p:cNvPr id="5" name="Picture 4" descr="Table&#10;&#10;Description automatically generated">
            <a:extLst>
              <a:ext uri="{FF2B5EF4-FFF2-40B4-BE49-F238E27FC236}">
                <a16:creationId xmlns:a16="http://schemas.microsoft.com/office/drawing/2014/main" id="{B037CF53-D084-9D79-D615-7C322320A858}"/>
              </a:ext>
            </a:extLst>
          </p:cNvPr>
          <p:cNvPicPr>
            <a:picLocks noChangeAspect="1"/>
          </p:cNvPicPr>
          <p:nvPr/>
        </p:nvPicPr>
        <p:blipFill rotWithShape="1">
          <a:blip r:embed="rId3">
            <a:extLst>
              <a:ext uri="{28A0092B-C50C-407E-A947-70E740481C1C}">
                <a14:useLocalDpi xmlns:a14="http://schemas.microsoft.com/office/drawing/2010/main" val="0"/>
              </a:ext>
            </a:extLst>
          </a:blip>
          <a:srcRect l="1" r="936"/>
          <a:stretch/>
        </p:blipFill>
        <p:spPr>
          <a:xfrm>
            <a:off x="1241433" y="1494944"/>
            <a:ext cx="6694313" cy="3868112"/>
          </a:xfrm>
          <a:prstGeom prst="rect">
            <a:avLst/>
          </a:prstGeom>
        </p:spPr>
      </p:pic>
    </p:spTree>
    <p:extLst>
      <p:ext uri="{BB962C8B-B14F-4D97-AF65-F5344CB8AC3E}">
        <p14:creationId xmlns:p14="http://schemas.microsoft.com/office/powerpoint/2010/main" val="350507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928A-7153-BA4F-A458-A62E08807FC6}"/>
              </a:ext>
            </a:extLst>
          </p:cNvPr>
          <p:cNvSpPr>
            <a:spLocks noGrp="1"/>
          </p:cNvSpPr>
          <p:nvPr>
            <p:ph type="title"/>
          </p:nvPr>
        </p:nvSpPr>
        <p:spPr/>
        <p:txBody>
          <a:bodyPr/>
          <a:lstStyle/>
          <a:p>
            <a:r>
              <a:rPr lang="en-CH" dirty="0">
                <a:latin typeface="Garamond" panose="02020404030301010803" pitchFamily="18" charset="0"/>
              </a:rPr>
              <a:t>Read Mapping </a:t>
            </a:r>
            <a:r>
              <a:rPr lang="en-CH" sz="3600" dirty="0">
                <a:latin typeface="Garamond" panose="02020404030301010803" pitchFamily="18" charset="0"/>
              </a:rPr>
              <a:t>– Mapping Accuracy</a:t>
            </a:r>
            <a:endParaRPr lang="en-CH" dirty="0">
              <a:latin typeface="Garamond" panose="02020404030301010803" pitchFamily="18" charset="0"/>
            </a:endParaRPr>
          </a:p>
        </p:txBody>
      </p:sp>
      <p:pic>
        <p:nvPicPr>
          <p:cNvPr id="5" name="Picture 4">
            <a:extLst>
              <a:ext uri="{FF2B5EF4-FFF2-40B4-BE49-F238E27FC236}">
                <a16:creationId xmlns:a16="http://schemas.microsoft.com/office/drawing/2014/main" id="{C36590C5-2516-EE55-C16E-B901D7814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99309"/>
            <a:ext cx="7772400" cy="2459382"/>
          </a:xfrm>
          <a:prstGeom prst="rect">
            <a:avLst/>
          </a:prstGeom>
        </p:spPr>
      </p:pic>
    </p:spTree>
    <p:extLst>
      <p:ext uri="{BB962C8B-B14F-4D97-AF65-F5344CB8AC3E}">
        <p14:creationId xmlns:p14="http://schemas.microsoft.com/office/powerpoint/2010/main" val="3687490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Read Mapping – Mapping Accuracy</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B72A488D-0A29-ACFD-0A28-9FCFF45C3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2368550"/>
            <a:ext cx="7366000" cy="2120900"/>
          </a:xfrm>
          <a:prstGeom prst="rect">
            <a:avLst/>
          </a:prstGeom>
        </p:spPr>
      </p:pic>
    </p:spTree>
    <p:custDataLst>
      <p:tags r:id="rId1"/>
    </p:custDataLst>
    <p:extLst>
      <p:ext uri="{BB962C8B-B14F-4D97-AF65-F5344CB8AC3E}">
        <p14:creationId xmlns:p14="http://schemas.microsoft.com/office/powerpoint/2010/main" val="550844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Read Mapping Quality</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81EA2C7B-FA82-D648-4146-7A1F3EFC3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0" y="981367"/>
            <a:ext cx="7772400" cy="5204392"/>
          </a:xfrm>
          <a:prstGeom prst="rect">
            <a:avLst/>
          </a:prstGeom>
        </p:spPr>
      </p:pic>
    </p:spTree>
    <p:custDataLst>
      <p:tags r:id="rId1"/>
    </p:custDataLst>
    <p:extLst>
      <p:ext uri="{BB962C8B-B14F-4D97-AF65-F5344CB8AC3E}">
        <p14:creationId xmlns:p14="http://schemas.microsoft.com/office/powerpoint/2010/main" val="358423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BLEND-I vs. BLEND-S (Accuracy)</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9BB5E095-9168-5106-765A-575C527AC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70" y="1637558"/>
            <a:ext cx="8798060" cy="3582883"/>
          </a:xfrm>
          <a:prstGeom prst="rect">
            <a:avLst/>
          </a:prstGeom>
        </p:spPr>
      </p:pic>
    </p:spTree>
    <p:custDataLst>
      <p:tags r:id="rId1"/>
    </p:custDataLst>
    <p:extLst>
      <p:ext uri="{BB962C8B-B14F-4D97-AF65-F5344CB8AC3E}">
        <p14:creationId xmlns:p14="http://schemas.microsoft.com/office/powerpoint/2010/main" val="2912644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Garamond" panose="02020404030301010803" pitchFamily="18" charset="0"/>
              </a:rPr>
              <a:t>BLEND-I vs. BLEND-S (Performance and Memory)</a:t>
            </a:r>
            <a:endParaRPr lang="en-US" sz="2800" b="1" dirty="0">
              <a:latin typeface="Garamond" panose="02020404030301010803" pitchFamily="18" charset="0"/>
            </a:endParaRPr>
          </a:p>
        </p:txBody>
      </p:sp>
      <p:pic>
        <p:nvPicPr>
          <p:cNvPr id="4" name="Picture 3" descr="Chart, bar chart&#10;&#10;Description automatically generated">
            <a:extLst>
              <a:ext uri="{FF2B5EF4-FFF2-40B4-BE49-F238E27FC236}">
                <a16:creationId xmlns:a16="http://schemas.microsoft.com/office/drawing/2014/main" id="{B7191761-095F-1B47-DEE2-0B655712B5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60" y="1669786"/>
            <a:ext cx="8639880" cy="3518428"/>
          </a:xfrm>
          <a:prstGeom prst="rect">
            <a:avLst/>
          </a:prstGeom>
        </p:spPr>
      </p:pic>
    </p:spTree>
    <p:custDataLst>
      <p:tags r:id="rId1"/>
    </p:custDataLst>
    <p:extLst>
      <p:ext uri="{BB962C8B-B14F-4D97-AF65-F5344CB8AC3E}">
        <p14:creationId xmlns:p14="http://schemas.microsoft.com/office/powerpoint/2010/main" val="910065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Read Overlapping Parameters</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6E16B11B-D008-C480-7E10-EB2EF61AA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90" y="866164"/>
            <a:ext cx="7772400" cy="5443420"/>
          </a:xfrm>
          <a:prstGeom prst="rect">
            <a:avLst/>
          </a:prstGeom>
        </p:spPr>
      </p:pic>
    </p:spTree>
    <p:custDataLst>
      <p:tags r:id="rId1"/>
    </p:custDataLst>
    <p:extLst>
      <p:ext uri="{BB962C8B-B14F-4D97-AF65-F5344CB8AC3E}">
        <p14:creationId xmlns:p14="http://schemas.microsoft.com/office/powerpoint/2010/main" val="1655283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39DD96BE-0B07-BB4A-979A-88DC493DE65D}"/>
              </a:ext>
            </a:extLst>
          </p:cNvPr>
          <p:cNvGraphicFramePr>
            <a:graphicFrameLocks noGrp="1"/>
          </p:cNvGraphicFramePr>
          <p:nvPr/>
        </p:nvGraphicFramePr>
        <p:xfrm>
          <a:off x="4183864" y="1962408"/>
          <a:ext cx="2424776" cy="1463040"/>
        </p:xfrm>
        <a:graphic>
          <a:graphicData uri="http://schemas.openxmlformats.org/drawingml/2006/table">
            <a:tbl>
              <a:tblPr firstRow="1" bandRow="1">
                <a:tableStyleId>{5940675A-B579-460E-94D1-54222C63F5DA}</a:tableStyleId>
              </a:tblPr>
              <a:tblGrid>
                <a:gridCol w="606194">
                  <a:extLst>
                    <a:ext uri="{9D8B030D-6E8A-4147-A177-3AD203B41FA5}">
                      <a16:colId xmlns:a16="http://schemas.microsoft.com/office/drawing/2014/main" val="1702563712"/>
                    </a:ext>
                  </a:extLst>
                </a:gridCol>
                <a:gridCol w="606194">
                  <a:extLst>
                    <a:ext uri="{9D8B030D-6E8A-4147-A177-3AD203B41FA5}">
                      <a16:colId xmlns:a16="http://schemas.microsoft.com/office/drawing/2014/main" val="3579326249"/>
                    </a:ext>
                  </a:extLst>
                </a:gridCol>
                <a:gridCol w="606194">
                  <a:extLst>
                    <a:ext uri="{9D8B030D-6E8A-4147-A177-3AD203B41FA5}">
                      <a16:colId xmlns:a16="http://schemas.microsoft.com/office/drawing/2014/main" val="2838019027"/>
                    </a:ext>
                  </a:extLst>
                </a:gridCol>
                <a:gridCol w="606194">
                  <a:extLst>
                    <a:ext uri="{9D8B030D-6E8A-4147-A177-3AD203B41FA5}">
                      <a16:colId xmlns:a16="http://schemas.microsoft.com/office/drawing/2014/main" val="4255235251"/>
                    </a:ext>
                  </a:extLst>
                </a:gridCol>
              </a:tblGrid>
              <a:tr h="197636">
                <a:tc>
                  <a:txBody>
                    <a:bodyP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a:t>
                      </a:r>
                      <a:endParaRPr lang="en-CH" sz="1600" dirty="0">
                        <a:latin typeface="Corbel" panose="020B0503020204020204" pitchFamily="34" charset="0"/>
                      </a:endParaRPr>
                    </a:p>
                  </a:txBody>
                  <a:tcPr marL="0" marR="0" marT="0" marB="0">
                    <a:solidFill>
                      <a:schemeClr val="bg1"/>
                    </a:solidFill>
                  </a:tcPr>
                </a:tc>
                <a:tc>
                  <a:txBody>
                    <a:bodyPr/>
                    <a:lstStyle/>
                    <a:p>
                      <a:pPr algn="ctr"/>
                      <a:r>
                        <a:rPr lang="en-CH" sz="1600" dirty="0">
                          <a:latin typeface="Corbel" panose="020B0503020204020204" pitchFamily="34" charset="0"/>
                        </a:rPr>
                        <a:t>7</a:t>
                      </a:r>
                    </a:p>
                  </a:txBody>
                  <a:tcPr marL="0" marR="0" marT="0" marB="0">
                    <a:solidFill>
                      <a:schemeClr val="bg1"/>
                    </a:solidFill>
                  </a:tcPr>
                </a:tc>
                <a:tc rowSpan="2" gridSpan="2">
                  <a:txBody>
                    <a:bodyPr/>
                    <a:lstStyle/>
                    <a:p>
                      <a:pPr algn="ctr"/>
                      <a:endParaRPr lang="en-CH" sz="1600" dirty="0">
                        <a:latin typeface="Corbel" panose="020B0503020204020204" pitchFamily="34" charset="0"/>
                      </a:endParaRPr>
                    </a:p>
                  </a:txBody>
                  <a:tcPr marL="0" marR="0" marT="0" marB="0">
                    <a:lnT w="12700" cmpd="sng">
                      <a:noFill/>
                    </a:lnT>
                    <a:lnB w="12700" cmpd="sng">
                      <a:noFill/>
                    </a:lnB>
                    <a:solidFill>
                      <a:schemeClr val="bg1"/>
                    </a:solidFill>
                  </a:tcPr>
                </a:tc>
                <a:tc rowSpan="2" hMerge="1">
                  <a:txBody>
                    <a:bodyPr/>
                    <a:lstStyle/>
                    <a:p>
                      <a:pPr algn="ctr"/>
                      <a:endParaRPr lang="en-CH" dirty="0"/>
                    </a:p>
                  </a:txBody>
                  <a:tcPr marL="0" marR="0" marT="0" marB="0"/>
                </a:tc>
                <a:extLst>
                  <a:ext uri="{0D108BD9-81ED-4DB2-BD59-A6C34878D82A}">
                    <a16:rowId xmlns:a16="http://schemas.microsoft.com/office/drawing/2014/main" val="998391519"/>
                  </a:ext>
                </a:extLst>
              </a:tr>
              <a:tr h="197636">
                <a:tc>
                  <a:txBody>
                    <a:bodyPr/>
                    <a:lstStyle/>
                    <a:p>
                      <a:pPr algn="ctr"/>
                      <a:r>
                        <a:rPr lang="en-CH" sz="1600" b="1" dirty="0">
                          <a:solidFill>
                            <a:schemeClr val="accent2"/>
                          </a:solidFill>
                          <a:latin typeface="Corbel" panose="020B0503020204020204" pitchFamily="34" charset="0"/>
                        </a:rPr>
                        <a:t>CCC</a:t>
                      </a:r>
                      <a:endParaRPr lang="en-CH" sz="1600" dirty="0">
                        <a:latin typeface="Corbel" panose="020B0503020204020204" pitchFamily="34" charset="0"/>
                      </a:endParaRPr>
                    </a:p>
                  </a:txBody>
                  <a:tcPr marL="0" marR="0" marT="0" marB="0">
                    <a:solidFill>
                      <a:schemeClr val="bg1"/>
                    </a:solidFill>
                  </a:tcPr>
                </a:tc>
                <a:tc>
                  <a:txBody>
                    <a:bodyPr/>
                    <a:lstStyle/>
                    <a:p>
                      <a:pPr algn="ctr"/>
                      <a:r>
                        <a:rPr lang="en-CH" sz="1600" dirty="0">
                          <a:latin typeface="Corbel" panose="020B0503020204020204" pitchFamily="34" charset="0"/>
                        </a:rPr>
                        <a:t>8</a:t>
                      </a:r>
                    </a:p>
                  </a:txBody>
                  <a:tcPr marL="0" marR="0" marT="0" marB="0">
                    <a:solidFill>
                      <a:schemeClr val="bg1"/>
                    </a:solidFill>
                  </a:tcPr>
                </a:tc>
                <a:tc gridSpan="2" vMerge="1">
                  <a:txBody>
                    <a:bodyPr/>
                    <a:lstStyle/>
                    <a:p>
                      <a:pPr algn="ctr"/>
                      <a:endParaRPr lang="en-CH"/>
                    </a:p>
                  </a:txBody>
                  <a:tcPr marL="0" marR="0" marT="0" marB="0">
                    <a:lnT w="12700" cmpd="sng">
                      <a:noFill/>
                    </a:lnT>
                  </a:tcPr>
                </a:tc>
                <a:tc hMerge="1" vMerge="1">
                  <a:txBody>
                    <a:bodyPr/>
                    <a:lstStyle/>
                    <a:p>
                      <a:pPr algn="ctr"/>
                      <a:endParaRPr lang="en-CH"/>
                    </a:p>
                  </a:txBody>
                  <a:tcPr marL="0" marR="0" marT="0" marB="0"/>
                </a:tc>
                <a:extLst>
                  <a:ext uri="{0D108BD9-81ED-4DB2-BD59-A6C34878D82A}">
                    <a16:rowId xmlns:a16="http://schemas.microsoft.com/office/drawing/2014/main" val="814032990"/>
                  </a:ext>
                </a:extLst>
              </a:tr>
              <a:tr h="197636">
                <a:tc>
                  <a:txBody>
                    <a:bodyPr/>
                    <a:lstStyle/>
                    <a:p>
                      <a:pPr algn="ctr"/>
                      <a:r>
                        <a:rPr lang="en-CH" sz="1600" b="1" dirty="0">
                          <a:solidFill>
                            <a:schemeClr val="accent2"/>
                          </a:solidFill>
                          <a:latin typeface="Corbel" panose="020B0503020204020204" pitchFamily="34" charset="0"/>
                        </a:rPr>
                        <a:t>C</a:t>
                      </a:r>
                      <a:r>
                        <a:rPr lang="en-CH" sz="1600" b="1" dirty="0">
                          <a:solidFill>
                            <a:srgbClr val="863DBE"/>
                          </a:solidFill>
                          <a:latin typeface="Corbel" panose="020B0503020204020204" pitchFamily="34" charset="0"/>
                        </a:rPr>
                        <a:t>AA</a:t>
                      </a:r>
                      <a:endParaRPr lang="en-CH" sz="1600" dirty="0">
                        <a:latin typeface="Corbel" panose="020B0503020204020204" pitchFamily="34" charset="0"/>
                      </a:endParaRPr>
                    </a:p>
                  </a:txBody>
                  <a:tcPr marL="0" marR="0" marT="0" marB="0">
                    <a:solidFill>
                      <a:schemeClr val="bg1"/>
                    </a:solidFill>
                  </a:tcPr>
                </a:tc>
                <a:tc>
                  <a:txBody>
                    <a:bodyPr/>
                    <a:lstStyle/>
                    <a:p>
                      <a:pPr algn="ctr"/>
                      <a:r>
                        <a:rPr lang="en-CH" sz="1600" dirty="0">
                          <a:latin typeface="Corbel" panose="020B0503020204020204" pitchFamily="34" charset="0"/>
                        </a:rPr>
                        <a:t>1</a:t>
                      </a:r>
                    </a:p>
                  </a:txBody>
                  <a:tcPr marL="0" marR="0" marT="0" marB="0">
                    <a:solidFill>
                      <a:schemeClr val="bg1"/>
                    </a:solidFill>
                  </a:tcPr>
                </a:tc>
                <a:tc gridSpan="2">
                  <a:txBody>
                    <a:bodyPr/>
                    <a:lstStyle/>
                    <a:p>
                      <a:pPr algn="ctr"/>
                      <a:endParaRPr lang="en-CH" sz="1600" dirty="0">
                        <a:latin typeface="Corbel" panose="020B0503020204020204" pitchFamily="34" charset="0"/>
                      </a:endParaRPr>
                    </a:p>
                  </a:txBody>
                  <a:tcPr marL="0" marR="0" marT="0" marB="0">
                    <a:lnT w="12700" cmpd="sng">
                      <a:noFill/>
                    </a:lnT>
                    <a:solidFill>
                      <a:schemeClr val="bg1"/>
                    </a:solidFill>
                  </a:tcPr>
                </a:tc>
                <a:tc hMerge="1">
                  <a:txBody>
                    <a:bodyPr/>
                    <a:lstStyle/>
                    <a:p>
                      <a:pPr algn="ctr"/>
                      <a:endParaRPr lang="en-CH" dirty="0"/>
                    </a:p>
                  </a:txBody>
                  <a:tcPr marL="0" marR="0" marT="0" marB="0"/>
                </a:tc>
                <a:extLst>
                  <a:ext uri="{0D108BD9-81ED-4DB2-BD59-A6C34878D82A}">
                    <a16:rowId xmlns:a16="http://schemas.microsoft.com/office/drawing/2014/main" val="2578426224"/>
                  </a:ext>
                </a:extLst>
              </a:tr>
              <a:tr h="197636">
                <a:tc>
                  <a:txBody>
                    <a:bodyPr/>
                    <a:lstStyle/>
                    <a:p>
                      <a:pPr algn="ctr"/>
                      <a:r>
                        <a:rPr lang="en-CH" sz="1600" b="1" dirty="0">
                          <a:solidFill>
                            <a:srgbClr val="863DBE"/>
                          </a:solidFill>
                          <a:latin typeface="Corbel" panose="020B0503020204020204" pitchFamily="34" charset="0"/>
                        </a:rPr>
                        <a:t>AAA</a:t>
                      </a:r>
                      <a:endParaRPr lang="en-CH" sz="1600" dirty="0">
                        <a:latin typeface="Corbel" panose="020B0503020204020204" pitchFamily="34" charset="0"/>
                      </a:endParaRPr>
                    </a:p>
                  </a:txBody>
                  <a:tcPr marL="0" marR="0" marT="0" marB="0">
                    <a:solidFill>
                      <a:schemeClr val="bg1"/>
                    </a:solidFill>
                  </a:tcPr>
                </a:tc>
                <a:tc>
                  <a:txBody>
                    <a:bodyPr/>
                    <a:lstStyle/>
                    <a:p>
                      <a:pPr algn="ctr"/>
                      <a:r>
                        <a:rPr lang="en-CH" sz="1600" dirty="0">
                          <a:latin typeface="Corbel" panose="020B0503020204020204" pitchFamily="34" charset="0"/>
                        </a:rPr>
                        <a:t>31</a:t>
                      </a:r>
                    </a:p>
                  </a:txBody>
                  <a:tcPr marL="0" marR="0" marT="0" marB="0">
                    <a:solidFill>
                      <a:schemeClr val="bg1"/>
                    </a:solidFill>
                  </a:tcPr>
                </a:tc>
                <a:tc>
                  <a:txBody>
                    <a:bodyPr/>
                    <a:lstStyle/>
                    <a:p>
                      <a:pPr algn="ctr"/>
                      <a:r>
                        <a:rPr lang="en-CH" sz="1600" dirty="0">
                          <a:latin typeface="Corbel" panose="020B0503020204020204" pitchFamily="34" charset="0"/>
                        </a:rPr>
                        <a:t>101</a:t>
                      </a:r>
                    </a:p>
                  </a:txBody>
                  <a:tcPr marL="0" marR="0" marT="0" marB="0">
                    <a:solidFill>
                      <a:schemeClr val="bg1"/>
                    </a:solidFill>
                  </a:tcPr>
                </a:tc>
                <a:tc>
                  <a:txBody>
                    <a:bodyPr/>
                    <a:lstStyle/>
                    <a:p>
                      <a:pPr algn="ctr"/>
                      <a:endParaRPr lang="en-CH" sz="1600" dirty="0">
                        <a:latin typeface="Corbel" panose="020B0503020204020204" pitchFamily="34" charset="0"/>
                      </a:endParaRPr>
                    </a:p>
                  </a:txBody>
                  <a:tcPr marL="0" marR="0" marT="0" marB="0">
                    <a:lnT w="12700" cmpd="sng">
                      <a:noFill/>
                    </a:lnT>
                    <a:solidFill>
                      <a:schemeClr val="bg1"/>
                    </a:solidFill>
                  </a:tcPr>
                </a:tc>
                <a:extLst>
                  <a:ext uri="{0D108BD9-81ED-4DB2-BD59-A6C34878D82A}">
                    <a16:rowId xmlns:a16="http://schemas.microsoft.com/office/drawing/2014/main" val="794836401"/>
                  </a:ext>
                </a:extLst>
              </a:tr>
              <a:tr h="1976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endParaRPr lang="en-CH" sz="1600" dirty="0">
                        <a:latin typeface="Corbel" panose="020B0503020204020204" pitchFamily="34" charset="0"/>
                      </a:endParaRPr>
                    </a:p>
                  </a:txBody>
                  <a:tcPr marL="0" marR="0" marT="0" marB="0">
                    <a:solidFill>
                      <a:schemeClr val="bg1"/>
                    </a:solidFill>
                  </a:tcPr>
                </a:tc>
                <a:tc>
                  <a:txBody>
                    <a:bodyPr/>
                    <a:lstStyle/>
                    <a:p>
                      <a:pPr algn="ctr"/>
                      <a:r>
                        <a:rPr lang="en-CH" sz="1600" dirty="0">
                          <a:latin typeface="Corbel" panose="020B0503020204020204" pitchFamily="34" charset="0"/>
                        </a:rPr>
                        <a:t>25</a:t>
                      </a:r>
                    </a:p>
                  </a:txBody>
                  <a:tcPr marL="0" marR="0" marT="0" marB="0">
                    <a:solidFill>
                      <a:schemeClr val="bg1"/>
                    </a:solidFill>
                  </a:tcPr>
                </a:tc>
                <a:tc>
                  <a:txBody>
                    <a:bodyPr/>
                    <a:lstStyle/>
                    <a:p>
                      <a:pPr algn="ctr"/>
                      <a:r>
                        <a:rPr lang="en-CH" sz="1600" dirty="0">
                          <a:latin typeface="Corbel" panose="020B0503020204020204" pitchFamily="34" charset="0"/>
                        </a:rPr>
                        <a:t>230</a:t>
                      </a:r>
                    </a:p>
                  </a:txBody>
                  <a:tcPr marL="0" marR="0" marT="0" marB="0">
                    <a:solidFill>
                      <a:schemeClr val="bg1"/>
                    </a:solidFill>
                  </a:tcPr>
                </a:tc>
                <a:tc>
                  <a:txBody>
                    <a:bodyPr/>
                    <a:lstStyle/>
                    <a:p>
                      <a:pPr algn="ctr"/>
                      <a:r>
                        <a:rPr lang="en-CH" sz="1600" dirty="0">
                          <a:latin typeface="Corbel" panose="020B0503020204020204" pitchFamily="34" charset="0"/>
                        </a:rPr>
                        <a:t>400</a:t>
                      </a:r>
                    </a:p>
                  </a:txBody>
                  <a:tcPr marL="0" marR="0" marT="0" marB="0">
                    <a:solidFill>
                      <a:schemeClr val="bg1"/>
                    </a:solidFill>
                  </a:tcPr>
                </a:tc>
                <a:extLst>
                  <a:ext uri="{0D108BD9-81ED-4DB2-BD59-A6C34878D82A}">
                    <a16:rowId xmlns:a16="http://schemas.microsoft.com/office/drawing/2014/main" val="3153623914"/>
                  </a:ext>
                </a:extLst>
              </a:tr>
              <a:tr h="1976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H" sz="1600" dirty="0">
                          <a:latin typeface="Corbel" panose="020B0503020204020204" pitchFamily="34" charset="0"/>
                        </a:rPr>
                        <a:t>…</a:t>
                      </a:r>
                    </a:p>
                  </a:txBody>
                  <a:tcPr marL="0" marR="0" marT="0" marB="0">
                    <a:solidFill>
                      <a:schemeClr val="bg1"/>
                    </a:solidFill>
                  </a:tcPr>
                </a:tc>
                <a:tc>
                  <a:txBody>
                    <a:bodyPr/>
                    <a:lstStyle/>
                    <a:p>
                      <a:pPr algn="ctr"/>
                      <a:r>
                        <a:rPr lang="en-CH" sz="1600" dirty="0">
                          <a:latin typeface="Corbel" panose="020B0503020204020204" pitchFamily="34" charset="0"/>
                        </a:rPr>
                        <a:t>…</a:t>
                      </a:r>
                    </a:p>
                  </a:txBody>
                  <a:tcPr marL="0" marR="0" marT="0" marB="0">
                    <a:solidFill>
                      <a:schemeClr val="bg1"/>
                    </a:solidFill>
                  </a:tcPr>
                </a:tc>
                <a:tc>
                  <a:txBody>
                    <a:bodyPr/>
                    <a:lstStyle/>
                    <a:p>
                      <a:pPr algn="ctr"/>
                      <a:r>
                        <a:rPr lang="en-CH" sz="1600" dirty="0">
                          <a:latin typeface="Corbel" panose="020B0503020204020204" pitchFamily="34" charset="0"/>
                        </a:rPr>
                        <a:t>…</a:t>
                      </a:r>
                    </a:p>
                  </a:txBody>
                  <a:tcPr marL="0" marR="0" marT="0" marB="0">
                    <a:solidFill>
                      <a:schemeClr val="bg1"/>
                    </a:solidFill>
                  </a:tcPr>
                </a:tc>
                <a:tc>
                  <a:txBody>
                    <a:bodyPr/>
                    <a:lstStyle/>
                    <a:p>
                      <a:pPr algn="ctr"/>
                      <a:r>
                        <a:rPr lang="en-CH" sz="1600" dirty="0">
                          <a:latin typeface="Corbel" panose="020B0503020204020204" pitchFamily="34" charset="0"/>
                        </a:rPr>
                        <a:t>…</a:t>
                      </a:r>
                    </a:p>
                  </a:txBody>
                  <a:tcPr marL="0" marR="0" marT="0" marB="0">
                    <a:solidFill>
                      <a:schemeClr val="bg1"/>
                    </a:solidFill>
                  </a:tcPr>
                </a:tc>
                <a:extLst>
                  <a:ext uri="{0D108BD9-81ED-4DB2-BD59-A6C34878D82A}">
                    <a16:rowId xmlns:a16="http://schemas.microsoft.com/office/drawing/2014/main" val="3538254811"/>
                  </a:ext>
                </a:extLst>
              </a:tr>
            </a:tbl>
          </a:graphicData>
        </a:graphic>
      </p:graphicFrame>
      <p:sp>
        <p:nvSpPr>
          <p:cNvPr id="2" name="Title 1">
            <a:extLst>
              <a:ext uri="{FF2B5EF4-FFF2-40B4-BE49-F238E27FC236}">
                <a16:creationId xmlns:a16="http://schemas.microsoft.com/office/drawing/2014/main" id="{DF2A7DFE-127E-8540-A655-7E27FE1CD04A}"/>
              </a:ext>
            </a:extLst>
          </p:cNvPr>
          <p:cNvSpPr>
            <a:spLocks noGrp="1"/>
          </p:cNvSpPr>
          <p:nvPr>
            <p:ph type="title"/>
          </p:nvPr>
        </p:nvSpPr>
        <p:spPr/>
        <p:txBody>
          <a:bodyPr/>
          <a:lstStyle/>
          <a:p>
            <a:r>
              <a:rPr lang="en-CH" dirty="0">
                <a:latin typeface="Garamond" panose="02020404030301010803" pitchFamily="18" charset="0"/>
              </a:rPr>
              <a:t>Practical Similarity Identification</a:t>
            </a:r>
          </a:p>
        </p:txBody>
      </p:sp>
      <p:sp>
        <p:nvSpPr>
          <p:cNvPr id="5" name="Rectangle 4">
            <a:extLst>
              <a:ext uri="{FF2B5EF4-FFF2-40B4-BE49-F238E27FC236}">
                <a16:creationId xmlns:a16="http://schemas.microsoft.com/office/drawing/2014/main" id="{6ACCD888-39C6-FD4F-BF2D-300957D79C86}"/>
              </a:ext>
            </a:extLst>
          </p:cNvPr>
          <p:cNvSpPr/>
          <p:nvPr/>
        </p:nvSpPr>
        <p:spPr>
          <a:xfrm>
            <a:off x="1675735" y="1075332"/>
            <a:ext cx="6277060" cy="208345"/>
          </a:xfrm>
          <a:prstGeom prst="rect">
            <a:avLst/>
          </a:prstGeom>
          <a:solidFill>
            <a:schemeClr val="accent6">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b="1" dirty="0">
                <a:solidFill>
                  <a:schemeClr val="tx1"/>
                </a:solidFill>
                <a:latin typeface="Corbel" panose="020B0503020204020204" pitchFamily="34" charset="0"/>
              </a:rPr>
              <a:t>…</a:t>
            </a:r>
            <a:r>
              <a:rPr lang="en-CH" sz="1600" b="1" dirty="0">
                <a:solidFill>
                  <a:schemeClr val="accent2"/>
                </a:solidFill>
                <a:latin typeface="Corbel" panose="020B0503020204020204" pitchFamily="34" charset="0"/>
              </a:rPr>
              <a:t>C</a:t>
            </a:r>
            <a:r>
              <a:rPr lang="en-CH" sz="1600" b="1" dirty="0">
                <a:solidFill>
                  <a:srgbClr val="7030A0"/>
                </a:solidFill>
                <a:latin typeface="Corbel" panose="020B0503020204020204" pitchFamily="34" charset="0"/>
              </a:rPr>
              <a:t>AA</a:t>
            </a:r>
            <a:r>
              <a:rPr lang="en-CH" sz="1600" b="1" dirty="0">
                <a:solidFill>
                  <a:schemeClr val="accent6"/>
                </a:solidFill>
                <a:latin typeface="Corbel" panose="020B0503020204020204" pitchFamily="34" charset="0"/>
              </a:rPr>
              <a:t>TTT</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r>
              <a:rPr lang="en-CH" sz="1600" b="1" dirty="0">
                <a:solidFill>
                  <a:srgbClr val="863DBE"/>
                </a:solidFill>
                <a:latin typeface="Corbel" panose="020B0503020204020204" pitchFamily="34" charset="0"/>
              </a:rPr>
              <a:t>AA</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a:t>
            </a:r>
            <a:r>
              <a:rPr lang="en-CH" sz="1600" b="1" dirty="0">
                <a:solidFill>
                  <a:schemeClr val="accent2"/>
                </a:solidFill>
                <a:latin typeface="Corbel" panose="020B0503020204020204" pitchFamily="34" charset="0"/>
              </a:rPr>
              <a:t>CC</a:t>
            </a:r>
            <a:r>
              <a:rPr lang="en-CH" sz="1600" b="1" dirty="0">
                <a:solidFill>
                  <a:srgbClr val="863DBE"/>
                </a:solidFill>
                <a:latin typeface="Corbel" panose="020B0503020204020204" pitchFamily="34" charset="0"/>
              </a:rPr>
              <a:t>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2"/>
                </a:solidFill>
                <a:latin typeface="Corbel" panose="020B0503020204020204" pitchFamily="34" charset="0"/>
              </a:rPr>
              <a:t>C</a:t>
            </a: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a:t>
            </a:r>
            <a:r>
              <a:rPr lang="en-CH" sz="1600" b="1" dirty="0">
                <a:solidFill>
                  <a:srgbClr val="67A042"/>
                </a:solidFill>
                <a:latin typeface="Corbel" panose="020B0503020204020204" pitchFamily="34" charset="0"/>
              </a:rPr>
              <a:t>TTT</a:t>
            </a:r>
            <a:r>
              <a:rPr lang="en-CH" sz="1600" b="1" dirty="0">
                <a:solidFill>
                  <a:schemeClr val="accent1"/>
                </a:solidFill>
                <a:latin typeface="Corbel" panose="020B0503020204020204" pitchFamily="34" charset="0"/>
              </a:rPr>
              <a:t>G</a:t>
            </a:r>
            <a:r>
              <a:rPr lang="en-CH" sz="1600" b="1" dirty="0">
                <a:solidFill>
                  <a:schemeClr val="tx1"/>
                </a:solidFill>
                <a:latin typeface="Corbel" panose="020B0503020204020204" pitchFamily="34" charset="0"/>
              </a:rPr>
              <a:t>…</a:t>
            </a:r>
          </a:p>
        </p:txBody>
      </p:sp>
      <p:sp>
        <p:nvSpPr>
          <p:cNvPr id="6" name="TextBox 5">
            <a:extLst>
              <a:ext uri="{FF2B5EF4-FFF2-40B4-BE49-F238E27FC236}">
                <a16:creationId xmlns:a16="http://schemas.microsoft.com/office/drawing/2014/main" id="{1C5F1F2C-44F8-A047-83C5-9F01BAE30569}"/>
              </a:ext>
            </a:extLst>
          </p:cNvPr>
          <p:cNvSpPr txBox="1"/>
          <p:nvPr/>
        </p:nvSpPr>
        <p:spPr>
          <a:xfrm>
            <a:off x="67753" y="922571"/>
            <a:ext cx="2364899" cy="461665"/>
          </a:xfrm>
          <a:prstGeom prst="rect">
            <a:avLst/>
          </a:prstGeom>
          <a:noFill/>
        </p:spPr>
        <p:txBody>
          <a:bodyPr wrap="square" rtlCol="0">
            <a:spAutoFit/>
          </a:bodyPr>
          <a:lstStyle/>
          <a:p>
            <a:r>
              <a:rPr lang="en-CH" sz="2400" b="1" dirty="0">
                <a:solidFill>
                  <a:srgbClr val="F59613"/>
                </a:solidFill>
                <a:latin typeface="Corbel" panose="020B0503020204020204" pitchFamily="34" charset="0"/>
              </a:rPr>
              <a:t>Reference</a:t>
            </a:r>
          </a:p>
        </p:txBody>
      </p:sp>
      <p:sp>
        <p:nvSpPr>
          <p:cNvPr id="11" name="Rectangle 10">
            <a:extLst>
              <a:ext uri="{FF2B5EF4-FFF2-40B4-BE49-F238E27FC236}">
                <a16:creationId xmlns:a16="http://schemas.microsoft.com/office/drawing/2014/main" id="{B3849A51-DE1B-434A-89C2-497599B8208D}"/>
              </a:ext>
            </a:extLst>
          </p:cNvPr>
          <p:cNvSpPr/>
          <p:nvPr/>
        </p:nvSpPr>
        <p:spPr>
          <a:xfrm>
            <a:off x="5417748" y="1892008"/>
            <a:ext cx="1331090" cy="779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0FC9294A-9728-8A41-880A-03EF9CB36856}"/>
              </a:ext>
            </a:extLst>
          </p:cNvPr>
          <p:cNvSpPr/>
          <p:nvPr/>
        </p:nvSpPr>
        <p:spPr>
          <a:xfrm>
            <a:off x="6021180" y="1887060"/>
            <a:ext cx="843406" cy="1037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1A0E623-28E6-2148-8A8D-1E1AE6550DA5}"/>
              </a:ext>
            </a:extLst>
          </p:cNvPr>
          <p:cNvSpPr txBox="1"/>
          <p:nvPr/>
        </p:nvSpPr>
        <p:spPr>
          <a:xfrm>
            <a:off x="5784387" y="512384"/>
            <a:ext cx="3170053" cy="461665"/>
          </a:xfrm>
          <a:prstGeom prst="rect">
            <a:avLst/>
          </a:prstGeom>
          <a:noFill/>
        </p:spPr>
        <p:txBody>
          <a:bodyPr wrap="square" rtlCol="0">
            <a:spAutoFit/>
          </a:bodyPr>
          <a:lstStyle/>
          <a:p>
            <a:r>
              <a:rPr lang="en-CH" sz="2400" dirty="0">
                <a:solidFill>
                  <a:srgbClr val="C00000"/>
                </a:solidFill>
                <a:latin typeface="Tahoma" panose="020B0604030504040204" pitchFamily="34" charset="0"/>
                <a:ea typeface="Tahoma" panose="020B0604030504040204" pitchFamily="34" charset="0"/>
                <a:cs typeface="Tahoma" panose="020B0604030504040204" pitchFamily="34" charset="0"/>
              </a:rPr>
              <a:t>&gt; 3 billion characters</a:t>
            </a:r>
          </a:p>
        </p:txBody>
      </p:sp>
      <p:sp>
        <p:nvSpPr>
          <p:cNvPr id="30" name="TextBox 29">
            <a:extLst>
              <a:ext uri="{FF2B5EF4-FFF2-40B4-BE49-F238E27FC236}">
                <a16:creationId xmlns:a16="http://schemas.microsoft.com/office/drawing/2014/main" id="{EB662D66-1749-0640-BF2C-B690261A3428}"/>
              </a:ext>
            </a:extLst>
          </p:cNvPr>
          <p:cNvSpPr txBox="1"/>
          <p:nvPr/>
        </p:nvSpPr>
        <p:spPr>
          <a:xfrm>
            <a:off x="4032208" y="3367934"/>
            <a:ext cx="2680053" cy="461665"/>
          </a:xfrm>
          <a:prstGeom prst="rect">
            <a:avLst/>
          </a:prstGeom>
          <a:noFill/>
        </p:spPr>
        <p:txBody>
          <a:bodyPr wrap="square" rtlCol="0">
            <a:spAutoFit/>
          </a:bodyPr>
          <a:lstStyle/>
          <a:p>
            <a:pPr algn="ctr"/>
            <a:r>
              <a:rPr lang="en-CH" sz="2400" b="1" dirty="0">
                <a:solidFill>
                  <a:schemeClr val="accent4">
                    <a:lumMod val="50000"/>
                  </a:schemeClr>
                </a:solidFill>
                <a:latin typeface="Corbel" panose="020B0503020204020204" pitchFamily="34" charset="0"/>
              </a:rPr>
              <a:t>Index (Hash Table)</a:t>
            </a:r>
          </a:p>
        </p:txBody>
      </p:sp>
      <p:sp>
        <p:nvSpPr>
          <p:cNvPr id="9" name="TextBox 8">
            <a:extLst>
              <a:ext uri="{FF2B5EF4-FFF2-40B4-BE49-F238E27FC236}">
                <a16:creationId xmlns:a16="http://schemas.microsoft.com/office/drawing/2014/main" id="{9BDF776C-43D9-2545-98D5-F688DF0413A3}"/>
              </a:ext>
            </a:extLst>
          </p:cNvPr>
          <p:cNvSpPr txBox="1"/>
          <p:nvPr/>
        </p:nvSpPr>
        <p:spPr>
          <a:xfrm>
            <a:off x="4000708" y="1435007"/>
            <a:ext cx="1152725" cy="461665"/>
          </a:xfrm>
          <a:prstGeom prst="rect">
            <a:avLst/>
          </a:prstGeom>
          <a:noFill/>
        </p:spPr>
        <p:txBody>
          <a:bodyPr wrap="square" rtlCol="0">
            <a:spAutoFit/>
          </a:bodyPr>
          <a:lstStyle/>
          <a:p>
            <a:r>
              <a:rPr lang="en-CH" sz="2400" b="1" dirty="0">
                <a:solidFill>
                  <a:schemeClr val="accent4">
                    <a:lumMod val="50000"/>
                  </a:schemeClr>
                </a:solidFill>
              </a:rPr>
              <a:t>K-mers</a:t>
            </a:r>
            <a:endParaRPr lang="en-CH" b="1" dirty="0">
              <a:solidFill>
                <a:schemeClr val="accent4">
                  <a:lumMod val="50000"/>
                </a:schemeClr>
              </a:solidFill>
            </a:endParaRPr>
          </a:p>
        </p:txBody>
      </p:sp>
      <p:sp>
        <p:nvSpPr>
          <p:cNvPr id="31" name="TextBox 30">
            <a:extLst>
              <a:ext uri="{FF2B5EF4-FFF2-40B4-BE49-F238E27FC236}">
                <a16:creationId xmlns:a16="http://schemas.microsoft.com/office/drawing/2014/main" id="{5EC4BAF4-E589-304E-92BF-CBACDBA5C9FD}"/>
              </a:ext>
            </a:extLst>
          </p:cNvPr>
          <p:cNvSpPr txBox="1"/>
          <p:nvPr/>
        </p:nvSpPr>
        <p:spPr>
          <a:xfrm>
            <a:off x="4791945" y="1412516"/>
            <a:ext cx="1816694" cy="461665"/>
          </a:xfrm>
          <a:prstGeom prst="rect">
            <a:avLst/>
          </a:prstGeom>
          <a:noFill/>
        </p:spPr>
        <p:txBody>
          <a:bodyPr wrap="square" rtlCol="0">
            <a:spAutoFit/>
          </a:bodyPr>
          <a:lstStyle/>
          <a:p>
            <a:pPr algn="ctr"/>
            <a:r>
              <a:rPr lang="en-CH" sz="2400" b="1" dirty="0">
                <a:solidFill>
                  <a:schemeClr val="accent4">
                    <a:lumMod val="50000"/>
                  </a:schemeClr>
                </a:solidFill>
              </a:rPr>
              <a:t>Locations</a:t>
            </a:r>
            <a:endParaRPr lang="en-CH" b="1" dirty="0">
              <a:solidFill>
                <a:schemeClr val="accent4">
                  <a:lumMod val="50000"/>
                </a:schemeClr>
              </a:solidFill>
            </a:endParaRPr>
          </a:p>
        </p:txBody>
      </p:sp>
      <p:sp>
        <p:nvSpPr>
          <p:cNvPr id="10" name="Left Brace 9">
            <a:extLst>
              <a:ext uri="{FF2B5EF4-FFF2-40B4-BE49-F238E27FC236}">
                <a16:creationId xmlns:a16="http://schemas.microsoft.com/office/drawing/2014/main" id="{D613E846-C617-374C-971A-C214279B6264}"/>
              </a:ext>
            </a:extLst>
          </p:cNvPr>
          <p:cNvSpPr/>
          <p:nvPr/>
        </p:nvSpPr>
        <p:spPr>
          <a:xfrm rot="5400000">
            <a:off x="5675221" y="868727"/>
            <a:ext cx="192164" cy="1955068"/>
          </a:xfrm>
          <a:prstGeom prst="leftBrac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chemeClr val="accent4">
                  <a:lumMod val="50000"/>
                </a:schemeClr>
              </a:solidFill>
            </a:endParaRPr>
          </a:p>
        </p:txBody>
      </p:sp>
      <p:sp>
        <p:nvSpPr>
          <p:cNvPr id="32" name="Rectangle 31">
            <a:extLst>
              <a:ext uri="{FF2B5EF4-FFF2-40B4-BE49-F238E27FC236}">
                <a16:creationId xmlns:a16="http://schemas.microsoft.com/office/drawing/2014/main" id="{5048CB44-3598-AD4C-B489-5DD912AFCC30}"/>
              </a:ext>
            </a:extLst>
          </p:cNvPr>
          <p:cNvSpPr/>
          <p:nvPr/>
        </p:nvSpPr>
        <p:spPr>
          <a:xfrm>
            <a:off x="1678724" y="2023347"/>
            <a:ext cx="1514650" cy="208345"/>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CCC</a:t>
            </a:r>
            <a:r>
              <a:rPr lang="en-CH" sz="1600" b="1" dirty="0">
                <a:solidFill>
                  <a:srgbClr val="863DBE"/>
                </a:solidFill>
                <a:latin typeface="Corbel" panose="020B0503020204020204" pitchFamily="34" charset="0"/>
              </a:rPr>
              <a:t>AAA</a:t>
            </a:r>
            <a:r>
              <a:rPr lang="en-CH" sz="1600" b="1" dirty="0">
                <a:solidFill>
                  <a:srgbClr val="67A042"/>
                </a:solidFill>
                <a:latin typeface="Corbel" panose="020B0503020204020204" pitchFamily="34" charset="0"/>
              </a:rPr>
              <a:t>T</a:t>
            </a:r>
            <a:r>
              <a:rPr lang="en-CH" sz="1600" b="1" dirty="0">
                <a:solidFill>
                  <a:schemeClr val="accent1"/>
                </a:solidFill>
                <a:latin typeface="Corbel" panose="020B0503020204020204" pitchFamily="34" charset="0"/>
              </a:rPr>
              <a:t>GG</a:t>
            </a:r>
            <a:r>
              <a:rPr lang="en-CH" sz="1600" b="1" dirty="0">
                <a:solidFill>
                  <a:srgbClr val="67A042"/>
                </a:solidFill>
                <a:latin typeface="Corbel" panose="020B0503020204020204" pitchFamily="34" charset="0"/>
              </a:rPr>
              <a:t>TT</a:t>
            </a:r>
            <a:endParaRPr lang="en-CH" sz="1600" b="1" dirty="0">
              <a:solidFill>
                <a:schemeClr val="accent1"/>
              </a:solidFill>
              <a:latin typeface="Corbel" panose="020B0503020204020204" pitchFamily="34" charset="0"/>
            </a:endParaRPr>
          </a:p>
        </p:txBody>
      </p:sp>
      <p:sp>
        <p:nvSpPr>
          <p:cNvPr id="33" name="TextBox 32">
            <a:extLst>
              <a:ext uri="{FF2B5EF4-FFF2-40B4-BE49-F238E27FC236}">
                <a16:creationId xmlns:a16="http://schemas.microsoft.com/office/drawing/2014/main" id="{B7014F65-9580-DB4E-80CC-455B283D6696}"/>
              </a:ext>
            </a:extLst>
          </p:cNvPr>
          <p:cNvSpPr txBox="1"/>
          <p:nvPr/>
        </p:nvSpPr>
        <p:spPr>
          <a:xfrm>
            <a:off x="67753" y="1904000"/>
            <a:ext cx="891335" cy="461665"/>
          </a:xfrm>
          <a:prstGeom prst="rect">
            <a:avLst/>
          </a:prstGeom>
          <a:noFill/>
        </p:spPr>
        <p:txBody>
          <a:bodyPr wrap="square" rtlCol="0">
            <a:spAutoFit/>
          </a:bodyPr>
          <a:lstStyle/>
          <a:p>
            <a:pPr algn="ctr"/>
            <a:r>
              <a:rPr lang="en-CH" sz="2400" b="1" dirty="0">
                <a:solidFill>
                  <a:srgbClr val="F59613"/>
                </a:solidFill>
                <a:latin typeface="Corbel" panose="020B0503020204020204" pitchFamily="34" charset="0"/>
              </a:rPr>
              <a:t>Read</a:t>
            </a:r>
          </a:p>
        </p:txBody>
      </p:sp>
      <p:sp>
        <p:nvSpPr>
          <p:cNvPr id="34" name="Rectangle 33">
            <a:extLst>
              <a:ext uri="{FF2B5EF4-FFF2-40B4-BE49-F238E27FC236}">
                <a16:creationId xmlns:a16="http://schemas.microsoft.com/office/drawing/2014/main" id="{AC3BA169-04FA-134F-AA9C-5C06ECF02A8E}"/>
              </a:ext>
            </a:extLst>
          </p:cNvPr>
          <p:cNvSpPr/>
          <p:nvPr/>
        </p:nvSpPr>
        <p:spPr>
          <a:xfrm>
            <a:off x="1672221" y="2392641"/>
            <a:ext cx="479533" cy="208345"/>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CH" sz="1600" b="1" dirty="0">
                <a:solidFill>
                  <a:schemeClr val="accent1"/>
                </a:solidFill>
                <a:latin typeface="Corbel" panose="020B0503020204020204" pitchFamily="34" charset="0"/>
              </a:rPr>
              <a:t>G</a:t>
            </a:r>
            <a:r>
              <a:rPr lang="en-CH" sz="1600" b="1" dirty="0">
                <a:solidFill>
                  <a:schemeClr val="accent2"/>
                </a:solidFill>
                <a:latin typeface="Corbel" panose="020B0503020204020204" pitchFamily="34" charset="0"/>
              </a:rPr>
              <a:t>CC</a:t>
            </a:r>
            <a:endParaRPr lang="en-CH" sz="1600" b="1" dirty="0">
              <a:solidFill>
                <a:schemeClr val="accent1"/>
              </a:solidFill>
              <a:latin typeface="Corbel" panose="020B0503020204020204" pitchFamily="34" charset="0"/>
            </a:endParaRPr>
          </a:p>
        </p:txBody>
      </p:sp>
      <p:sp>
        <p:nvSpPr>
          <p:cNvPr id="35" name="Rectangle 34">
            <a:extLst>
              <a:ext uri="{FF2B5EF4-FFF2-40B4-BE49-F238E27FC236}">
                <a16:creationId xmlns:a16="http://schemas.microsoft.com/office/drawing/2014/main" id="{77C5BF41-1E91-EF42-9C41-0FD261D54108}"/>
              </a:ext>
            </a:extLst>
          </p:cNvPr>
          <p:cNvSpPr/>
          <p:nvPr/>
        </p:nvSpPr>
        <p:spPr>
          <a:xfrm>
            <a:off x="1802842" y="2658858"/>
            <a:ext cx="479533" cy="208345"/>
          </a:xfrm>
          <a:prstGeom prst="rect">
            <a:avLst/>
          </a:prstGeom>
          <a:solidFill>
            <a:srgbClr val="F8F3E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r>
              <a:rPr lang="en-CH" sz="1600" b="1" dirty="0">
                <a:solidFill>
                  <a:schemeClr val="accent2"/>
                </a:solidFill>
                <a:latin typeface="Corbel" panose="020B0503020204020204" pitchFamily="34" charset="0"/>
              </a:rPr>
              <a:t>CCC</a:t>
            </a:r>
            <a:endParaRPr lang="en-CH" sz="1600" b="1" dirty="0">
              <a:solidFill>
                <a:schemeClr val="accent1"/>
              </a:solidFill>
              <a:latin typeface="Corbel" panose="020B0503020204020204" pitchFamily="34" charset="0"/>
            </a:endParaRPr>
          </a:p>
        </p:txBody>
      </p:sp>
      <p:sp>
        <p:nvSpPr>
          <p:cNvPr id="36" name="TextBox 35">
            <a:extLst>
              <a:ext uri="{FF2B5EF4-FFF2-40B4-BE49-F238E27FC236}">
                <a16:creationId xmlns:a16="http://schemas.microsoft.com/office/drawing/2014/main" id="{24677794-397D-A741-BE16-45CC657602DC}"/>
              </a:ext>
            </a:extLst>
          </p:cNvPr>
          <p:cNvSpPr txBox="1"/>
          <p:nvPr/>
        </p:nvSpPr>
        <p:spPr>
          <a:xfrm>
            <a:off x="2189779" y="2744532"/>
            <a:ext cx="479534" cy="369332"/>
          </a:xfrm>
          <a:prstGeom prst="rect">
            <a:avLst/>
          </a:prstGeom>
          <a:noFill/>
        </p:spPr>
        <p:txBody>
          <a:bodyPr wrap="square" rtlCol="0">
            <a:spAutoFit/>
          </a:bodyPr>
          <a:lstStyle/>
          <a:p>
            <a:pPr algn="ctr"/>
            <a:r>
              <a:rPr lang="en-CH" b="1" dirty="0">
                <a:latin typeface="Corbel" panose="020B0503020204020204" pitchFamily="34" charset="0"/>
              </a:rPr>
              <a:t>…</a:t>
            </a:r>
          </a:p>
        </p:txBody>
      </p:sp>
      <p:sp>
        <p:nvSpPr>
          <p:cNvPr id="37" name="Left Brace 36">
            <a:extLst>
              <a:ext uri="{FF2B5EF4-FFF2-40B4-BE49-F238E27FC236}">
                <a16:creationId xmlns:a16="http://schemas.microsoft.com/office/drawing/2014/main" id="{A844DEFC-FCFA-444E-B545-322E79142A80}"/>
              </a:ext>
            </a:extLst>
          </p:cNvPr>
          <p:cNvSpPr/>
          <p:nvPr/>
        </p:nvSpPr>
        <p:spPr>
          <a:xfrm>
            <a:off x="1319073" y="2392641"/>
            <a:ext cx="254643" cy="721223"/>
          </a:xfrm>
          <a:prstGeom prst="leftBrac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8" name="TextBox 37">
            <a:extLst>
              <a:ext uri="{FF2B5EF4-FFF2-40B4-BE49-F238E27FC236}">
                <a16:creationId xmlns:a16="http://schemas.microsoft.com/office/drawing/2014/main" id="{2E22F7E8-6179-404C-8718-CC895A6DBE30}"/>
              </a:ext>
            </a:extLst>
          </p:cNvPr>
          <p:cNvSpPr txBox="1"/>
          <p:nvPr/>
        </p:nvSpPr>
        <p:spPr>
          <a:xfrm>
            <a:off x="72256" y="2513699"/>
            <a:ext cx="1145327" cy="461665"/>
          </a:xfrm>
          <a:prstGeom prst="rect">
            <a:avLst/>
          </a:prstGeom>
          <a:noFill/>
        </p:spPr>
        <p:txBody>
          <a:bodyPr wrap="square" rtlCol="0">
            <a:spAutoFit/>
          </a:bodyPr>
          <a:lstStyle/>
          <a:p>
            <a:pPr algn="ctr"/>
            <a:r>
              <a:rPr lang="en-CH" sz="2400" b="1" dirty="0">
                <a:solidFill>
                  <a:srgbClr val="F59613"/>
                </a:solidFill>
                <a:latin typeface="Corbel" panose="020B0503020204020204" pitchFamily="34" charset="0"/>
              </a:rPr>
              <a:t>K-mers</a:t>
            </a:r>
          </a:p>
        </p:txBody>
      </p:sp>
      <p:sp>
        <p:nvSpPr>
          <p:cNvPr id="41" name="Rectangle 40">
            <a:extLst>
              <a:ext uri="{FF2B5EF4-FFF2-40B4-BE49-F238E27FC236}">
                <a16:creationId xmlns:a16="http://schemas.microsoft.com/office/drawing/2014/main" id="{91E193BA-E2ED-B841-A40D-E3CC08536D90}"/>
              </a:ext>
            </a:extLst>
          </p:cNvPr>
          <p:cNvSpPr/>
          <p:nvPr/>
        </p:nvSpPr>
        <p:spPr>
          <a:xfrm>
            <a:off x="2120542" y="3827094"/>
            <a:ext cx="7023458" cy="698905"/>
          </a:xfrm>
          <a:prstGeom prst="rect">
            <a:avLst/>
          </a:prstGeom>
          <a:solidFill>
            <a:srgbClr val="DEEBF7">
              <a:alpha val="78824"/>
            </a:srgbClr>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orbel" panose="020B0503020204020204" pitchFamily="34" charset="0"/>
              </a:rPr>
              <a:t>Determine </a:t>
            </a:r>
            <a:r>
              <a:rPr lang="en-GB" sz="2400" dirty="0">
                <a:solidFill>
                  <a:srgbClr val="1982C3"/>
                </a:solidFill>
                <a:latin typeface="Corbel" panose="020B0503020204020204" pitchFamily="34" charset="0"/>
              </a:rPr>
              <a:t>potential matching regions (seeds) </a:t>
            </a:r>
            <a:r>
              <a:rPr lang="en-GB" sz="2400" dirty="0">
                <a:solidFill>
                  <a:schemeClr val="tx1"/>
                </a:solidFill>
                <a:latin typeface="Corbel" panose="020B0503020204020204" pitchFamily="34" charset="0"/>
              </a:rPr>
              <a:t>in the reference genome </a:t>
            </a:r>
            <a:endParaRPr lang="en-CH" sz="2400" dirty="0">
              <a:solidFill>
                <a:schemeClr val="tx1"/>
              </a:solidFill>
              <a:latin typeface="Corbel" panose="020B0503020204020204" pitchFamily="34" charset="0"/>
            </a:endParaRPr>
          </a:p>
        </p:txBody>
      </p:sp>
      <p:sp>
        <p:nvSpPr>
          <p:cNvPr id="44" name="Rectangle 43">
            <a:extLst>
              <a:ext uri="{FF2B5EF4-FFF2-40B4-BE49-F238E27FC236}">
                <a16:creationId xmlns:a16="http://schemas.microsoft.com/office/drawing/2014/main" id="{3D00029F-B882-0048-ACDE-CBFFA87A26F7}"/>
              </a:ext>
            </a:extLst>
          </p:cNvPr>
          <p:cNvSpPr/>
          <p:nvPr/>
        </p:nvSpPr>
        <p:spPr>
          <a:xfrm>
            <a:off x="2586247" y="953101"/>
            <a:ext cx="1454387" cy="369332"/>
          </a:xfrm>
          <a:prstGeom prst="rect">
            <a:avLst/>
          </a:prstGeom>
          <a:noFill/>
          <a:ln w="3175">
            <a:solidFill>
              <a:srgbClr val="1982C3"/>
            </a:solidFill>
          </a:ln>
          <a:effectLst>
            <a:glow rad="63500">
              <a:srgbClr val="1982C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B66FCDF7-3F7A-B24E-B0E6-B15D51502C6A}"/>
              </a:ext>
            </a:extLst>
          </p:cNvPr>
          <p:cNvSpPr/>
          <p:nvPr/>
        </p:nvSpPr>
        <p:spPr>
          <a:xfrm>
            <a:off x="4764422" y="949730"/>
            <a:ext cx="413961" cy="369332"/>
          </a:xfrm>
          <a:prstGeom prst="rect">
            <a:avLst/>
          </a:prstGeom>
          <a:noFill/>
          <a:ln w="3175">
            <a:solidFill>
              <a:srgbClr val="1982C3"/>
            </a:solidFill>
          </a:ln>
          <a:effectLst>
            <a:glow rad="63500">
              <a:srgbClr val="1982C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85D3E0F8-84FA-B744-A307-FC9F2779DF43}"/>
              </a:ext>
            </a:extLst>
          </p:cNvPr>
          <p:cNvSpPr/>
          <p:nvPr/>
        </p:nvSpPr>
        <p:spPr>
          <a:xfrm>
            <a:off x="5512709" y="949730"/>
            <a:ext cx="413961" cy="369332"/>
          </a:xfrm>
          <a:prstGeom prst="rect">
            <a:avLst/>
          </a:prstGeom>
          <a:noFill/>
          <a:ln w="3175">
            <a:solidFill>
              <a:srgbClr val="1982C3"/>
            </a:solidFill>
          </a:ln>
          <a:effectLst>
            <a:glow rad="63500">
              <a:srgbClr val="1982C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90E556D5-F6C4-6C40-A318-29B28A3205C4}"/>
              </a:ext>
            </a:extLst>
          </p:cNvPr>
          <p:cNvSpPr/>
          <p:nvPr/>
        </p:nvSpPr>
        <p:spPr>
          <a:xfrm>
            <a:off x="1849667" y="961286"/>
            <a:ext cx="413961" cy="369332"/>
          </a:xfrm>
          <a:prstGeom prst="rect">
            <a:avLst/>
          </a:prstGeom>
          <a:noFill/>
          <a:ln w="3175">
            <a:solidFill>
              <a:srgbClr val="1982C3"/>
            </a:solidFill>
          </a:ln>
          <a:effectLst>
            <a:glow rad="63500">
              <a:srgbClr val="1982C3">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016CE3D1-13FA-6242-804C-7AC83775A455}"/>
              </a:ext>
            </a:extLst>
          </p:cNvPr>
          <p:cNvSpPr/>
          <p:nvPr/>
        </p:nvSpPr>
        <p:spPr>
          <a:xfrm>
            <a:off x="2120542" y="4623086"/>
            <a:ext cx="7023458" cy="757513"/>
          </a:xfrm>
          <a:prstGeom prst="rect">
            <a:avLst/>
          </a:prstGeom>
          <a:solidFill>
            <a:srgbClr val="DEEBF7">
              <a:alpha val="78824"/>
            </a:srgbClr>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rgbClr val="1982C3"/>
                </a:solidFill>
                <a:latin typeface="Corbel" panose="020B0503020204020204" pitchFamily="34" charset="0"/>
              </a:rPr>
              <a:t>Prune </a:t>
            </a:r>
            <a:r>
              <a:rPr lang="en-GB" sz="2400" dirty="0">
                <a:solidFill>
                  <a:schemeClr val="tx1"/>
                </a:solidFill>
                <a:latin typeface="Corbel" panose="020B0503020204020204" pitchFamily="34" charset="0"/>
              </a:rPr>
              <a:t>some seeds in the reference genome</a:t>
            </a:r>
            <a:endParaRPr lang="en-CH" sz="2400" dirty="0">
              <a:solidFill>
                <a:srgbClr val="1982C3"/>
              </a:solidFill>
              <a:latin typeface="Corbel" panose="020B0503020204020204" pitchFamily="34" charset="0"/>
            </a:endParaRPr>
          </a:p>
        </p:txBody>
      </p:sp>
      <p:sp>
        <p:nvSpPr>
          <p:cNvPr id="51" name="Cross 50">
            <a:extLst>
              <a:ext uri="{FF2B5EF4-FFF2-40B4-BE49-F238E27FC236}">
                <a16:creationId xmlns:a16="http://schemas.microsoft.com/office/drawing/2014/main" id="{F77A09C1-E949-5C4C-AFBD-0A00BD9D9A82}"/>
              </a:ext>
            </a:extLst>
          </p:cNvPr>
          <p:cNvSpPr/>
          <p:nvPr/>
        </p:nvSpPr>
        <p:spPr>
          <a:xfrm rot="2683010">
            <a:off x="4615642" y="745639"/>
            <a:ext cx="712659" cy="725996"/>
          </a:xfrm>
          <a:prstGeom prst="plus">
            <a:avLst>
              <a:gd name="adj" fmla="val 43665"/>
            </a:avLst>
          </a:prstGeom>
          <a:solidFill>
            <a:srgbClr val="E9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C00000"/>
              </a:solidFill>
            </a:endParaRPr>
          </a:p>
        </p:txBody>
      </p:sp>
      <p:sp>
        <p:nvSpPr>
          <p:cNvPr id="54" name="Cross 53">
            <a:extLst>
              <a:ext uri="{FF2B5EF4-FFF2-40B4-BE49-F238E27FC236}">
                <a16:creationId xmlns:a16="http://schemas.microsoft.com/office/drawing/2014/main" id="{8C42D252-071D-F04F-AB43-EB377CB0F03E}"/>
              </a:ext>
            </a:extLst>
          </p:cNvPr>
          <p:cNvSpPr/>
          <p:nvPr/>
        </p:nvSpPr>
        <p:spPr>
          <a:xfrm rot="2683010">
            <a:off x="5380386" y="747901"/>
            <a:ext cx="712659" cy="725996"/>
          </a:xfrm>
          <a:prstGeom prst="plus">
            <a:avLst>
              <a:gd name="adj" fmla="val 43665"/>
            </a:avLst>
          </a:prstGeom>
          <a:solidFill>
            <a:srgbClr val="E9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C00000"/>
              </a:solidFill>
            </a:endParaRPr>
          </a:p>
        </p:txBody>
      </p:sp>
      <p:sp>
        <p:nvSpPr>
          <p:cNvPr id="55" name="Cross 54">
            <a:extLst>
              <a:ext uri="{FF2B5EF4-FFF2-40B4-BE49-F238E27FC236}">
                <a16:creationId xmlns:a16="http://schemas.microsoft.com/office/drawing/2014/main" id="{E5FE27F8-58EF-3F4E-A02F-AB79F6429862}"/>
              </a:ext>
            </a:extLst>
          </p:cNvPr>
          <p:cNvSpPr/>
          <p:nvPr/>
        </p:nvSpPr>
        <p:spPr>
          <a:xfrm rot="2683010">
            <a:off x="1692179" y="714253"/>
            <a:ext cx="712659" cy="725996"/>
          </a:xfrm>
          <a:prstGeom prst="plus">
            <a:avLst>
              <a:gd name="adj" fmla="val 43665"/>
            </a:avLst>
          </a:prstGeom>
          <a:solidFill>
            <a:srgbClr val="E9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C00000"/>
              </a:solidFill>
            </a:endParaRPr>
          </a:p>
        </p:txBody>
      </p:sp>
      <p:sp>
        <p:nvSpPr>
          <p:cNvPr id="56" name="Rectangle 55">
            <a:extLst>
              <a:ext uri="{FF2B5EF4-FFF2-40B4-BE49-F238E27FC236}">
                <a16:creationId xmlns:a16="http://schemas.microsoft.com/office/drawing/2014/main" id="{2FE90D29-43AC-9F46-BF45-115ECE177293}"/>
              </a:ext>
            </a:extLst>
          </p:cNvPr>
          <p:cNvSpPr/>
          <p:nvPr/>
        </p:nvSpPr>
        <p:spPr>
          <a:xfrm>
            <a:off x="2120542" y="5485890"/>
            <a:ext cx="7023458" cy="757513"/>
          </a:xfrm>
          <a:prstGeom prst="rect">
            <a:avLst/>
          </a:prstGeom>
          <a:solidFill>
            <a:srgbClr val="DEEBF7">
              <a:alpha val="78824"/>
            </a:srgbClr>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orbel" panose="020B0503020204020204" pitchFamily="34" charset="0"/>
              </a:rPr>
              <a:t>Determine the </a:t>
            </a:r>
            <a:r>
              <a:rPr lang="en-GB" sz="2400" dirty="0">
                <a:solidFill>
                  <a:srgbClr val="1982C3"/>
                </a:solidFill>
                <a:latin typeface="Corbel" panose="020B0503020204020204" pitchFamily="34" charset="0"/>
              </a:rPr>
              <a:t>exact differences </a:t>
            </a:r>
            <a:r>
              <a:rPr lang="en-GB" sz="2400" dirty="0">
                <a:solidFill>
                  <a:schemeClr val="tx1"/>
                </a:solidFill>
                <a:latin typeface="Corbel" panose="020B0503020204020204" pitchFamily="34" charset="0"/>
              </a:rPr>
              <a:t>between the read and the reference genome</a:t>
            </a:r>
            <a:endParaRPr lang="en-CH" sz="2400" dirty="0">
              <a:solidFill>
                <a:schemeClr val="accent6">
                  <a:lumMod val="75000"/>
                </a:schemeClr>
              </a:solidFill>
              <a:latin typeface="Corbel" panose="020B0503020204020204" pitchFamily="34" charset="0"/>
            </a:endParaRPr>
          </a:p>
        </p:txBody>
      </p:sp>
      <p:sp>
        <p:nvSpPr>
          <p:cNvPr id="57" name="Rectangle 56">
            <a:extLst>
              <a:ext uri="{FF2B5EF4-FFF2-40B4-BE49-F238E27FC236}">
                <a16:creationId xmlns:a16="http://schemas.microsoft.com/office/drawing/2014/main" id="{88C9B647-ED06-8E49-B366-33969DCC874A}"/>
              </a:ext>
            </a:extLst>
          </p:cNvPr>
          <p:cNvSpPr/>
          <p:nvPr/>
        </p:nvSpPr>
        <p:spPr>
          <a:xfrm>
            <a:off x="0" y="3827094"/>
            <a:ext cx="2120544" cy="698905"/>
          </a:xfrm>
          <a:prstGeom prst="rect">
            <a:avLst/>
          </a:prstGeom>
          <a:solidFill>
            <a:srgbClr val="1982C3"/>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2400" b="1" dirty="0">
                <a:solidFill>
                  <a:schemeClr val="bg1"/>
                </a:solidFill>
                <a:latin typeface="Corbel" panose="020B0503020204020204" pitchFamily="34" charset="0"/>
              </a:rPr>
              <a:t>Seeding</a:t>
            </a:r>
          </a:p>
        </p:txBody>
      </p:sp>
      <p:sp>
        <p:nvSpPr>
          <p:cNvPr id="58" name="Rectangle 57">
            <a:extLst>
              <a:ext uri="{FF2B5EF4-FFF2-40B4-BE49-F238E27FC236}">
                <a16:creationId xmlns:a16="http://schemas.microsoft.com/office/drawing/2014/main" id="{E28C7649-5040-2A45-8361-F4AA83EB954C}"/>
              </a:ext>
            </a:extLst>
          </p:cNvPr>
          <p:cNvSpPr/>
          <p:nvPr/>
        </p:nvSpPr>
        <p:spPr>
          <a:xfrm>
            <a:off x="-1" y="4623087"/>
            <a:ext cx="2120544" cy="754642"/>
          </a:xfrm>
          <a:prstGeom prst="rect">
            <a:avLst/>
          </a:prstGeom>
          <a:solidFill>
            <a:srgbClr val="1982C3"/>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2400" b="1" dirty="0">
                <a:solidFill>
                  <a:schemeClr val="bg1"/>
                </a:solidFill>
                <a:latin typeface="Corbel" panose="020B0503020204020204" pitchFamily="34" charset="0"/>
              </a:rPr>
              <a:t>Seed Filtering</a:t>
            </a:r>
          </a:p>
          <a:p>
            <a:r>
              <a:rPr lang="en-GB" sz="2300" b="1" dirty="0">
                <a:solidFill>
                  <a:schemeClr val="bg1"/>
                </a:solidFill>
                <a:latin typeface="Corbel" panose="020B0503020204020204" pitchFamily="34" charset="0"/>
              </a:rPr>
              <a:t>(e.g., Chaining)</a:t>
            </a:r>
            <a:endParaRPr lang="en-CH" sz="2300" b="1" dirty="0">
              <a:solidFill>
                <a:schemeClr val="bg1"/>
              </a:solidFill>
              <a:latin typeface="Corbel" panose="020B0503020204020204" pitchFamily="34" charset="0"/>
            </a:endParaRPr>
          </a:p>
        </p:txBody>
      </p:sp>
      <p:sp>
        <p:nvSpPr>
          <p:cNvPr id="59" name="Rectangle 58">
            <a:extLst>
              <a:ext uri="{FF2B5EF4-FFF2-40B4-BE49-F238E27FC236}">
                <a16:creationId xmlns:a16="http://schemas.microsoft.com/office/drawing/2014/main" id="{1CD9E493-46FB-784E-A1BE-BCC44EED962A}"/>
              </a:ext>
            </a:extLst>
          </p:cNvPr>
          <p:cNvSpPr/>
          <p:nvPr/>
        </p:nvSpPr>
        <p:spPr>
          <a:xfrm>
            <a:off x="-2" y="5485890"/>
            <a:ext cx="2120544" cy="754642"/>
          </a:xfrm>
          <a:prstGeom prst="rect">
            <a:avLst/>
          </a:prstGeom>
          <a:solidFill>
            <a:srgbClr val="1982C3"/>
          </a:solidFill>
          <a:ln w="28575">
            <a:solidFill>
              <a:srgbClr val="1982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sz="2400" b="1" dirty="0">
                <a:solidFill>
                  <a:schemeClr val="bg1"/>
                </a:solidFill>
                <a:latin typeface="Corbel" panose="020B0503020204020204" pitchFamily="34" charset="0"/>
              </a:rPr>
              <a:t>Alignment</a:t>
            </a:r>
          </a:p>
        </p:txBody>
      </p:sp>
      <p:cxnSp>
        <p:nvCxnSpPr>
          <p:cNvPr id="80" name="Straight Arrow Connector 79">
            <a:extLst>
              <a:ext uri="{FF2B5EF4-FFF2-40B4-BE49-F238E27FC236}">
                <a16:creationId xmlns:a16="http://schemas.microsoft.com/office/drawing/2014/main" id="{C4E65266-4F83-474A-A8F1-F10F807A6670}"/>
              </a:ext>
            </a:extLst>
          </p:cNvPr>
          <p:cNvCxnSpPr>
            <a:cxnSpLocks/>
          </p:cNvCxnSpPr>
          <p:nvPr/>
        </p:nvCxnSpPr>
        <p:spPr>
          <a:xfrm flipV="1">
            <a:off x="1778000" y="1283677"/>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EC14728-0600-8546-B963-9A33BED06EA4}"/>
              </a:ext>
            </a:extLst>
          </p:cNvPr>
          <p:cNvCxnSpPr>
            <a:cxnSpLocks/>
          </p:cNvCxnSpPr>
          <p:nvPr/>
        </p:nvCxnSpPr>
        <p:spPr>
          <a:xfrm flipV="1">
            <a:off x="1892770" y="1286583"/>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21228F6-E976-4F4D-9796-76302B6F785B}"/>
              </a:ext>
            </a:extLst>
          </p:cNvPr>
          <p:cNvCxnSpPr>
            <a:cxnSpLocks/>
          </p:cNvCxnSpPr>
          <p:nvPr/>
        </p:nvCxnSpPr>
        <p:spPr>
          <a:xfrm flipV="1">
            <a:off x="2005774" y="1287574"/>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70CBDD92-A6E6-4448-831D-8628D257B1EB}"/>
              </a:ext>
            </a:extLst>
          </p:cNvPr>
          <p:cNvCxnSpPr>
            <a:cxnSpLocks/>
          </p:cNvCxnSpPr>
          <p:nvPr/>
        </p:nvCxnSpPr>
        <p:spPr>
          <a:xfrm flipV="1">
            <a:off x="2120544" y="1290480"/>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E8596E05-19DF-AB46-AF0B-21B650EFA339}"/>
              </a:ext>
            </a:extLst>
          </p:cNvPr>
          <p:cNvCxnSpPr>
            <a:cxnSpLocks/>
          </p:cNvCxnSpPr>
          <p:nvPr/>
        </p:nvCxnSpPr>
        <p:spPr>
          <a:xfrm flipV="1">
            <a:off x="2247749" y="1273968"/>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E333FA82-66B8-A048-9D44-B8FD08654345}"/>
              </a:ext>
            </a:extLst>
          </p:cNvPr>
          <p:cNvCxnSpPr>
            <a:cxnSpLocks/>
          </p:cNvCxnSpPr>
          <p:nvPr/>
        </p:nvCxnSpPr>
        <p:spPr>
          <a:xfrm flipV="1">
            <a:off x="2362519" y="1276874"/>
            <a:ext cx="891313" cy="739670"/>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2EDE266-705F-5E4A-A2F8-18536F22D0B6}"/>
              </a:ext>
            </a:extLst>
          </p:cNvPr>
          <p:cNvCxnSpPr>
            <a:cxnSpLocks/>
          </p:cNvCxnSpPr>
          <p:nvPr/>
        </p:nvCxnSpPr>
        <p:spPr>
          <a:xfrm flipV="1">
            <a:off x="2475523" y="1277865"/>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2B4A7872-DF0F-F147-ABF8-2F931AD9B9C4}"/>
              </a:ext>
            </a:extLst>
          </p:cNvPr>
          <p:cNvCxnSpPr>
            <a:cxnSpLocks/>
          </p:cNvCxnSpPr>
          <p:nvPr/>
        </p:nvCxnSpPr>
        <p:spPr>
          <a:xfrm flipV="1">
            <a:off x="2590293" y="1280771"/>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8002641-8075-0E4E-A38F-1697EE4D937C}"/>
              </a:ext>
            </a:extLst>
          </p:cNvPr>
          <p:cNvCxnSpPr>
            <a:cxnSpLocks/>
          </p:cNvCxnSpPr>
          <p:nvPr/>
        </p:nvCxnSpPr>
        <p:spPr>
          <a:xfrm flipV="1">
            <a:off x="2751310" y="1276874"/>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C4F1C6F2-C82A-1746-8906-61D055E56F36}"/>
              </a:ext>
            </a:extLst>
          </p:cNvPr>
          <p:cNvCxnSpPr>
            <a:cxnSpLocks/>
          </p:cNvCxnSpPr>
          <p:nvPr/>
        </p:nvCxnSpPr>
        <p:spPr>
          <a:xfrm flipV="1">
            <a:off x="2866080" y="1279780"/>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799F3633-F2CF-4C42-A061-7688FEF51952}"/>
              </a:ext>
            </a:extLst>
          </p:cNvPr>
          <p:cNvCxnSpPr>
            <a:cxnSpLocks/>
          </p:cNvCxnSpPr>
          <p:nvPr/>
        </p:nvCxnSpPr>
        <p:spPr>
          <a:xfrm flipV="1">
            <a:off x="2979084" y="1280771"/>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3FDA9C3-BBC2-5344-A350-A1D19D62FEF3}"/>
              </a:ext>
            </a:extLst>
          </p:cNvPr>
          <p:cNvCxnSpPr>
            <a:cxnSpLocks/>
          </p:cNvCxnSpPr>
          <p:nvPr/>
        </p:nvCxnSpPr>
        <p:spPr>
          <a:xfrm flipV="1">
            <a:off x="3093854" y="1283677"/>
            <a:ext cx="891313" cy="739670"/>
          </a:xfrm>
          <a:prstGeom prst="straightConnector1">
            <a:avLst/>
          </a:prstGeom>
          <a:ln w="12700">
            <a:solidFill>
              <a:srgbClr val="22AE9B"/>
            </a:solidFill>
            <a:tailEnd type="triangle"/>
          </a:ln>
        </p:spPr>
        <p:style>
          <a:lnRef idx="1">
            <a:schemeClr val="dk1"/>
          </a:lnRef>
          <a:fillRef idx="0">
            <a:schemeClr val="dk1"/>
          </a:fillRef>
          <a:effectRef idx="0">
            <a:schemeClr val="dk1"/>
          </a:effectRef>
          <a:fontRef idx="minor">
            <a:schemeClr val="tx1"/>
          </a:fontRef>
        </p:style>
      </p:cxnSp>
      <p:grpSp>
        <p:nvGrpSpPr>
          <p:cNvPr id="114" name="Group 113">
            <a:extLst>
              <a:ext uri="{FF2B5EF4-FFF2-40B4-BE49-F238E27FC236}">
                <a16:creationId xmlns:a16="http://schemas.microsoft.com/office/drawing/2014/main" id="{A7F1855D-0EFA-8940-9D7C-19E3D1AC059D}"/>
              </a:ext>
            </a:extLst>
          </p:cNvPr>
          <p:cNvGrpSpPr/>
          <p:nvPr/>
        </p:nvGrpSpPr>
        <p:grpSpPr>
          <a:xfrm>
            <a:off x="2005774" y="305776"/>
            <a:ext cx="6769799" cy="647325"/>
            <a:chOff x="2005774" y="305776"/>
            <a:chExt cx="6769799" cy="647325"/>
          </a:xfrm>
        </p:grpSpPr>
        <p:cxnSp>
          <p:nvCxnSpPr>
            <p:cNvPr id="95" name="Straight Connector 94">
              <a:extLst>
                <a:ext uri="{FF2B5EF4-FFF2-40B4-BE49-F238E27FC236}">
                  <a16:creationId xmlns:a16="http://schemas.microsoft.com/office/drawing/2014/main" id="{9C4219AC-3C47-4646-9B1B-5916AE26B3AE}"/>
                </a:ext>
              </a:extLst>
            </p:cNvPr>
            <p:cNvCxnSpPr>
              <a:cxnSpLocks/>
            </p:cNvCxnSpPr>
            <p:nvPr/>
          </p:nvCxnSpPr>
          <p:spPr>
            <a:xfrm flipV="1">
              <a:off x="2005774" y="568592"/>
              <a:ext cx="5283668" cy="353979"/>
            </a:xfrm>
            <a:prstGeom prst="line">
              <a:avLst/>
            </a:prstGeom>
            <a:ln w="19050">
              <a:solidFill>
                <a:srgbClr val="1982C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9B3113B-A7C1-F542-998C-7DBA398201D3}"/>
                </a:ext>
              </a:extLst>
            </p:cNvPr>
            <p:cNvCxnSpPr>
              <a:cxnSpLocks/>
              <a:stCxn id="44" idx="0"/>
            </p:cNvCxnSpPr>
            <p:nvPr/>
          </p:nvCxnSpPr>
          <p:spPr>
            <a:xfrm flipV="1">
              <a:off x="3313441" y="568592"/>
              <a:ext cx="3976001" cy="384509"/>
            </a:xfrm>
            <a:prstGeom prst="line">
              <a:avLst/>
            </a:prstGeom>
            <a:ln w="19050">
              <a:solidFill>
                <a:srgbClr val="1982C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9BFC0E0-A6D1-C945-B173-7437A9AF95E3}"/>
                </a:ext>
              </a:extLst>
            </p:cNvPr>
            <p:cNvCxnSpPr>
              <a:cxnSpLocks/>
              <a:stCxn id="45" idx="0"/>
            </p:cNvCxnSpPr>
            <p:nvPr/>
          </p:nvCxnSpPr>
          <p:spPr>
            <a:xfrm flipV="1">
              <a:off x="4971403" y="568592"/>
              <a:ext cx="2318039" cy="381138"/>
            </a:xfrm>
            <a:prstGeom prst="line">
              <a:avLst/>
            </a:prstGeom>
            <a:ln w="19050">
              <a:solidFill>
                <a:srgbClr val="1982C3"/>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6BF416-E78A-6F43-A1A9-187AE0254C1D}"/>
                </a:ext>
              </a:extLst>
            </p:cNvPr>
            <p:cNvCxnSpPr>
              <a:cxnSpLocks/>
              <a:stCxn id="46" idx="0"/>
            </p:cNvCxnSpPr>
            <p:nvPr/>
          </p:nvCxnSpPr>
          <p:spPr>
            <a:xfrm flipV="1">
              <a:off x="5719690" y="568592"/>
              <a:ext cx="1569752" cy="381138"/>
            </a:xfrm>
            <a:prstGeom prst="line">
              <a:avLst/>
            </a:prstGeom>
            <a:ln w="19050">
              <a:solidFill>
                <a:srgbClr val="1982C3"/>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1736A26-6310-4041-9834-0F35DFD07F07}"/>
                </a:ext>
              </a:extLst>
            </p:cNvPr>
            <p:cNvSpPr txBox="1"/>
            <p:nvPr/>
          </p:nvSpPr>
          <p:spPr>
            <a:xfrm>
              <a:off x="7257698" y="305776"/>
              <a:ext cx="1517875" cy="461665"/>
            </a:xfrm>
            <a:prstGeom prst="rect">
              <a:avLst/>
            </a:prstGeom>
            <a:noFill/>
          </p:spPr>
          <p:txBody>
            <a:bodyPr wrap="square" rtlCol="0">
              <a:spAutoFit/>
            </a:bodyPr>
            <a:lstStyle/>
            <a:p>
              <a:r>
                <a:rPr lang="en-CH" sz="2400" b="1" dirty="0">
                  <a:solidFill>
                    <a:srgbClr val="1982C3"/>
                  </a:solidFill>
                  <a:latin typeface="Tahoma" panose="020B0604030504040204" pitchFamily="34" charset="0"/>
                  <a:ea typeface="Tahoma" panose="020B0604030504040204" pitchFamily="34" charset="0"/>
                  <a:cs typeface="Tahoma" panose="020B0604030504040204" pitchFamily="34" charset="0"/>
                </a:rPr>
                <a:t>Seeds</a:t>
              </a:r>
            </a:p>
          </p:txBody>
        </p:sp>
      </p:grpSp>
      <p:cxnSp>
        <p:nvCxnSpPr>
          <p:cNvPr id="52" name="Straight Arrow Connector 51">
            <a:extLst>
              <a:ext uri="{FF2B5EF4-FFF2-40B4-BE49-F238E27FC236}">
                <a16:creationId xmlns:a16="http://schemas.microsoft.com/office/drawing/2014/main" id="{F24D2D85-9CDC-2A49-8321-1EF03CBC6D63}"/>
              </a:ext>
            </a:extLst>
          </p:cNvPr>
          <p:cNvCxnSpPr>
            <a:cxnSpLocks/>
          </p:cNvCxnSpPr>
          <p:nvPr/>
        </p:nvCxnSpPr>
        <p:spPr>
          <a:xfrm>
            <a:off x="2005774" y="1410278"/>
            <a:ext cx="3004112" cy="1190708"/>
          </a:xfrm>
          <a:prstGeom prst="straightConnector1">
            <a:avLst/>
          </a:prstGeom>
          <a:ln w="38100">
            <a:solidFill>
              <a:schemeClr val="accent4">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7870DD51-64F9-2249-AD6A-A5C87712F3F6}"/>
              </a:ext>
            </a:extLst>
          </p:cNvPr>
          <p:cNvSpPr/>
          <p:nvPr/>
        </p:nvSpPr>
        <p:spPr>
          <a:xfrm>
            <a:off x="1849469" y="949730"/>
            <a:ext cx="398280" cy="460548"/>
          </a:xfrm>
          <a:prstGeom prst="roundRect">
            <a:avLst/>
          </a:prstGeom>
          <a:noFill/>
          <a:ln w="28575">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0" name="Rounded Rectangle 59">
            <a:extLst>
              <a:ext uri="{FF2B5EF4-FFF2-40B4-BE49-F238E27FC236}">
                <a16:creationId xmlns:a16="http://schemas.microsoft.com/office/drawing/2014/main" id="{37A1BB6B-9ADF-0E4C-AB78-12136DAE2D77}"/>
              </a:ext>
            </a:extLst>
          </p:cNvPr>
          <p:cNvSpPr/>
          <p:nvPr/>
        </p:nvSpPr>
        <p:spPr>
          <a:xfrm>
            <a:off x="2572129" y="957380"/>
            <a:ext cx="413961" cy="460548"/>
          </a:xfrm>
          <a:prstGeom prst="roundRect">
            <a:avLst/>
          </a:prstGeom>
          <a:noFill/>
          <a:ln w="28575">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61" name="Straight Arrow Connector 60">
            <a:extLst>
              <a:ext uri="{FF2B5EF4-FFF2-40B4-BE49-F238E27FC236}">
                <a16:creationId xmlns:a16="http://schemas.microsoft.com/office/drawing/2014/main" id="{BE748F91-7C89-4347-BAF6-07A29CD02944}"/>
              </a:ext>
            </a:extLst>
          </p:cNvPr>
          <p:cNvCxnSpPr>
            <a:cxnSpLocks/>
            <a:stCxn id="60" idx="2"/>
          </p:cNvCxnSpPr>
          <p:nvPr/>
        </p:nvCxnSpPr>
        <p:spPr>
          <a:xfrm>
            <a:off x="2779110" y="1417928"/>
            <a:ext cx="2222668" cy="721223"/>
          </a:xfrm>
          <a:prstGeom prst="straightConnector1">
            <a:avLst/>
          </a:prstGeom>
          <a:ln w="38100">
            <a:solidFill>
              <a:schemeClr val="accent4">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E90931-72BA-454E-8E21-19710B8B9596}"/>
              </a:ext>
            </a:extLst>
          </p:cNvPr>
          <p:cNvCxnSpPr/>
          <p:nvPr/>
        </p:nvCxnSpPr>
        <p:spPr>
          <a:xfrm>
            <a:off x="7908925" y="1075332"/>
            <a:ext cx="742950" cy="0"/>
          </a:xfrm>
          <a:prstGeom prst="line">
            <a:avLst/>
          </a:prstGeom>
          <a:ln w="19050">
            <a:gradFill flip="none" rotWithShape="1">
              <a:gsLst>
                <a:gs pos="0">
                  <a:schemeClr val="tx1"/>
                </a:gs>
                <a:gs pos="0">
                  <a:schemeClr val="tx1"/>
                </a:gs>
                <a:gs pos="0">
                  <a:schemeClr val="tx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72A0AB-B533-6042-A89F-F4480868B31A}"/>
              </a:ext>
            </a:extLst>
          </p:cNvPr>
          <p:cNvCxnSpPr/>
          <p:nvPr/>
        </p:nvCxnSpPr>
        <p:spPr>
          <a:xfrm>
            <a:off x="7938463" y="1282953"/>
            <a:ext cx="742950" cy="0"/>
          </a:xfrm>
          <a:prstGeom prst="line">
            <a:avLst/>
          </a:prstGeom>
          <a:ln w="19050">
            <a:gradFill flip="none" rotWithShape="1">
              <a:gsLst>
                <a:gs pos="0">
                  <a:schemeClr val="tx1"/>
                </a:gs>
                <a:gs pos="0">
                  <a:schemeClr val="tx1"/>
                </a:gs>
                <a:gs pos="0">
                  <a:schemeClr val="tx1"/>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1807D9CC-1656-EC49-94BD-5FD85468E1FB}"/>
              </a:ext>
            </a:extLst>
          </p:cNvPr>
          <p:cNvSpPr/>
          <p:nvPr/>
        </p:nvSpPr>
        <p:spPr>
          <a:xfrm>
            <a:off x="7762783" y="1084856"/>
            <a:ext cx="934505" cy="192475"/>
          </a:xfrm>
          <a:prstGeom prst="rect">
            <a:avLst/>
          </a:prstGeom>
          <a:gradFill flip="none" rotWithShape="1">
            <a:gsLst>
              <a:gs pos="0">
                <a:schemeClr val="bg1"/>
              </a:gs>
              <a:gs pos="100000">
                <a:schemeClr val="accent6">
                  <a:lumMod val="20000"/>
                  <a:lumOff val="80000"/>
                </a:schemeClr>
              </a:gs>
              <a:gs pos="98000">
                <a:schemeClr val="accent6">
                  <a:lumMod val="20000"/>
                  <a:lumOff val="80000"/>
                </a:schemeClr>
              </a:gs>
              <a:gs pos="100000">
                <a:schemeClr val="accent6">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H" dirty="0">
                <a:solidFill>
                  <a:schemeClr val="tx1"/>
                </a:solidFill>
              </a:rPr>
              <a:t>…</a:t>
            </a:r>
          </a:p>
        </p:txBody>
      </p:sp>
      <p:sp>
        <p:nvSpPr>
          <p:cNvPr id="23" name="Left Brace 22">
            <a:extLst>
              <a:ext uri="{FF2B5EF4-FFF2-40B4-BE49-F238E27FC236}">
                <a16:creationId xmlns:a16="http://schemas.microsoft.com/office/drawing/2014/main" id="{1FF2677B-6EAB-024E-BDAC-A54D9013A310}"/>
              </a:ext>
            </a:extLst>
          </p:cNvPr>
          <p:cNvSpPr/>
          <p:nvPr/>
        </p:nvSpPr>
        <p:spPr>
          <a:xfrm rot="5400000">
            <a:off x="5162245" y="-2751637"/>
            <a:ext cx="303299" cy="7281093"/>
          </a:xfrm>
          <a:prstGeom prst="leftBrace">
            <a:avLst>
              <a:gd name="adj1" fmla="val 80462"/>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4448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22" presetClass="entr" presetSubtype="1"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up)">
                                      <p:cBhvr>
                                        <p:cTn id="39" dur="500"/>
                                        <p:tgtEl>
                                          <p:spTgt spid="52"/>
                                        </p:tgtEl>
                                      </p:cBhvr>
                                    </p:animEffect>
                                  </p:childTnLst>
                                </p:cTn>
                              </p:par>
                              <p:par>
                                <p:cTn id="40" presetID="22" presetClass="entr" presetSubtype="1"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up)">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1" nodeType="clickEffect">
                                  <p:stCondLst>
                                    <p:cond delay="0"/>
                                  </p:stCondLst>
                                  <p:childTnLst>
                                    <p:animMotion origin="layout" path="M -0.00434 -0.00324 L 0.20191 -0.06158 " pathEditMode="relative" rAng="0" ptsTypes="AA">
                                      <p:cBhvr>
                                        <p:cTn id="72" dur="500" fill="hold"/>
                                        <p:tgtEl>
                                          <p:spTgt spid="34"/>
                                        </p:tgtEl>
                                        <p:attrNameLst>
                                          <p:attrName>ppt_x</p:attrName>
                                          <p:attrName>ppt_y</p:attrName>
                                        </p:attrNameLst>
                                      </p:cBhvr>
                                      <p:rCtr x="10312" y="-2917"/>
                                    </p:animMotion>
                                  </p:childTnLst>
                                </p:cTn>
                              </p:par>
                              <p:par>
                                <p:cTn id="73" presetID="0" presetClass="path" presetSubtype="0" accel="50000" decel="50000" fill="hold" grpId="1" nodeType="withEffect">
                                  <p:stCondLst>
                                    <p:cond delay="0"/>
                                  </p:stCondLst>
                                  <p:childTnLst>
                                    <p:animMotion origin="layout" path="M -2.77778E-7 -3.33333E-6 L 0.1875 -0.06319 " pathEditMode="relative" rAng="0" ptsTypes="AA">
                                      <p:cBhvr>
                                        <p:cTn id="74" dur="500" fill="hold"/>
                                        <p:tgtEl>
                                          <p:spTgt spid="35"/>
                                        </p:tgtEl>
                                        <p:attrNameLst>
                                          <p:attrName>ppt_x</p:attrName>
                                          <p:attrName>ppt_y</p:attrName>
                                        </p:attrNameLst>
                                      </p:cBhvr>
                                      <p:rCtr x="9375" y="-317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11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anim calcmode="lin" valueType="num">
                                      <p:cBhvr>
                                        <p:cTn id="99" dur="500" fill="hold"/>
                                        <p:tgtEl>
                                          <p:spTgt spid="55"/>
                                        </p:tgtEl>
                                        <p:attrNameLst>
                                          <p:attrName>ppt_w</p:attrName>
                                        </p:attrNameLst>
                                      </p:cBhvr>
                                      <p:tavLst>
                                        <p:tav tm="0">
                                          <p:val>
                                            <p:fltVal val="0"/>
                                          </p:val>
                                        </p:tav>
                                        <p:tav tm="100000">
                                          <p:val>
                                            <p:strVal val="#ppt_w"/>
                                          </p:val>
                                        </p:tav>
                                      </p:tavLst>
                                    </p:anim>
                                    <p:anim calcmode="lin" valueType="num">
                                      <p:cBhvr>
                                        <p:cTn id="100" dur="500" fill="hold"/>
                                        <p:tgtEl>
                                          <p:spTgt spid="55"/>
                                        </p:tgtEl>
                                        <p:attrNameLst>
                                          <p:attrName>ppt_h</p:attrName>
                                        </p:attrNameLst>
                                      </p:cBhvr>
                                      <p:tavLst>
                                        <p:tav tm="0">
                                          <p:val>
                                            <p:fltVal val="0"/>
                                          </p:val>
                                        </p:tav>
                                        <p:tav tm="100000">
                                          <p:val>
                                            <p:strVal val="#ppt_h"/>
                                          </p:val>
                                        </p:tav>
                                      </p:tavLst>
                                    </p:anim>
                                    <p:animEffect transition="in" filter="fade">
                                      <p:cBhvr>
                                        <p:cTn id="101" dur="500"/>
                                        <p:tgtEl>
                                          <p:spTgt spid="55"/>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anim calcmode="lin" valueType="num">
                                      <p:cBhvr>
                                        <p:cTn id="104" dur="500" fill="hold"/>
                                        <p:tgtEl>
                                          <p:spTgt spid="51"/>
                                        </p:tgtEl>
                                        <p:attrNameLst>
                                          <p:attrName>ppt_w</p:attrName>
                                        </p:attrNameLst>
                                      </p:cBhvr>
                                      <p:tavLst>
                                        <p:tav tm="0">
                                          <p:val>
                                            <p:fltVal val="0"/>
                                          </p:val>
                                        </p:tav>
                                        <p:tav tm="100000">
                                          <p:val>
                                            <p:strVal val="#ppt_w"/>
                                          </p:val>
                                        </p:tav>
                                      </p:tavLst>
                                    </p:anim>
                                    <p:anim calcmode="lin" valueType="num">
                                      <p:cBhvr>
                                        <p:cTn id="105" dur="500" fill="hold"/>
                                        <p:tgtEl>
                                          <p:spTgt spid="51"/>
                                        </p:tgtEl>
                                        <p:attrNameLst>
                                          <p:attrName>ppt_h</p:attrName>
                                        </p:attrNameLst>
                                      </p:cBhvr>
                                      <p:tavLst>
                                        <p:tav tm="0">
                                          <p:val>
                                            <p:fltVal val="0"/>
                                          </p:val>
                                        </p:tav>
                                        <p:tav tm="100000">
                                          <p:val>
                                            <p:strVal val="#ppt_h"/>
                                          </p:val>
                                        </p:tav>
                                      </p:tavLst>
                                    </p:anim>
                                    <p:animEffect transition="in" filter="fade">
                                      <p:cBhvr>
                                        <p:cTn id="106" dur="500"/>
                                        <p:tgtEl>
                                          <p:spTgt spid="51"/>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anim calcmode="lin" valueType="num">
                                      <p:cBhvr>
                                        <p:cTn id="109" dur="500" fill="hold"/>
                                        <p:tgtEl>
                                          <p:spTgt spid="54"/>
                                        </p:tgtEl>
                                        <p:attrNameLst>
                                          <p:attrName>ppt_w</p:attrName>
                                        </p:attrNameLst>
                                      </p:cBhvr>
                                      <p:tavLst>
                                        <p:tav tm="0">
                                          <p:val>
                                            <p:fltVal val="0"/>
                                          </p:val>
                                        </p:tav>
                                        <p:tav tm="100000">
                                          <p:val>
                                            <p:strVal val="#ppt_w"/>
                                          </p:val>
                                        </p:tav>
                                      </p:tavLst>
                                    </p:anim>
                                    <p:anim calcmode="lin" valueType="num">
                                      <p:cBhvr>
                                        <p:cTn id="110" dur="500" fill="hold"/>
                                        <p:tgtEl>
                                          <p:spTgt spid="54"/>
                                        </p:tgtEl>
                                        <p:attrNameLst>
                                          <p:attrName>ppt_h</p:attrName>
                                        </p:attrNameLst>
                                      </p:cBhvr>
                                      <p:tavLst>
                                        <p:tav tm="0">
                                          <p:val>
                                            <p:fltVal val="0"/>
                                          </p:val>
                                        </p:tav>
                                        <p:tav tm="100000">
                                          <p:val>
                                            <p:strVal val="#ppt_h"/>
                                          </p:val>
                                        </p:tav>
                                      </p:tavLst>
                                    </p:anim>
                                    <p:animEffect transition="in" filter="fade">
                                      <p:cBhvr>
                                        <p:cTn id="111" dur="500"/>
                                        <p:tgtEl>
                                          <p:spTgt spid="54"/>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56"/>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5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8" presetClass="entr" presetSubtype="9"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strips(upLeft)">
                                      <p:cBhvr>
                                        <p:cTn id="122" dur="1000"/>
                                        <p:tgtEl>
                                          <p:spTgt spid="80"/>
                                        </p:tgtEl>
                                      </p:cBhvr>
                                    </p:animEffect>
                                  </p:childTnLst>
                                </p:cTn>
                              </p:par>
                              <p:par>
                                <p:cTn id="123" presetID="18" presetClass="entr" presetSubtype="9" fill="hold" nodeType="with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strips(upLeft)">
                                      <p:cBhvr>
                                        <p:cTn id="125" dur="1000"/>
                                        <p:tgtEl>
                                          <p:spTgt spid="83"/>
                                        </p:tgtEl>
                                      </p:cBhvr>
                                    </p:animEffect>
                                  </p:childTnLst>
                                </p:cTn>
                              </p:par>
                              <p:par>
                                <p:cTn id="126" presetID="18" presetClass="entr" presetSubtype="9" fill="hold" nodeType="withEffect">
                                  <p:stCondLst>
                                    <p:cond delay="0"/>
                                  </p:stCondLst>
                                  <p:childTnLst>
                                    <p:set>
                                      <p:cBhvr>
                                        <p:cTn id="127" dur="1" fill="hold">
                                          <p:stCondLst>
                                            <p:cond delay="0"/>
                                          </p:stCondLst>
                                        </p:cTn>
                                        <p:tgtEl>
                                          <p:spTgt spid="84"/>
                                        </p:tgtEl>
                                        <p:attrNameLst>
                                          <p:attrName>style.visibility</p:attrName>
                                        </p:attrNameLst>
                                      </p:cBhvr>
                                      <p:to>
                                        <p:strVal val="visible"/>
                                      </p:to>
                                    </p:set>
                                    <p:animEffect transition="in" filter="strips(upLeft)">
                                      <p:cBhvr>
                                        <p:cTn id="128" dur="1000"/>
                                        <p:tgtEl>
                                          <p:spTgt spid="84"/>
                                        </p:tgtEl>
                                      </p:cBhvr>
                                    </p:animEffect>
                                  </p:childTnLst>
                                </p:cTn>
                              </p:par>
                              <p:par>
                                <p:cTn id="129" presetID="18" presetClass="entr" presetSubtype="9" fill="hold" nodeType="withEffect">
                                  <p:stCondLst>
                                    <p:cond delay="0"/>
                                  </p:stCondLst>
                                  <p:childTnLst>
                                    <p:set>
                                      <p:cBhvr>
                                        <p:cTn id="130" dur="1" fill="hold">
                                          <p:stCondLst>
                                            <p:cond delay="0"/>
                                          </p:stCondLst>
                                        </p:cTn>
                                        <p:tgtEl>
                                          <p:spTgt spid="85"/>
                                        </p:tgtEl>
                                        <p:attrNameLst>
                                          <p:attrName>style.visibility</p:attrName>
                                        </p:attrNameLst>
                                      </p:cBhvr>
                                      <p:to>
                                        <p:strVal val="visible"/>
                                      </p:to>
                                    </p:set>
                                    <p:animEffect transition="in" filter="strips(upLeft)">
                                      <p:cBhvr>
                                        <p:cTn id="131" dur="1000"/>
                                        <p:tgtEl>
                                          <p:spTgt spid="85"/>
                                        </p:tgtEl>
                                      </p:cBhvr>
                                    </p:animEffect>
                                  </p:childTnLst>
                                </p:cTn>
                              </p:par>
                              <p:par>
                                <p:cTn id="132" presetID="18" presetClass="entr" presetSubtype="9" fill="hold" nodeType="withEffect">
                                  <p:stCondLst>
                                    <p:cond delay="0"/>
                                  </p:stCondLst>
                                  <p:childTnLst>
                                    <p:set>
                                      <p:cBhvr>
                                        <p:cTn id="133" dur="1" fill="hold">
                                          <p:stCondLst>
                                            <p:cond delay="0"/>
                                          </p:stCondLst>
                                        </p:cTn>
                                        <p:tgtEl>
                                          <p:spTgt spid="86"/>
                                        </p:tgtEl>
                                        <p:attrNameLst>
                                          <p:attrName>style.visibility</p:attrName>
                                        </p:attrNameLst>
                                      </p:cBhvr>
                                      <p:to>
                                        <p:strVal val="visible"/>
                                      </p:to>
                                    </p:set>
                                    <p:animEffect transition="in" filter="strips(upLeft)">
                                      <p:cBhvr>
                                        <p:cTn id="134" dur="1000"/>
                                        <p:tgtEl>
                                          <p:spTgt spid="86"/>
                                        </p:tgtEl>
                                      </p:cBhvr>
                                    </p:animEffect>
                                  </p:childTnLst>
                                </p:cTn>
                              </p:par>
                              <p:par>
                                <p:cTn id="135" presetID="18" presetClass="entr" presetSubtype="9"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strips(upLeft)">
                                      <p:cBhvr>
                                        <p:cTn id="137" dur="1000"/>
                                        <p:tgtEl>
                                          <p:spTgt spid="87"/>
                                        </p:tgtEl>
                                      </p:cBhvr>
                                    </p:animEffect>
                                  </p:childTnLst>
                                </p:cTn>
                              </p:par>
                              <p:par>
                                <p:cTn id="138" presetID="18" presetClass="entr" presetSubtype="9" fill="hold" nodeType="withEffect">
                                  <p:stCondLst>
                                    <p:cond delay="0"/>
                                  </p:stCondLst>
                                  <p:childTnLst>
                                    <p:set>
                                      <p:cBhvr>
                                        <p:cTn id="139" dur="1" fill="hold">
                                          <p:stCondLst>
                                            <p:cond delay="0"/>
                                          </p:stCondLst>
                                        </p:cTn>
                                        <p:tgtEl>
                                          <p:spTgt spid="88"/>
                                        </p:tgtEl>
                                        <p:attrNameLst>
                                          <p:attrName>style.visibility</p:attrName>
                                        </p:attrNameLst>
                                      </p:cBhvr>
                                      <p:to>
                                        <p:strVal val="visible"/>
                                      </p:to>
                                    </p:set>
                                    <p:animEffect transition="in" filter="strips(upLeft)">
                                      <p:cBhvr>
                                        <p:cTn id="140" dur="1000"/>
                                        <p:tgtEl>
                                          <p:spTgt spid="88"/>
                                        </p:tgtEl>
                                      </p:cBhvr>
                                    </p:animEffect>
                                  </p:childTnLst>
                                </p:cTn>
                              </p:par>
                              <p:par>
                                <p:cTn id="141" presetID="18" presetClass="entr" presetSubtype="9" fill="hold" nodeType="withEffect">
                                  <p:stCondLst>
                                    <p:cond delay="0"/>
                                  </p:stCondLst>
                                  <p:childTnLst>
                                    <p:set>
                                      <p:cBhvr>
                                        <p:cTn id="142" dur="1" fill="hold">
                                          <p:stCondLst>
                                            <p:cond delay="0"/>
                                          </p:stCondLst>
                                        </p:cTn>
                                        <p:tgtEl>
                                          <p:spTgt spid="89"/>
                                        </p:tgtEl>
                                        <p:attrNameLst>
                                          <p:attrName>style.visibility</p:attrName>
                                        </p:attrNameLst>
                                      </p:cBhvr>
                                      <p:to>
                                        <p:strVal val="visible"/>
                                      </p:to>
                                    </p:set>
                                    <p:animEffect transition="in" filter="strips(upLeft)">
                                      <p:cBhvr>
                                        <p:cTn id="143" dur="1000"/>
                                        <p:tgtEl>
                                          <p:spTgt spid="89"/>
                                        </p:tgtEl>
                                      </p:cBhvr>
                                    </p:animEffect>
                                  </p:childTnLst>
                                </p:cTn>
                              </p:par>
                              <p:par>
                                <p:cTn id="144" presetID="18" presetClass="entr" presetSubtype="9" fill="hold" nodeType="withEffect">
                                  <p:stCondLst>
                                    <p:cond delay="0"/>
                                  </p:stCondLst>
                                  <p:childTnLst>
                                    <p:set>
                                      <p:cBhvr>
                                        <p:cTn id="145" dur="1" fill="hold">
                                          <p:stCondLst>
                                            <p:cond delay="0"/>
                                          </p:stCondLst>
                                        </p:cTn>
                                        <p:tgtEl>
                                          <p:spTgt spid="90"/>
                                        </p:tgtEl>
                                        <p:attrNameLst>
                                          <p:attrName>style.visibility</p:attrName>
                                        </p:attrNameLst>
                                      </p:cBhvr>
                                      <p:to>
                                        <p:strVal val="visible"/>
                                      </p:to>
                                    </p:set>
                                    <p:animEffect transition="in" filter="strips(upLeft)">
                                      <p:cBhvr>
                                        <p:cTn id="146" dur="1000"/>
                                        <p:tgtEl>
                                          <p:spTgt spid="90"/>
                                        </p:tgtEl>
                                      </p:cBhvr>
                                    </p:animEffect>
                                  </p:childTnLst>
                                </p:cTn>
                              </p:par>
                              <p:par>
                                <p:cTn id="147" presetID="18" presetClass="entr" presetSubtype="9" fill="hold" nodeType="withEffect">
                                  <p:stCondLst>
                                    <p:cond delay="0"/>
                                  </p:stCondLst>
                                  <p:childTnLst>
                                    <p:set>
                                      <p:cBhvr>
                                        <p:cTn id="148" dur="1" fill="hold">
                                          <p:stCondLst>
                                            <p:cond delay="0"/>
                                          </p:stCondLst>
                                        </p:cTn>
                                        <p:tgtEl>
                                          <p:spTgt spid="91"/>
                                        </p:tgtEl>
                                        <p:attrNameLst>
                                          <p:attrName>style.visibility</p:attrName>
                                        </p:attrNameLst>
                                      </p:cBhvr>
                                      <p:to>
                                        <p:strVal val="visible"/>
                                      </p:to>
                                    </p:set>
                                    <p:animEffect transition="in" filter="strips(upLeft)">
                                      <p:cBhvr>
                                        <p:cTn id="149" dur="1000"/>
                                        <p:tgtEl>
                                          <p:spTgt spid="91"/>
                                        </p:tgtEl>
                                      </p:cBhvr>
                                    </p:animEffect>
                                  </p:childTnLst>
                                </p:cTn>
                              </p:par>
                              <p:par>
                                <p:cTn id="150" presetID="18" presetClass="entr" presetSubtype="9" fill="hold" nodeType="withEffect">
                                  <p:stCondLst>
                                    <p:cond delay="0"/>
                                  </p:stCondLst>
                                  <p:childTnLst>
                                    <p:set>
                                      <p:cBhvr>
                                        <p:cTn id="151" dur="1" fill="hold">
                                          <p:stCondLst>
                                            <p:cond delay="0"/>
                                          </p:stCondLst>
                                        </p:cTn>
                                        <p:tgtEl>
                                          <p:spTgt spid="92"/>
                                        </p:tgtEl>
                                        <p:attrNameLst>
                                          <p:attrName>style.visibility</p:attrName>
                                        </p:attrNameLst>
                                      </p:cBhvr>
                                      <p:to>
                                        <p:strVal val="visible"/>
                                      </p:to>
                                    </p:set>
                                    <p:animEffect transition="in" filter="strips(upLeft)">
                                      <p:cBhvr>
                                        <p:cTn id="152" dur="1000"/>
                                        <p:tgtEl>
                                          <p:spTgt spid="92"/>
                                        </p:tgtEl>
                                      </p:cBhvr>
                                    </p:animEffect>
                                  </p:childTnLst>
                                </p:cTn>
                              </p:par>
                              <p:par>
                                <p:cTn id="153" presetID="18" presetClass="entr" presetSubtype="9" fill="hold" nodeType="withEffect">
                                  <p:stCondLst>
                                    <p:cond delay="0"/>
                                  </p:stCondLst>
                                  <p:childTnLst>
                                    <p:set>
                                      <p:cBhvr>
                                        <p:cTn id="154" dur="1" fill="hold">
                                          <p:stCondLst>
                                            <p:cond delay="0"/>
                                          </p:stCondLst>
                                        </p:cTn>
                                        <p:tgtEl>
                                          <p:spTgt spid="93"/>
                                        </p:tgtEl>
                                        <p:attrNameLst>
                                          <p:attrName>style.visibility</p:attrName>
                                        </p:attrNameLst>
                                      </p:cBhvr>
                                      <p:to>
                                        <p:strVal val="visible"/>
                                      </p:to>
                                    </p:set>
                                    <p:animEffect transition="in" filter="strips(upLeft)">
                                      <p:cBhvr>
                                        <p:cTn id="155"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p:bldP spid="3" grpId="1"/>
      <p:bldP spid="30" grpId="0"/>
      <p:bldP spid="9" grpId="0"/>
      <p:bldP spid="31" grpId="0"/>
      <p:bldP spid="10" grpId="0" animBg="1"/>
      <p:bldP spid="34" grpId="0" animBg="1"/>
      <p:bldP spid="34" grpId="1" animBg="1"/>
      <p:bldP spid="35" grpId="0" animBg="1"/>
      <p:bldP spid="35" grpId="1" animBg="1"/>
      <p:bldP spid="36" grpId="0"/>
      <p:bldP spid="37" grpId="0" animBg="1"/>
      <p:bldP spid="38" grpId="0"/>
      <p:bldP spid="41" grpId="0" animBg="1"/>
      <p:bldP spid="44" grpId="0" animBg="1"/>
      <p:bldP spid="45" grpId="0" animBg="1"/>
      <p:bldP spid="46" grpId="0" animBg="1"/>
      <p:bldP spid="47" grpId="0" animBg="1"/>
      <p:bldP spid="48" grpId="0" animBg="1"/>
      <p:bldP spid="51" grpId="0" animBg="1"/>
      <p:bldP spid="54" grpId="0" animBg="1"/>
      <p:bldP spid="55" grpId="0" animBg="1"/>
      <p:bldP spid="56" grpId="0" animBg="1"/>
      <p:bldP spid="57" grpId="0" animBg="1"/>
      <p:bldP spid="58" grpId="0" animBg="1"/>
      <p:bldP spid="59" grpId="0" animBg="1"/>
      <p:bldP spid="53" grpId="0" animBg="1"/>
      <p:bldP spid="53" grpId="1" animBg="1"/>
      <p:bldP spid="60" grpId="0" animBg="1"/>
      <p:bldP spid="60" grpId="1" animBg="1"/>
      <p:bldP spid="23" grpId="0" animBg="1"/>
      <p:bldP spid="2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BLEND Parameter Definitions</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3C2A4B0D-4786-B2BC-064F-27A4A3B2A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2934" y="866164"/>
            <a:ext cx="6058132" cy="5304488"/>
          </a:xfrm>
          <a:prstGeom prst="rect">
            <a:avLst/>
          </a:prstGeom>
        </p:spPr>
      </p:pic>
    </p:spTree>
    <p:custDataLst>
      <p:tags r:id="rId1"/>
    </p:custDataLst>
    <p:extLst>
      <p:ext uri="{BB962C8B-B14F-4D97-AF65-F5344CB8AC3E}">
        <p14:creationId xmlns:p14="http://schemas.microsoft.com/office/powerpoint/2010/main" val="222699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Read Mapping Parameters</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5C2B9E09-ED2D-2ABB-4744-796D895A6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97" y="866164"/>
            <a:ext cx="3695178" cy="541601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1DC1D0FD-C43A-ACED-E41A-A902748D38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8634" y="2176434"/>
            <a:ext cx="4079169" cy="2265259"/>
          </a:xfrm>
          <a:prstGeom prst="rect">
            <a:avLst/>
          </a:prstGeom>
        </p:spPr>
      </p:pic>
    </p:spTree>
    <p:custDataLst>
      <p:tags r:id="rId1"/>
    </p:custDataLst>
    <p:extLst>
      <p:ext uri="{BB962C8B-B14F-4D97-AF65-F5344CB8AC3E}">
        <p14:creationId xmlns:p14="http://schemas.microsoft.com/office/powerpoint/2010/main" val="3394989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Versions of each Tool</a:t>
            </a:r>
            <a:endParaRPr lang="en-US" b="1" dirty="0">
              <a:latin typeface="Garamond" panose="02020404030301010803" pitchFamily="18" charset="0"/>
            </a:endParaRPr>
          </a:p>
        </p:txBody>
      </p:sp>
      <p:pic>
        <p:nvPicPr>
          <p:cNvPr id="4" name="Picture 3" descr="Table&#10;&#10;Description automatically generated">
            <a:extLst>
              <a:ext uri="{FF2B5EF4-FFF2-40B4-BE49-F238E27FC236}">
                <a16:creationId xmlns:a16="http://schemas.microsoft.com/office/drawing/2014/main" id="{0F9FB744-6943-F27D-9318-0E84A8A32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02" y="2628611"/>
            <a:ext cx="8401396" cy="1600777"/>
          </a:xfrm>
          <a:prstGeom prst="rect">
            <a:avLst/>
          </a:prstGeom>
        </p:spPr>
      </p:pic>
    </p:spTree>
    <p:custDataLst>
      <p:tags r:id="rId1"/>
    </p:custDataLst>
    <p:extLst>
      <p:ext uri="{BB962C8B-B14F-4D97-AF65-F5344CB8AC3E}">
        <p14:creationId xmlns:p14="http://schemas.microsoft.com/office/powerpoint/2010/main" val="1784841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BLEND Backup Slide</a:t>
            </a:r>
            <a:endParaRPr lang="en-US" b="1" dirty="0">
              <a:latin typeface="Garamond" panose="02020404030301010803" pitchFamily="18" charset="0"/>
            </a:endParaRPr>
          </a:p>
        </p:txBody>
      </p:sp>
    </p:spTree>
    <p:custDataLst>
      <p:tags r:id="rId1"/>
    </p:custDataLst>
    <p:extLst>
      <p:ext uri="{BB962C8B-B14F-4D97-AF65-F5344CB8AC3E}">
        <p14:creationId xmlns:p14="http://schemas.microsoft.com/office/powerpoint/2010/main" val="26261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Finding Seed Matches in Hash Tables</a:t>
            </a:r>
            <a:endParaRPr lang="en-US" b="1" dirty="0">
              <a:latin typeface="Garamond" panose="02020404030301010803" pitchFamily="18" charset="0"/>
            </a:endParaRPr>
          </a:p>
        </p:txBody>
      </p:sp>
      <p:sp>
        <p:nvSpPr>
          <p:cNvPr id="4" name="Rounded Rectangle 3">
            <a:extLst>
              <a:ext uri="{FF2B5EF4-FFF2-40B4-BE49-F238E27FC236}">
                <a16:creationId xmlns:a16="http://schemas.microsoft.com/office/drawing/2014/main" id="{419082D4-6A5A-073D-D837-C225061268DC}"/>
              </a:ext>
            </a:extLst>
          </p:cNvPr>
          <p:cNvSpPr>
            <a:spLocks noChangeAspect="1"/>
          </p:cNvSpPr>
          <p:nvPr/>
        </p:nvSpPr>
        <p:spPr>
          <a:xfrm>
            <a:off x="5384544" y="2089000"/>
            <a:ext cx="2623695" cy="413999"/>
          </a:xfrm>
          <a:prstGeom prst="roundRect">
            <a:avLst/>
          </a:prstGeom>
          <a:solidFill>
            <a:srgbClr val="FFE79A"/>
          </a:solidFill>
          <a:ln w="31750" cap="flat" cmpd="sng" algn="ctr">
            <a:solidFill>
              <a:srgbClr val="BF9001"/>
            </a:solidFill>
            <a:prstDash val="solid"/>
          </a:ln>
          <a:effectLst/>
        </p:spPr>
        <p:txBody>
          <a:bodyPr rtlCol="0" anchor="ctr"/>
          <a:lstStyle/>
          <a:p>
            <a:pPr lvl="0" algn="ctr" defTabSz="1600847"/>
            <a:r>
              <a:rPr lang="en-US" dirty="0">
                <a:latin typeface="Cambria" panose="02040503050406030204" pitchFamily="18" charset="0"/>
              </a:rPr>
              <a:t>AGGCTATAACCCTAATGT</a:t>
            </a:r>
            <a:endParaRPr kumimoji="0" lang="en-US" b="0" i="0" u="none" strike="noStrike" kern="0" cap="none" spc="0" normalizeH="0" baseline="0" noProof="0" dirty="0">
              <a:ln>
                <a:noFill/>
              </a:ln>
              <a:solidFill>
                <a:prstClr val="white"/>
              </a:solidFill>
              <a:effectLst/>
              <a:uLnTx/>
              <a:uFillTx/>
              <a:latin typeface="Calibri"/>
            </a:endParaRPr>
          </a:p>
        </p:txBody>
      </p:sp>
      <p:sp>
        <p:nvSpPr>
          <p:cNvPr id="5" name="TextBox 4">
            <a:extLst>
              <a:ext uri="{FF2B5EF4-FFF2-40B4-BE49-F238E27FC236}">
                <a16:creationId xmlns:a16="http://schemas.microsoft.com/office/drawing/2014/main" id="{17903068-D7DA-3F26-6CF5-CB131D65CFB2}"/>
              </a:ext>
            </a:extLst>
          </p:cNvPr>
          <p:cNvSpPr txBox="1"/>
          <p:nvPr/>
        </p:nvSpPr>
        <p:spPr>
          <a:xfrm>
            <a:off x="1135762" y="1676298"/>
            <a:ext cx="1401217" cy="276999"/>
          </a:xfrm>
          <a:prstGeom prst="rect">
            <a:avLst/>
          </a:prstGeom>
          <a:noFill/>
        </p:spPr>
        <p:txBody>
          <a:bodyPr wrap="none" lIns="0" tIns="0" rIns="0" bIns="0" rtlCol="0">
            <a:spAutoFit/>
          </a:bodyPr>
          <a:lstStyle/>
          <a:p>
            <a:r>
              <a:rPr lang="en-US" b="1" dirty="0">
                <a:latin typeface="Cambria" panose="02040503050406030204" pitchFamily="18" charset="0"/>
              </a:rPr>
              <a:t>Sequence #1:</a:t>
            </a:r>
          </a:p>
        </p:txBody>
      </p:sp>
      <p:sp>
        <p:nvSpPr>
          <p:cNvPr id="8" name="Rounded Rectangle 7">
            <a:extLst>
              <a:ext uri="{FF2B5EF4-FFF2-40B4-BE49-F238E27FC236}">
                <a16:creationId xmlns:a16="http://schemas.microsoft.com/office/drawing/2014/main" id="{6E2FC592-F90D-5BDA-7FDA-76432A40B5A3}"/>
              </a:ext>
            </a:extLst>
          </p:cNvPr>
          <p:cNvSpPr/>
          <p:nvPr/>
        </p:nvSpPr>
        <p:spPr>
          <a:xfrm>
            <a:off x="1136878" y="2841912"/>
            <a:ext cx="757645" cy="307542"/>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9" name="TextBox 8">
            <a:extLst>
              <a:ext uri="{FF2B5EF4-FFF2-40B4-BE49-F238E27FC236}">
                <a16:creationId xmlns:a16="http://schemas.microsoft.com/office/drawing/2014/main" id="{E6B9314E-2EFC-9146-AEA0-D8D818E8A9C9}"/>
              </a:ext>
            </a:extLst>
          </p:cNvPr>
          <p:cNvSpPr txBox="1"/>
          <p:nvPr/>
        </p:nvSpPr>
        <p:spPr>
          <a:xfrm>
            <a:off x="6607022" y="1676298"/>
            <a:ext cx="1401217" cy="276999"/>
          </a:xfrm>
          <a:prstGeom prst="rect">
            <a:avLst/>
          </a:prstGeom>
          <a:noFill/>
        </p:spPr>
        <p:txBody>
          <a:bodyPr wrap="none" lIns="0" tIns="0" rIns="0" bIns="0" rtlCol="0">
            <a:spAutoFit/>
          </a:bodyPr>
          <a:lstStyle/>
          <a:p>
            <a:r>
              <a:rPr lang="en-US" b="1" dirty="0">
                <a:latin typeface="Cambria" panose="02040503050406030204" pitchFamily="18" charset="0"/>
              </a:rPr>
              <a:t>Sequence #2:</a:t>
            </a:r>
          </a:p>
        </p:txBody>
      </p:sp>
      <p:sp>
        <p:nvSpPr>
          <p:cNvPr id="10" name="Rectangle 9">
            <a:extLst>
              <a:ext uri="{FF2B5EF4-FFF2-40B4-BE49-F238E27FC236}">
                <a16:creationId xmlns:a16="http://schemas.microsoft.com/office/drawing/2014/main" id="{4854532B-D098-9546-ECDD-AF5F1197A490}"/>
              </a:ext>
            </a:extLst>
          </p:cNvPr>
          <p:cNvSpPr/>
          <p:nvPr/>
        </p:nvSpPr>
        <p:spPr>
          <a:xfrm>
            <a:off x="1136878" y="3538129"/>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0x01</a:t>
            </a:r>
          </a:p>
        </p:txBody>
      </p:sp>
      <p:sp>
        <p:nvSpPr>
          <p:cNvPr id="11" name="Rounded Rectangle 10">
            <a:extLst>
              <a:ext uri="{FF2B5EF4-FFF2-40B4-BE49-F238E27FC236}">
                <a16:creationId xmlns:a16="http://schemas.microsoft.com/office/drawing/2014/main" id="{8A3A28B8-CD9B-1490-CB67-193D00EB9D4F}"/>
              </a:ext>
            </a:extLst>
          </p:cNvPr>
          <p:cNvSpPr/>
          <p:nvPr/>
        </p:nvSpPr>
        <p:spPr>
          <a:xfrm rot="16200000">
            <a:off x="2573407" y="3098471"/>
            <a:ext cx="449545" cy="3324834"/>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endParaRPr kumimoji="0" lang="en-US" b="1" i="0" u="none" strike="noStrike" kern="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5133CF1-427F-041E-989D-8D977FECE295}"/>
              </a:ext>
            </a:extLst>
          </p:cNvPr>
          <p:cNvSpPr txBox="1"/>
          <p:nvPr/>
        </p:nvSpPr>
        <p:spPr>
          <a:xfrm>
            <a:off x="2214879" y="4985661"/>
            <a:ext cx="1166601" cy="276999"/>
          </a:xfrm>
          <a:prstGeom prst="rect">
            <a:avLst/>
          </a:prstGeom>
          <a:noFill/>
        </p:spPr>
        <p:txBody>
          <a:bodyPr wrap="none" lIns="0" tIns="0" rIns="0" bIns="0" rtlCol="0">
            <a:spAutoFit/>
          </a:bodyPr>
          <a:lstStyle/>
          <a:p>
            <a:r>
              <a:rPr lang="en-US" b="1" dirty="0">
                <a:latin typeface="Cambria" panose="02040503050406030204" pitchFamily="18" charset="0"/>
              </a:rPr>
              <a:t>Hash Table</a:t>
            </a:r>
          </a:p>
        </p:txBody>
      </p:sp>
      <p:sp>
        <p:nvSpPr>
          <p:cNvPr id="13" name="TextBox 12">
            <a:extLst>
              <a:ext uri="{FF2B5EF4-FFF2-40B4-BE49-F238E27FC236}">
                <a16:creationId xmlns:a16="http://schemas.microsoft.com/office/drawing/2014/main" id="{E18A064F-3E8C-2951-73E9-4CD4A237F1F5}"/>
              </a:ext>
            </a:extLst>
          </p:cNvPr>
          <p:cNvSpPr txBox="1"/>
          <p:nvPr/>
        </p:nvSpPr>
        <p:spPr>
          <a:xfrm rot="16200000">
            <a:off x="1100266" y="4001214"/>
            <a:ext cx="556114" cy="276999"/>
          </a:xfrm>
          <a:prstGeom prst="rect">
            <a:avLst/>
          </a:prstGeom>
          <a:noFill/>
        </p:spPr>
        <p:txBody>
          <a:bodyPr wrap="none" lIns="0" tIns="0" rIns="0" bIns="0" rtlCol="0">
            <a:spAutoFit/>
          </a:bodyPr>
          <a:lstStyle/>
          <a:p>
            <a:r>
              <a:rPr lang="en-US" b="1" dirty="0">
                <a:latin typeface="Cambria" panose="02040503050406030204" pitchFamily="18" charset="0"/>
              </a:rPr>
              <a:t>Store</a:t>
            </a:r>
          </a:p>
        </p:txBody>
      </p:sp>
      <p:cxnSp>
        <p:nvCxnSpPr>
          <p:cNvPr id="14" name="Elbow Connector 13">
            <a:extLst>
              <a:ext uri="{FF2B5EF4-FFF2-40B4-BE49-F238E27FC236}">
                <a16:creationId xmlns:a16="http://schemas.microsoft.com/office/drawing/2014/main" id="{A790FB4A-3351-AF43-5569-280B03230164}"/>
              </a:ext>
            </a:extLst>
          </p:cNvPr>
          <p:cNvCxnSpPr>
            <a:cxnSpLocks/>
          </p:cNvCxnSpPr>
          <p:nvPr/>
        </p:nvCxnSpPr>
        <p:spPr>
          <a:xfrm rot="10800000" flipV="1">
            <a:off x="4484898" y="3805890"/>
            <a:ext cx="1565999" cy="856800"/>
          </a:xfrm>
          <a:prstGeom prst="bentConnector3">
            <a:avLst>
              <a:gd name="adj1" fmla="val -48"/>
            </a:avLst>
          </a:prstGeom>
          <a:ln w="28575">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A2E888-D087-EEC7-9471-D3ADD6283C2F}"/>
              </a:ext>
            </a:extLst>
          </p:cNvPr>
          <p:cNvSpPr txBox="1"/>
          <p:nvPr/>
        </p:nvSpPr>
        <p:spPr>
          <a:xfrm rot="16200000">
            <a:off x="5869125" y="4062323"/>
            <a:ext cx="647613" cy="276999"/>
          </a:xfrm>
          <a:prstGeom prst="rect">
            <a:avLst/>
          </a:prstGeom>
          <a:noFill/>
        </p:spPr>
        <p:txBody>
          <a:bodyPr wrap="none" lIns="0" tIns="0" rIns="0" bIns="0" rtlCol="0">
            <a:spAutoFit/>
          </a:bodyPr>
          <a:lstStyle/>
          <a:p>
            <a:r>
              <a:rPr lang="en-US" b="1" dirty="0">
                <a:solidFill>
                  <a:srgbClr val="4471C4"/>
                </a:solidFill>
                <a:latin typeface="Cambria" panose="02040503050406030204" pitchFamily="18" charset="0"/>
              </a:rPr>
              <a:t>Query</a:t>
            </a:r>
          </a:p>
        </p:txBody>
      </p:sp>
      <p:sp>
        <p:nvSpPr>
          <p:cNvPr id="17" name="TextBox 16">
            <a:extLst>
              <a:ext uri="{FF2B5EF4-FFF2-40B4-BE49-F238E27FC236}">
                <a16:creationId xmlns:a16="http://schemas.microsoft.com/office/drawing/2014/main" id="{1D13ED71-FACF-8FCB-EB30-14454EDF2C45}"/>
              </a:ext>
            </a:extLst>
          </p:cNvPr>
          <p:cNvSpPr txBox="1"/>
          <p:nvPr/>
        </p:nvSpPr>
        <p:spPr>
          <a:xfrm>
            <a:off x="4601873" y="4386464"/>
            <a:ext cx="647678" cy="276999"/>
          </a:xfrm>
          <a:prstGeom prst="rect">
            <a:avLst/>
          </a:prstGeom>
          <a:noFill/>
        </p:spPr>
        <p:txBody>
          <a:bodyPr wrap="none" lIns="0" tIns="0" rIns="0" bIns="0" rtlCol="0">
            <a:spAutoFit/>
          </a:bodyPr>
          <a:lstStyle/>
          <a:p>
            <a:r>
              <a:rPr lang="en-US" b="1" dirty="0">
                <a:solidFill>
                  <a:srgbClr val="537F30"/>
                </a:solidFill>
                <a:latin typeface="Cambria" panose="02040503050406030204" pitchFamily="18" charset="0"/>
              </a:rPr>
              <a:t>Match</a:t>
            </a:r>
          </a:p>
        </p:txBody>
      </p:sp>
      <p:sp>
        <p:nvSpPr>
          <p:cNvPr id="18" name="TextBox 17">
            <a:extLst>
              <a:ext uri="{FF2B5EF4-FFF2-40B4-BE49-F238E27FC236}">
                <a16:creationId xmlns:a16="http://schemas.microsoft.com/office/drawing/2014/main" id="{3519525C-D8F7-A20E-A420-2BE99B721D17}"/>
              </a:ext>
            </a:extLst>
          </p:cNvPr>
          <p:cNvSpPr txBox="1"/>
          <p:nvPr/>
        </p:nvSpPr>
        <p:spPr>
          <a:xfrm>
            <a:off x="4601873" y="4867936"/>
            <a:ext cx="987514" cy="276999"/>
          </a:xfrm>
          <a:prstGeom prst="rect">
            <a:avLst/>
          </a:prstGeom>
          <a:noFill/>
        </p:spPr>
        <p:txBody>
          <a:bodyPr wrap="none" lIns="0" tIns="0" rIns="0" bIns="0" rtlCol="0">
            <a:spAutoFit/>
          </a:bodyPr>
          <a:lstStyle/>
          <a:p>
            <a:r>
              <a:rPr lang="en-US" b="1" dirty="0">
                <a:solidFill>
                  <a:srgbClr val="C00000"/>
                </a:solidFill>
                <a:latin typeface="Cambria" panose="02040503050406030204" pitchFamily="18" charset="0"/>
              </a:rPr>
              <a:t>No Match</a:t>
            </a:r>
          </a:p>
        </p:txBody>
      </p:sp>
      <p:sp>
        <p:nvSpPr>
          <p:cNvPr id="21" name="TextBox 20">
            <a:extLst>
              <a:ext uri="{FF2B5EF4-FFF2-40B4-BE49-F238E27FC236}">
                <a16:creationId xmlns:a16="http://schemas.microsoft.com/office/drawing/2014/main" id="{BE341DFF-83E6-ADFB-18BD-FEA4DC6C5724}"/>
              </a:ext>
            </a:extLst>
          </p:cNvPr>
          <p:cNvSpPr txBox="1"/>
          <p:nvPr/>
        </p:nvSpPr>
        <p:spPr>
          <a:xfrm>
            <a:off x="3591184" y="1595340"/>
            <a:ext cx="607602" cy="276999"/>
          </a:xfrm>
          <a:prstGeom prst="rect">
            <a:avLst/>
          </a:prstGeom>
          <a:noFill/>
        </p:spPr>
        <p:txBody>
          <a:bodyPr wrap="none" lIns="0" tIns="0" rIns="0" bIns="0" rtlCol="0">
            <a:spAutoFit/>
          </a:bodyPr>
          <a:lstStyle/>
          <a:p>
            <a:r>
              <a:rPr lang="en-US" b="1" dirty="0">
                <a:solidFill>
                  <a:srgbClr val="2F528F"/>
                </a:solidFill>
                <a:latin typeface="Cambria" panose="02040503050406030204" pitchFamily="18" charset="0"/>
              </a:rPr>
              <a:t>Seeds</a:t>
            </a:r>
          </a:p>
        </p:txBody>
      </p:sp>
      <p:sp>
        <p:nvSpPr>
          <p:cNvPr id="22" name="Rounded Rectangle 21">
            <a:extLst>
              <a:ext uri="{FF2B5EF4-FFF2-40B4-BE49-F238E27FC236}">
                <a16:creationId xmlns:a16="http://schemas.microsoft.com/office/drawing/2014/main" id="{8C17680F-DFB0-E955-4238-431752AE9417}"/>
              </a:ext>
            </a:extLst>
          </p:cNvPr>
          <p:cNvSpPr/>
          <p:nvPr/>
        </p:nvSpPr>
        <p:spPr>
          <a:xfrm>
            <a:off x="1135762" y="2088908"/>
            <a:ext cx="3283839" cy="414091"/>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GCTATTACCTTAATGTGATGGAC</a:t>
            </a:r>
            <a:endParaRPr kumimoji="0" lang="en-US" b="0" i="0" u="none" strike="noStrike" kern="0" cap="none" spc="0" normalizeH="0" baseline="0" noProof="0" dirty="0">
              <a:ln>
                <a:noFill/>
              </a:ln>
              <a:solidFill>
                <a:prstClr val="white"/>
              </a:solidFill>
              <a:effectLst/>
              <a:uLnTx/>
              <a:uFillTx/>
              <a:latin typeface="Calibri"/>
            </a:endParaRPr>
          </a:p>
        </p:txBody>
      </p:sp>
      <p:sp>
        <p:nvSpPr>
          <p:cNvPr id="23" name="Rectangle 22">
            <a:extLst>
              <a:ext uri="{FF2B5EF4-FFF2-40B4-BE49-F238E27FC236}">
                <a16:creationId xmlns:a16="http://schemas.microsoft.com/office/drawing/2014/main" id="{77C0B894-E437-38B3-13A1-22DA27C7668C}"/>
              </a:ext>
            </a:extLst>
          </p:cNvPr>
          <p:cNvSpPr/>
          <p:nvPr/>
        </p:nvSpPr>
        <p:spPr>
          <a:xfrm>
            <a:off x="1234222" y="2108011"/>
            <a:ext cx="565200" cy="378000"/>
          </a:xfrm>
          <a:prstGeom prst="rect">
            <a:avLst/>
          </a:prstGeom>
          <a:noFill/>
          <a:ln w="2857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cxnSp>
        <p:nvCxnSpPr>
          <p:cNvPr id="24" name="Straight Connector 23">
            <a:extLst>
              <a:ext uri="{FF2B5EF4-FFF2-40B4-BE49-F238E27FC236}">
                <a16:creationId xmlns:a16="http://schemas.microsoft.com/office/drawing/2014/main" id="{59076F38-1643-89C8-BD4E-1E3C313DFAE7}"/>
              </a:ext>
            </a:extLst>
          </p:cNvPr>
          <p:cNvCxnSpPr>
            <a:cxnSpLocks/>
          </p:cNvCxnSpPr>
          <p:nvPr/>
        </p:nvCxnSpPr>
        <p:spPr>
          <a:xfrm>
            <a:off x="1516822" y="2489081"/>
            <a:ext cx="0" cy="35693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C6BF3C-D397-0543-979C-42EC633B8E5C}"/>
              </a:ext>
            </a:extLst>
          </p:cNvPr>
          <p:cNvCxnSpPr>
            <a:cxnSpLocks/>
          </p:cNvCxnSpPr>
          <p:nvPr/>
        </p:nvCxnSpPr>
        <p:spPr>
          <a:xfrm>
            <a:off x="2688900" y="2494720"/>
            <a:ext cx="0" cy="35129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89A18C4-59D0-06EA-417B-A54DF606DE3A}"/>
              </a:ext>
            </a:extLst>
          </p:cNvPr>
          <p:cNvCxnSpPr>
            <a:cxnSpLocks/>
          </p:cNvCxnSpPr>
          <p:nvPr/>
        </p:nvCxnSpPr>
        <p:spPr>
          <a:xfrm>
            <a:off x="3894985" y="2495730"/>
            <a:ext cx="1" cy="35028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18AA26-117D-EECD-A470-811F9CAD277A}"/>
              </a:ext>
            </a:extLst>
          </p:cNvPr>
          <p:cNvCxnSpPr>
            <a:cxnSpLocks/>
          </p:cNvCxnSpPr>
          <p:nvPr/>
        </p:nvCxnSpPr>
        <p:spPr>
          <a:xfrm>
            <a:off x="6048339" y="2495730"/>
            <a:ext cx="1" cy="35028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A554FC-5369-F280-DE83-9C5A212D6551}"/>
              </a:ext>
            </a:extLst>
          </p:cNvPr>
          <p:cNvCxnSpPr>
            <a:cxnSpLocks/>
          </p:cNvCxnSpPr>
          <p:nvPr/>
        </p:nvCxnSpPr>
        <p:spPr>
          <a:xfrm>
            <a:off x="7477265" y="2486011"/>
            <a:ext cx="1"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D61CD7-835E-613F-DE70-FFF17F19DD1B}"/>
              </a:ext>
            </a:extLst>
          </p:cNvPr>
          <p:cNvCxnSpPr>
            <a:cxnSpLocks/>
          </p:cNvCxnSpPr>
          <p:nvPr/>
        </p:nvCxnSpPr>
        <p:spPr>
          <a:xfrm>
            <a:off x="1516822" y="3163538"/>
            <a:ext cx="0"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ADC5256-370D-B7B9-1056-E19FEB2F4048}"/>
              </a:ext>
            </a:extLst>
          </p:cNvPr>
          <p:cNvCxnSpPr>
            <a:cxnSpLocks/>
          </p:cNvCxnSpPr>
          <p:nvPr/>
        </p:nvCxnSpPr>
        <p:spPr>
          <a:xfrm>
            <a:off x="2688900" y="3163538"/>
            <a:ext cx="0"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AC53A0-D764-3250-D886-776B83C147C7}"/>
              </a:ext>
            </a:extLst>
          </p:cNvPr>
          <p:cNvCxnSpPr>
            <a:cxnSpLocks/>
          </p:cNvCxnSpPr>
          <p:nvPr/>
        </p:nvCxnSpPr>
        <p:spPr>
          <a:xfrm>
            <a:off x="3896476" y="3163538"/>
            <a:ext cx="0"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88AEAA4-2B0D-24A4-84DF-4E368EC1AD08}"/>
              </a:ext>
            </a:extLst>
          </p:cNvPr>
          <p:cNvCxnSpPr>
            <a:cxnSpLocks/>
          </p:cNvCxnSpPr>
          <p:nvPr/>
        </p:nvCxnSpPr>
        <p:spPr>
          <a:xfrm>
            <a:off x="6048339" y="3163538"/>
            <a:ext cx="0"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6C44E06-CBA3-75CC-5542-BF43133242AB}"/>
              </a:ext>
            </a:extLst>
          </p:cNvPr>
          <p:cNvCxnSpPr>
            <a:cxnSpLocks/>
          </p:cNvCxnSpPr>
          <p:nvPr/>
        </p:nvCxnSpPr>
        <p:spPr>
          <a:xfrm>
            <a:off x="7477265" y="3163538"/>
            <a:ext cx="0" cy="36000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8C4BC3A-44AF-82A2-F8CC-444C0342B3E0}"/>
              </a:ext>
            </a:extLst>
          </p:cNvPr>
          <p:cNvSpPr/>
          <p:nvPr/>
        </p:nvSpPr>
        <p:spPr>
          <a:xfrm>
            <a:off x="2308368" y="3538129"/>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0xA4</a:t>
            </a:r>
          </a:p>
        </p:txBody>
      </p:sp>
      <p:sp>
        <p:nvSpPr>
          <p:cNvPr id="40" name="Rectangle 39">
            <a:extLst>
              <a:ext uri="{FF2B5EF4-FFF2-40B4-BE49-F238E27FC236}">
                <a16:creationId xmlns:a16="http://schemas.microsoft.com/office/drawing/2014/main" id="{B89DF999-6664-21AE-1DF5-44E14AD6FF8A}"/>
              </a:ext>
            </a:extLst>
          </p:cNvPr>
          <p:cNvSpPr/>
          <p:nvPr/>
        </p:nvSpPr>
        <p:spPr>
          <a:xfrm>
            <a:off x="3528601" y="3538129"/>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0x41</a:t>
            </a:r>
          </a:p>
        </p:txBody>
      </p:sp>
      <p:sp>
        <p:nvSpPr>
          <p:cNvPr id="41" name="Rectangle 40">
            <a:extLst>
              <a:ext uri="{FF2B5EF4-FFF2-40B4-BE49-F238E27FC236}">
                <a16:creationId xmlns:a16="http://schemas.microsoft.com/office/drawing/2014/main" id="{EE76A8A9-C4B5-74E1-4B2C-30930D0D92E7}"/>
              </a:ext>
            </a:extLst>
          </p:cNvPr>
          <p:cNvSpPr/>
          <p:nvPr/>
        </p:nvSpPr>
        <p:spPr>
          <a:xfrm>
            <a:off x="5669516" y="3538129"/>
            <a:ext cx="757645" cy="251999"/>
          </a:xfrm>
          <a:prstGeom prst="rect">
            <a:avLst/>
          </a:prstGeom>
          <a:solidFill>
            <a:srgbClr val="FFE79A"/>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0x01</a:t>
            </a:r>
          </a:p>
        </p:txBody>
      </p:sp>
      <p:sp>
        <p:nvSpPr>
          <p:cNvPr id="42" name="Rectangle 41">
            <a:extLst>
              <a:ext uri="{FF2B5EF4-FFF2-40B4-BE49-F238E27FC236}">
                <a16:creationId xmlns:a16="http://schemas.microsoft.com/office/drawing/2014/main" id="{9F7BCA9E-DE97-F66E-6D5F-6DF7CDA86B63}"/>
              </a:ext>
            </a:extLst>
          </p:cNvPr>
          <p:cNvSpPr/>
          <p:nvPr/>
        </p:nvSpPr>
        <p:spPr>
          <a:xfrm>
            <a:off x="7098442" y="3538129"/>
            <a:ext cx="757645" cy="251999"/>
          </a:xfrm>
          <a:prstGeom prst="rect">
            <a:avLst/>
          </a:prstGeom>
          <a:solidFill>
            <a:srgbClr val="FFE79A"/>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0xFE</a:t>
            </a:r>
          </a:p>
        </p:txBody>
      </p:sp>
      <p:cxnSp>
        <p:nvCxnSpPr>
          <p:cNvPr id="43" name="Straight Connector 42">
            <a:extLst>
              <a:ext uri="{FF2B5EF4-FFF2-40B4-BE49-F238E27FC236}">
                <a16:creationId xmlns:a16="http://schemas.microsoft.com/office/drawing/2014/main" id="{ED3C68B5-6263-7808-0453-567D02184C8F}"/>
              </a:ext>
            </a:extLst>
          </p:cNvPr>
          <p:cNvCxnSpPr>
            <a:cxnSpLocks/>
          </p:cNvCxnSpPr>
          <p:nvPr/>
        </p:nvCxnSpPr>
        <p:spPr>
          <a:xfrm>
            <a:off x="1522423" y="3805890"/>
            <a:ext cx="0" cy="720000"/>
          </a:xfrm>
          <a:prstGeom prst="line">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698A8AC2-C7A4-5B5B-4247-0ADDF818E795}"/>
              </a:ext>
            </a:extLst>
          </p:cNvPr>
          <p:cNvGrpSpPr/>
          <p:nvPr/>
        </p:nvGrpSpPr>
        <p:grpSpPr>
          <a:xfrm>
            <a:off x="1257894" y="4634889"/>
            <a:ext cx="3080571" cy="251999"/>
            <a:chOff x="2642624" y="4732754"/>
            <a:chExt cx="3080571" cy="251999"/>
          </a:xfrm>
        </p:grpSpPr>
        <p:sp>
          <p:nvSpPr>
            <p:cNvPr id="45" name="Rectangle 44">
              <a:extLst>
                <a:ext uri="{FF2B5EF4-FFF2-40B4-BE49-F238E27FC236}">
                  <a16:creationId xmlns:a16="http://schemas.microsoft.com/office/drawing/2014/main" id="{D2D393D4-73FF-3A83-F5EE-89CA61487B71}"/>
                </a:ext>
              </a:extLst>
            </p:cNvPr>
            <p:cNvSpPr/>
            <p:nvPr/>
          </p:nvSpPr>
          <p:spPr>
            <a:xfrm>
              <a:off x="2642624" y="4732754"/>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0x01</a:t>
              </a:r>
            </a:p>
          </p:txBody>
        </p:sp>
        <p:sp>
          <p:nvSpPr>
            <p:cNvPr id="46" name="Rectangle 45">
              <a:extLst>
                <a:ext uri="{FF2B5EF4-FFF2-40B4-BE49-F238E27FC236}">
                  <a16:creationId xmlns:a16="http://schemas.microsoft.com/office/drawing/2014/main" id="{6A7CB361-D5A7-2F6D-7CB2-5616E4D04356}"/>
                </a:ext>
              </a:extLst>
            </p:cNvPr>
            <p:cNvSpPr/>
            <p:nvPr/>
          </p:nvSpPr>
          <p:spPr>
            <a:xfrm>
              <a:off x="3804087" y="4732754"/>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0xA4</a:t>
              </a:r>
            </a:p>
          </p:txBody>
        </p:sp>
        <p:sp>
          <p:nvSpPr>
            <p:cNvPr id="47" name="Rectangle 46">
              <a:extLst>
                <a:ext uri="{FF2B5EF4-FFF2-40B4-BE49-F238E27FC236}">
                  <a16:creationId xmlns:a16="http://schemas.microsoft.com/office/drawing/2014/main" id="{60F73FAA-AF39-943F-75AD-B86BB565CC85}"/>
                </a:ext>
              </a:extLst>
            </p:cNvPr>
            <p:cNvSpPr/>
            <p:nvPr/>
          </p:nvSpPr>
          <p:spPr>
            <a:xfrm>
              <a:off x="4965550" y="4732754"/>
              <a:ext cx="757645"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0x41</a:t>
              </a:r>
            </a:p>
          </p:txBody>
        </p:sp>
      </p:grpSp>
      <p:cxnSp>
        <p:nvCxnSpPr>
          <p:cNvPr id="48" name="Elbow Connector 47">
            <a:extLst>
              <a:ext uri="{FF2B5EF4-FFF2-40B4-BE49-F238E27FC236}">
                <a16:creationId xmlns:a16="http://schemas.microsoft.com/office/drawing/2014/main" id="{6940A6CD-6C17-7D18-A58A-4A7F825EFA67}"/>
              </a:ext>
            </a:extLst>
          </p:cNvPr>
          <p:cNvCxnSpPr>
            <a:cxnSpLocks/>
          </p:cNvCxnSpPr>
          <p:nvPr/>
        </p:nvCxnSpPr>
        <p:spPr>
          <a:xfrm rot="10800000" flipV="1">
            <a:off x="4484290" y="3805890"/>
            <a:ext cx="2988000" cy="1062000"/>
          </a:xfrm>
          <a:prstGeom prst="bentConnector3">
            <a:avLst>
              <a:gd name="adj1" fmla="val -231"/>
            </a:avLst>
          </a:prstGeom>
          <a:ln w="28575">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FBCF6EF-DEB6-CFD2-C09A-C6A958FDDB43}"/>
              </a:ext>
            </a:extLst>
          </p:cNvPr>
          <p:cNvSpPr txBox="1"/>
          <p:nvPr/>
        </p:nvSpPr>
        <p:spPr>
          <a:xfrm rot="16200000">
            <a:off x="7296092" y="4078411"/>
            <a:ext cx="647613" cy="276999"/>
          </a:xfrm>
          <a:prstGeom prst="rect">
            <a:avLst/>
          </a:prstGeom>
          <a:noFill/>
        </p:spPr>
        <p:txBody>
          <a:bodyPr wrap="none" lIns="0" tIns="0" rIns="0" bIns="0" rtlCol="0">
            <a:spAutoFit/>
          </a:bodyPr>
          <a:lstStyle/>
          <a:p>
            <a:r>
              <a:rPr lang="en-US" b="1" dirty="0">
                <a:solidFill>
                  <a:srgbClr val="4472C4"/>
                </a:solidFill>
                <a:latin typeface="Cambria" panose="02040503050406030204" pitchFamily="18" charset="0"/>
              </a:rPr>
              <a:t>Query</a:t>
            </a:r>
          </a:p>
        </p:txBody>
      </p:sp>
      <p:sp>
        <p:nvSpPr>
          <p:cNvPr id="50" name="Rectangle 49">
            <a:extLst>
              <a:ext uri="{FF2B5EF4-FFF2-40B4-BE49-F238E27FC236}">
                <a16:creationId xmlns:a16="http://schemas.microsoft.com/office/drawing/2014/main" id="{8F625855-A31A-638F-DBFE-D9C9EAEFAE7A}"/>
              </a:ext>
            </a:extLst>
          </p:cNvPr>
          <p:cNvSpPr/>
          <p:nvPr/>
        </p:nvSpPr>
        <p:spPr>
          <a:xfrm>
            <a:off x="2406300" y="2108011"/>
            <a:ext cx="565200" cy="378000"/>
          </a:xfrm>
          <a:prstGeom prst="rect">
            <a:avLst/>
          </a:prstGeom>
          <a:noFill/>
          <a:ln w="2857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1" name="Rectangle 50">
            <a:extLst>
              <a:ext uri="{FF2B5EF4-FFF2-40B4-BE49-F238E27FC236}">
                <a16:creationId xmlns:a16="http://schemas.microsoft.com/office/drawing/2014/main" id="{F098FE19-564B-EBDA-19F1-AEB607CE0922}"/>
              </a:ext>
            </a:extLst>
          </p:cNvPr>
          <p:cNvSpPr/>
          <p:nvPr/>
        </p:nvSpPr>
        <p:spPr>
          <a:xfrm>
            <a:off x="3612385" y="2108011"/>
            <a:ext cx="565200" cy="378000"/>
          </a:xfrm>
          <a:prstGeom prst="rect">
            <a:avLst/>
          </a:prstGeom>
          <a:noFill/>
          <a:ln w="2857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2" name="Rectangle 51">
            <a:extLst>
              <a:ext uri="{FF2B5EF4-FFF2-40B4-BE49-F238E27FC236}">
                <a16:creationId xmlns:a16="http://schemas.microsoft.com/office/drawing/2014/main" id="{6D5DD43F-F5CD-DED2-CE5A-F8242B593D04}"/>
              </a:ext>
            </a:extLst>
          </p:cNvPr>
          <p:cNvSpPr/>
          <p:nvPr/>
        </p:nvSpPr>
        <p:spPr>
          <a:xfrm>
            <a:off x="5765739" y="2108011"/>
            <a:ext cx="565200" cy="378000"/>
          </a:xfrm>
          <a:prstGeom prst="rect">
            <a:avLst/>
          </a:prstGeom>
          <a:noFill/>
          <a:ln w="2857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3" name="Rectangle 52">
            <a:extLst>
              <a:ext uri="{FF2B5EF4-FFF2-40B4-BE49-F238E27FC236}">
                <a16:creationId xmlns:a16="http://schemas.microsoft.com/office/drawing/2014/main" id="{7EAF48C9-F2D0-CD96-03B5-ACF99DB53349}"/>
              </a:ext>
            </a:extLst>
          </p:cNvPr>
          <p:cNvSpPr/>
          <p:nvPr/>
        </p:nvSpPr>
        <p:spPr>
          <a:xfrm>
            <a:off x="7194665" y="2108011"/>
            <a:ext cx="565200" cy="378000"/>
          </a:xfrm>
          <a:prstGeom prst="rect">
            <a:avLst/>
          </a:prstGeom>
          <a:noFill/>
          <a:ln w="28575">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4" name="TextBox 53">
            <a:extLst>
              <a:ext uri="{FF2B5EF4-FFF2-40B4-BE49-F238E27FC236}">
                <a16:creationId xmlns:a16="http://schemas.microsoft.com/office/drawing/2014/main" id="{2B1A30E7-A5A9-A332-7FB6-C6876C0538B3}"/>
              </a:ext>
            </a:extLst>
          </p:cNvPr>
          <p:cNvSpPr txBox="1"/>
          <p:nvPr/>
        </p:nvSpPr>
        <p:spPr>
          <a:xfrm rot="16200000">
            <a:off x="2266742" y="4001214"/>
            <a:ext cx="556114" cy="276999"/>
          </a:xfrm>
          <a:prstGeom prst="rect">
            <a:avLst/>
          </a:prstGeom>
          <a:noFill/>
        </p:spPr>
        <p:txBody>
          <a:bodyPr wrap="none" lIns="0" tIns="0" rIns="0" bIns="0" rtlCol="0">
            <a:spAutoFit/>
          </a:bodyPr>
          <a:lstStyle/>
          <a:p>
            <a:r>
              <a:rPr lang="en-US" b="1" dirty="0">
                <a:latin typeface="Cambria" panose="02040503050406030204" pitchFamily="18" charset="0"/>
              </a:rPr>
              <a:t>Store</a:t>
            </a:r>
          </a:p>
        </p:txBody>
      </p:sp>
      <p:cxnSp>
        <p:nvCxnSpPr>
          <p:cNvPr id="55" name="Straight Connector 54">
            <a:extLst>
              <a:ext uri="{FF2B5EF4-FFF2-40B4-BE49-F238E27FC236}">
                <a16:creationId xmlns:a16="http://schemas.microsoft.com/office/drawing/2014/main" id="{3943CD6F-173E-DE63-8472-AD880BD75F58}"/>
              </a:ext>
            </a:extLst>
          </p:cNvPr>
          <p:cNvCxnSpPr>
            <a:cxnSpLocks/>
          </p:cNvCxnSpPr>
          <p:nvPr/>
        </p:nvCxnSpPr>
        <p:spPr>
          <a:xfrm>
            <a:off x="2688899" y="3805890"/>
            <a:ext cx="0" cy="720000"/>
          </a:xfrm>
          <a:prstGeom prst="line">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38798E3-4493-D7F8-DDAC-929C2315AC9A}"/>
              </a:ext>
            </a:extLst>
          </p:cNvPr>
          <p:cNvSpPr txBox="1"/>
          <p:nvPr/>
        </p:nvSpPr>
        <p:spPr>
          <a:xfrm rot="16200000">
            <a:off x="3489916" y="4001214"/>
            <a:ext cx="556114" cy="276999"/>
          </a:xfrm>
          <a:prstGeom prst="rect">
            <a:avLst/>
          </a:prstGeom>
          <a:noFill/>
        </p:spPr>
        <p:txBody>
          <a:bodyPr wrap="none" lIns="0" tIns="0" rIns="0" bIns="0" rtlCol="0">
            <a:spAutoFit/>
          </a:bodyPr>
          <a:lstStyle/>
          <a:p>
            <a:r>
              <a:rPr lang="en-US" b="1" dirty="0">
                <a:latin typeface="Cambria" panose="02040503050406030204" pitchFamily="18" charset="0"/>
              </a:rPr>
              <a:t>Store</a:t>
            </a:r>
          </a:p>
        </p:txBody>
      </p:sp>
      <p:cxnSp>
        <p:nvCxnSpPr>
          <p:cNvPr id="57" name="Straight Connector 56">
            <a:extLst>
              <a:ext uri="{FF2B5EF4-FFF2-40B4-BE49-F238E27FC236}">
                <a16:creationId xmlns:a16="http://schemas.microsoft.com/office/drawing/2014/main" id="{500A5D69-DD79-8ED9-EA65-16E150EBB679}"/>
              </a:ext>
            </a:extLst>
          </p:cNvPr>
          <p:cNvCxnSpPr>
            <a:cxnSpLocks/>
          </p:cNvCxnSpPr>
          <p:nvPr/>
        </p:nvCxnSpPr>
        <p:spPr>
          <a:xfrm>
            <a:off x="3912073" y="3805890"/>
            <a:ext cx="0" cy="720000"/>
          </a:xfrm>
          <a:prstGeom prst="line">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47E87C-29E6-5324-2060-8BFC49E2167F}"/>
              </a:ext>
            </a:extLst>
          </p:cNvPr>
          <p:cNvCxnSpPr>
            <a:cxnSpLocks/>
            <a:stCxn id="23" idx="0"/>
          </p:cNvCxnSpPr>
          <p:nvPr/>
        </p:nvCxnSpPr>
        <p:spPr>
          <a:xfrm flipV="1">
            <a:off x="1516822" y="1800467"/>
            <a:ext cx="2058871" cy="307544"/>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3A912B3-96E0-A930-FD58-64ECCE9BF153}"/>
              </a:ext>
            </a:extLst>
          </p:cNvPr>
          <p:cNvCxnSpPr>
            <a:cxnSpLocks/>
            <a:stCxn id="22" idx="0"/>
          </p:cNvCxnSpPr>
          <p:nvPr/>
        </p:nvCxnSpPr>
        <p:spPr>
          <a:xfrm flipV="1">
            <a:off x="2777682" y="1856577"/>
            <a:ext cx="990291" cy="232331"/>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C64FEC-F7D3-7150-AE81-25EE4B038EFB}"/>
              </a:ext>
            </a:extLst>
          </p:cNvPr>
          <p:cNvCxnSpPr>
            <a:cxnSpLocks/>
            <a:stCxn id="51" idx="0"/>
            <a:endCxn id="21" idx="2"/>
          </p:cNvCxnSpPr>
          <p:nvPr/>
        </p:nvCxnSpPr>
        <p:spPr>
          <a:xfrm flipV="1">
            <a:off x="3894985" y="1872339"/>
            <a:ext cx="0" cy="235672"/>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5D1FA6B1-E8E9-36EC-DF26-EE8E90A90110}"/>
              </a:ext>
            </a:extLst>
          </p:cNvPr>
          <p:cNvSpPr/>
          <p:nvPr/>
        </p:nvSpPr>
        <p:spPr>
          <a:xfrm>
            <a:off x="2308368" y="2841912"/>
            <a:ext cx="757645" cy="307542"/>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4" name="Rounded Rectangle 63">
            <a:extLst>
              <a:ext uri="{FF2B5EF4-FFF2-40B4-BE49-F238E27FC236}">
                <a16:creationId xmlns:a16="http://schemas.microsoft.com/office/drawing/2014/main" id="{12343675-D9BB-B1F5-C285-2E641D05D079}"/>
              </a:ext>
            </a:extLst>
          </p:cNvPr>
          <p:cNvSpPr/>
          <p:nvPr/>
        </p:nvSpPr>
        <p:spPr>
          <a:xfrm>
            <a:off x="3528601" y="2841912"/>
            <a:ext cx="757645" cy="307542"/>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5" name="Rounded Rectangle 64">
            <a:extLst>
              <a:ext uri="{FF2B5EF4-FFF2-40B4-BE49-F238E27FC236}">
                <a16:creationId xmlns:a16="http://schemas.microsoft.com/office/drawing/2014/main" id="{5274C3A8-1238-578C-25DC-FBE216A1EA13}"/>
              </a:ext>
            </a:extLst>
          </p:cNvPr>
          <p:cNvSpPr/>
          <p:nvPr/>
        </p:nvSpPr>
        <p:spPr>
          <a:xfrm>
            <a:off x="5669516" y="2841912"/>
            <a:ext cx="757645" cy="307542"/>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6" name="Rounded Rectangle 65">
            <a:extLst>
              <a:ext uri="{FF2B5EF4-FFF2-40B4-BE49-F238E27FC236}">
                <a16:creationId xmlns:a16="http://schemas.microsoft.com/office/drawing/2014/main" id="{005FEEAA-52E0-4FE0-6385-29C92DACBD7B}"/>
              </a:ext>
            </a:extLst>
          </p:cNvPr>
          <p:cNvSpPr/>
          <p:nvPr/>
        </p:nvSpPr>
        <p:spPr>
          <a:xfrm>
            <a:off x="7098442" y="2841912"/>
            <a:ext cx="757645" cy="307542"/>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Tree>
    <p:custDataLst>
      <p:tags r:id="rId1"/>
    </p:custDataLst>
    <p:extLst>
      <p:ext uri="{BB962C8B-B14F-4D97-AF65-F5344CB8AC3E}">
        <p14:creationId xmlns:p14="http://schemas.microsoft.com/office/powerpoint/2010/main" val="235513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p:bldP spid="13" grpId="0"/>
      <p:bldP spid="15" grpId="0"/>
      <p:bldP spid="17" grpId="0"/>
      <p:bldP spid="18" grpId="0"/>
      <p:bldP spid="21" grpId="0"/>
      <p:bldP spid="23" grpId="0" animBg="1"/>
      <p:bldP spid="39" grpId="0" animBg="1"/>
      <p:bldP spid="40" grpId="0" animBg="1"/>
      <p:bldP spid="41" grpId="0" animBg="1"/>
      <p:bldP spid="42" grpId="0" animBg="1"/>
      <p:bldP spid="49" grpId="0"/>
      <p:bldP spid="50" grpId="0" animBg="1"/>
      <p:bldP spid="51" grpId="0" animBg="1"/>
      <p:bldP spid="52" grpId="0" animBg="1"/>
      <p:bldP spid="53" grpId="0" animBg="1"/>
      <p:bldP spid="54" grpId="0"/>
      <p:bldP spid="56" grpId="0"/>
      <p:bldP spid="63" grpId="0" animBg="1"/>
      <p:bldP spid="64" grpId="0" animBg="1"/>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Seed Matching Techniques</a:t>
            </a:r>
            <a:endParaRPr lang="en-US" b="1" dirty="0">
              <a:latin typeface="Garamond" panose="02020404030301010803" pitchFamily="18" charset="0"/>
            </a:endParaRPr>
          </a:p>
        </p:txBody>
      </p:sp>
      <p:sp>
        <p:nvSpPr>
          <p:cNvPr id="3" name="Rounded Rectangle 2">
            <a:extLst>
              <a:ext uri="{FF2B5EF4-FFF2-40B4-BE49-F238E27FC236}">
                <a16:creationId xmlns:a16="http://schemas.microsoft.com/office/drawing/2014/main" id="{341830EF-D789-1664-33DC-B1ABCDDA6BC0}"/>
              </a:ext>
            </a:extLst>
          </p:cNvPr>
          <p:cNvSpPr/>
          <p:nvPr/>
        </p:nvSpPr>
        <p:spPr>
          <a:xfrm>
            <a:off x="3369193" y="2914011"/>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6" name="Rectangle 5">
            <a:extLst>
              <a:ext uri="{FF2B5EF4-FFF2-40B4-BE49-F238E27FC236}">
                <a16:creationId xmlns:a16="http://schemas.microsoft.com/office/drawing/2014/main" id="{30B853B8-CE4A-55CC-14E8-AB221A23C19F}"/>
              </a:ext>
            </a:extLst>
          </p:cNvPr>
          <p:cNvSpPr/>
          <p:nvPr/>
        </p:nvSpPr>
        <p:spPr>
          <a:xfrm>
            <a:off x="4641813" y="2921480"/>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sp>
        <p:nvSpPr>
          <p:cNvPr id="7" name="Left Brace 6">
            <a:extLst>
              <a:ext uri="{FF2B5EF4-FFF2-40B4-BE49-F238E27FC236}">
                <a16:creationId xmlns:a16="http://schemas.microsoft.com/office/drawing/2014/main" id="{A2C1B358-6BBD-619D-DDA9-F296A7D63321}"/>
              </a:ext>
            </a:extLst>
          </p:cNvPr>
          <p:cNvSpPr/>
          <p:nvPr/>
        </p:nvSpPr>
        <p:spPr>
          <a:xfrm>
            <a:off x="1081977" y="2903911"/>
            <a:ext cx="180551" cy="1360178"/>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sp>
        <p:nvSpPr>
          <p:cNvPr id="16" name="Left Brace 15">
            <a:extLst>
              <a:ext uri="{FF2B5EF4-FFF2-40B4-BE49-F238E27FC236}">
                <a16:creationId xmlns:a16="http://schemas.microsoft.com/office/drawing/2014/main" id="{C5F985D9-EDDF-B6D1-CBFA-6CF6FFB5AD83}"/>
              </a:ext>
            </a:extLst>
          </p:cNvPr>
          <p:cNvSpPr/>
          <p:nvPr/>
        </p:nvSpPr>
        <p:spPr>
          <a:xfrm rot="5400000">
            <a:off x="1819403" y="2206456"/>
            <a:ext cx="235136" cy="1123200"/>
          </a:xfrm>
          <a:prstGeom prst="leftBrace">
            <a:avLst>
              <a:gd name="adj1" fmla="val 77564"/>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latin typeface="Cambria" panose="02040503050406030204" pitchFamily="18" charset="0"/>
            </a:endParaRPr>
          </a:p>
        </p:txBody>
      </p:sp>
      <p:cxnSp>
        <p:nvCxnSpPr>
          <p:cNvPr id="19" name="Straight Connector 18">
            <a:extLst>
              <a:ext uri="{FF2B5EF4-FFF2-40B4-BE49-F238E27FC236}">
                <a16:creationId xmlns:a16="http://schemas.microsoft.com/office/drawing/2014/main" id="{256FE21D-7A36-7E86-6F37-14AE79008EB4}"/>
              </a:ext>
            </a:extLst>
          </p:cNvPr>
          <p:cNvCxnSpPr>
            <a:cxnSpLocks/>
            <a:stCxn id="74" idx="3"/>
          </p:cNvCxnSpPr>
          <p:nvPr/>
        </p:nvCxnSpPr>
        <p:spPr>
          <a:xfrm>
            <a:off x="2498572" y="3047211"/>
            <a:ext cx="877134" cy="26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EC7958-0D05-F4AD-6C5E-B61F8ED29FCA}"/>
              </a:ext>
            </a:extLst>
          </p:cNvPr>
          <p:cNvCxnSpPr>
            <a:cxnSpLocks/>
            <a:stCxn id="76" idx="3"/>
          </p:cNvCxnSpPr>
          <p:nvPr/>
        </p:nvCxnSpPr>
        <p:spPr>
          <a:xfrm>
            <a:off x="2637063" y="3396107"/>
            <a:ext cx="738643" cy="525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9BF6B2-4301-D1AE-2F58-F1884E27E24F}"/>
              </a:ext>
            </a:extLst>
          </p:cNvPr>
          <p:cNvCxnSpPr>
            <a:cxnSpLocks/>
            <a:stCxn id="75" idx="3"/>
          </p:cNvCxnSpPr>
          <p:nvPr/>
        </p:nvCxnSpPr>
        <p:spPr>
          <a:xfrm>
            <a:off x="2775554" y="3745003"/>
            <a:ext cx="600152" cy="305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BB9046B-4F60-A0A7-1634-F377661484D5}"/>
              </a:ext>
            </a:extLst>
          </p:cNvPr>
          <p:cNvCxnSpPr>
            <a:cxnSpLocks/>
            <a:stCxn id="77" idx="3"/>
          </p:cNvCxnSpPr>
          <p:nvPr/>
        </p:nvCxnSpPr>
        <p:spPr>
          <a:xfrm>
            <a:off x="2914045" y="4094762"/>
            <a:ext cx="461661"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6B4D86-B087-3411-59F9-E8D7DF2BEB3E}"/>
              </a:ext>
            </a:extLst>
          </p:cNvPr>
          <p:cNvCxnSpPr>
            <a:cxnSpLocks/>
          </p:cNvCxnSpPr>
          <p:nvPr/>
        </p:nvCxnSpPr>
        <p:spPr>
          <a:xfrm>
            <a:off x="4173186" y="3047479"/>
            <a:ext cx="460800"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5E792C7-C0A2-3D60-7C46-6C469F8CBFAF}"/>
              </a:ext>
            </a:extLst>
          </p:cNvPr>
          <p:cNvSpPr/>
          <p:nvPr/>
        </p:nvSpPr>
        <p:spPr>
          <a:xfrm>
            <a:off x="4641813" y="3270574"/>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35" name="Straight Connector 34">
            <a:extLst>
              <a:ext uri="{FF2B5EF4-FFF2-40B4-BE49-F238E27FC236}">
                <a16:creationId xmlns:a16="http://schemas.microsoft.com/office/drawing/2014/main" id="{53D16DD1-915E-B497-E5C6-39BBEAEE8A14}"/>
              </a:ext>
            </a:extLst>
          </p:cNvPr>
          <p:cNvCxnSpPr>
            <a:cxnSpLocks/>
          </p:cNvCxnSpPr>
          <p:nvPr/>
        </p:nvCxnSpPr>
        <p:spPr>
          <a:xfrm flipV="1">
            <a:off x="4173186" y="3396574"/>
            <a:ext cx="460800" cy="191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2B299-D56B-84C0-D619-B4F5C2188A7C}"/>
              </a:ext>
            </a:extLst>
          </p:cNvPr>
          <p:cNvSpPr/>
          <p:nvPr/>
        </p:nvSpPr>
        <p:spPr>
          <a:xfrm>
            <a:off x="4641813" y="3619668"/>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0xFC</a:t>
            </a:r>
          </a:p>
        </p:txBody>
      </p:sp>
      <p:cxnSp>
        <p:nvCxnSpPr>
          <p:cNvPr id="68" name="Straight Connector 67">
            <a:extLst>
              <a:ext uri="{FF2B5EF4-FFF2-40B4-BE49-F238E27FC236}">
                <a16:creationId xmlns:a16="http://schemas.microsoft.com/office/drawing/2014/main" id="{96ED84C7-EAF3-3654-9DF8-18D337426187}"/>
              </a:ext>
            </a:extLst>
          </p:cNvPr>
          <p:cNvCxnSpPr>
            <a:cxnSpLocks/>
          </p:cNvCxnSpPr>
          <p:nvPr/>
        </p:nvCxnSpPr>
        <p:spPr>
          <a:xfrm>
            <a:off x="4173186" y="3745668"/>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874F90F-AC3D-2575-8463-8A7E5D0A9EF9}"/>
              </a:ext>
            </a:extLst>
          </p:cNvPr>
          <p:cNvSpPr/>
          <p:nvPr/>
        </p:nvSpPr>
        <p:spPr>
          <a:xfrm>
            <a:off x="4641813" y="3968763"/>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0x45</a:t>
            </a:r>
          </a:p>
        </p:txBody>
      </p:sp>
      <p:cxnSp>
        <p:nvCxnSpPr>
          <p:cNvPr id="70" name="Straight Connector 69">
            <a:extLst>
              <a:ext uri="{FF2B5EF4-FFF2-40B4-BE49-F238E27FC236}">
                <a16:creationId xmlns:a16="http://schemas.microsoft.com/office/drawing/2014/main" id="{593A8B34-5DA1-2138-4E82-6A071DD23FAD}"/>
              </a:ext>
            </a:extLst>
          </p:cNvPr>
          <p:cNvCxnSpPr>
            <a:cxnSpLocks/>
          </p:cNvCxnSpPr>
          <p:nvPr/>
        </p:nvCxnSpPr>
        <p:spPr>
          <a:xfrm>
            <a:off x="4173186" y="4094763"/>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91AC2A03-68BB-2015-482B-F7098C21B26C}"/>
              </a:ext>
            </a:extLst>
          </p:cNvPr>
          <p:cNvSpPr/>
          <p:nvPr/>
        </p:nvSpPr>
        <p:spPr>
          <a:xfrm>
            <a:off x="6052282" y="2892647"/>
            <a:ext cx="856417" cy="1297382"/>
          </a:xfrm>
          <a:prstGeom prst="roundRect">
            <a:avLst/>
          </a:prstGeom>
          <a:solidFill>
            <a:srgbClr val="EEDAA8"/>
          </a:solidFill>
          <a:ln w="31750" cap="flat" cmpd="sng" algn="ctr">
            <a:solidFill>
              <a:schemeClr val="tx1"/>
            </a:solidFill>
            <a:prstDash val="solid"/>
          </a:ln>
          <a:effectLst/>
        </p:spPr>
        <p:txBody>
          <a:bodyPr rtlCol="0" anchor="ctr"/>
          <a:lstStyle/>
          <a:p>
            <a:pPr lvl="0" algn="ctr" defTabSz="1600847"/>
            <a:r>
              <a:rPr lang="en-US" noProof="0" dirty="0">
                <a:latin typeface="Cambria" panose="02040503050406030204" pitchFamily="18" charset="0"/>
              </a:rPr>
              <a:t>Find</a:t>
            </a:r>
          </a:p>
          <a:p>
            <a:pPr lvl="0" algn="ctr" defTabSz="1600847"/>
            <a:r>
              <a:rPr kumimoji="0" lang="en-US" i="0" u="none" strike="noStrike" kern="0" cap="none" spc="0" normalizeH="0" baseline="0" dirty="0">
                <a:ln>
                  <a:noFill/>
                </a:ln>
                <a:effectLst/>
                <a:uLnTx/>
                <a:uFillTx/>
                <a:latin typeface="Cambria" panose="02040503050406030204" pitchFamily="18" charset="0"/>
              </a:rPr>
              <a:t>Min</a:t>
            </a:r>
            <a:endParaRPr kumimoji="0" lang="en-US" i="0" u="none" strike="noStrike" kern="0" cap="none" spc="0" normalizeH="0" baseline="0" noProof="0" dirty="0">
              <a:ln>
                <a:noFill/>
              </a:ln>
              <a:effectLst/>
              <a:uLnTx/>
              <a:uFillTx/>
              <a:latin typeface="Calibri"/>
            </a:endParaRPr>
          </a:p>
        </p:txBody>
      </p:sp>
      <p:sp>
        <p:nvSpPr>
          <p:cNvPr id="72" name="TextBox 71">
            <a:extLst>
              <a:ext uri="{FF2B5EF4-FFF2-40B4-BE49-F238E27FC236}">
                <a16:creationId xmlns:a16="http://schemas.microsoft.com/office/drawing/2014/main" id="{61006B0F-F915-0252-F326-207E21A3AD76}"/>
              </a:ext>
            </a:extLst>
          </p:cNvPr>
          <p:cNvSpPr txBox="1"/>
          <p:nvPr/>
        </p:nvSpPr>
        <p:spPr>
          <a:xfrm rot="16200000">
            <a:off x="313182" y="3252774"/>
            <a:ext cx="997004" cy="553998"/>
          </a:xfrm>
          <a:prstGeom prst="rect">
            <a:avLst/>
          </a:prstGeom>
          <a:noFill/>
        </p:spPr>
        <p:txBody>
          <a:bodyPr wrap="none" lIns="0" tIns="0" rIns="0" bIns="0" rtlCol="0">
            <a:spAutoFit/>
          </a:bodyPr>
          <a:lstStyle/>
          <a:p>
            <a:pPr algn="ctr"/>
            <a:r>
              <a:rPr lang="en-US" b="1" dirty="0">
                <a:latin typeface="Cambria" panose="02040503050406030204" pitchFamily="18" charset="0"/>
              </a:rPr>
              <a:t>Window: </a:t>
            </a:r>
          </a:p>
          <a:p>
            <a:pPr algn="ctr"/>
            <a:r>
              <a:rPr lang="en-US" b="1" dirty="0">
                <a:latin typeface="Cambria" panose="02040503050406030204" pitchFamily="18" charset="0"/>
              </a:rPr>
              <a:t>4 k-</a:t>
            </a:r>
            <a:r>
              <a:rPr lang="en-US" b="1" dirty="0" err="1">
                <a:latin typeface="Cambria" panose="02040503050406030204" pitchFamily="18" charset="0"/>
              </a:rPr>
              <a:t>mers</a:t>
            </a:r>
            <a:endParaRPr lang="en-US"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479A0C1-8B24-D103-F078-9CD72B0D5A10}"/>
                  </a:ext>
                </a:extLst>
              </p:cNvPr>
              <p:cNvSpPr txBox="1"/>
              <p:nvPr/>
            </p:nvSpPr>
            <p:spPr>
              <a:xfrm>
                <a:off x="1118337" y="2344834"/>
                <a:ext cx="1629229" cy="276999"/>
              </a:xfrm>
              <a:prstGeom prst="rect">
                <a:avLst/>
              </a:prstGeom>
              <a:noFill/>
            </p:spPr>
            <p:txBody>
              <a:bodyPr wrap="none" lIns="0" tIns="0" rIns="0" bIns="0" rtlCol="0">
                <a:spAutoFit/>
              </a:bodyPr>
              <a:lstStyle/>
              <a:p>
                <a:pPr algn="ctr"/>
                <a:r>
                  <a:rPr lang="en-US" b="1" dirty="0">
                    <a:latin typeface="Cambria" panose="02040503050406030204" pitchFamily="18" charset="0"/>
                  </a:rPr>
                  <a:t>k-</a:t>
                </a:r>
                <a:r>
                  <a:rPr lang="en-US" b="1" dirty="0" err="1">
                    <a:latin typeface="Cambria" panose="02040503050406030204" pitchFamily="18" charset="0"/>
                  </a:rPr>
                  <a:t>mers</a:t>
                </a:r>
                <a:r>
                  <a:rPr lang="en-US" b="1" dirty="0">
                    <a:latin typeface="Cambria" panose="02040503050406030204" pitchFamily="18" charset="0"/>
                  </a:rPr>
                  <a:t> (</a:t>
                </a:r>
                <a14:m>
                  <m:oMath xmlns:m="http://schemas.openxmlformats.org/officeDocument/2006/math">
                    <m:r>
                      <a:rPr lang="en-US" b="1" i="1" dirty="0" smtClean="0">
                        <a:latin typeface="Cambria Math" panose="02040503050406030204" pitchFamily="18" charset="0"/>
                      </a:rPr>
                      <m:t>𝒌</m:t>
                    </m:r>
                    <m:r>
                      <a:rPr lang="en-US" b="1" i="1" dirty="0" smtClean="0">
                        <a:latin typeface="Cambria Math" panose="02040503050406030204" pitchFamily="18" charset="0"/>
                      </a:rPr>
                      <m:t>=</m:t>
                    </m:r>
                    <m:r>
                      <a:rPr lang="en-US" b="1" i="1" dirty="0" smtClean="0">
                        <a:latin typeface="Cambria Math" panose="02040503050406030204" pitchFamily="18" charset="0"/>
                      </a:rPr>
                      <m:t>𝟕</m:t>
                    </m:r>
                  </m:oMath>
                </a14:m>
                <a:r>
                  <a:rPr lang="en-US" b="1" dirty="0">
                    <a:latin typeface="Cambria" panose="02040503050406030204" pitchFamily="18" charset="0"/>
                  </a:rPr>
                  <a:t>):</a:t>
                </a:r>
              </a:p>
            </p:txBody>
          </p:sp>
        </mc:Choice>
        <mc:Fallback xmlns="">
          <p:sp>
            <p:nvSpPr>
              <p:cNvPr id="73" name="TextBox 72">
                <a:extLst>
                  <a:ext uri="{FF2B5EF4-FFF2-40B4-BE49-F238E27FC236}">
                    <a16:creationId xmlns:a16="http://schemas.microsoft.com/office/drawing/2014/main" id="{4479A0C1-8B24-D103-F078-9CD72B0D5A10}"/>
                  </a:ext>
                </a:extLst>
              </p:cNvPr>
              <p:cNvSpPr txBox="1">
                <a:spLocks noRot="1" noChangeAspect="1" noMove="1" noResize="1" noEditPoints="1" noAdjustHandles="1" noChangeArrowheads="1" noChangeShapeType="1" noTextEdit="1"/>
              </p:cNvSpPr>
              <p:nvPr/>
            </p:nvSpPr>
            <p:spPr>
              <a:xfrm>
                <a:off x="1118337" y="2344834"/>
                <a:ext cx="1629229" cy="276999"/>
              </a:xfrm>
              <a:prstGeom prst="rect">
                <a:avLst/>
              </a:prstGeom>
              <a:blipFill>
                <a:blip r:embed="rId4"/>
                <a:stretch>
                  <a:fillRect l="-7692" t="-21739" r="-8462" b="-47826"/>
                </a:stretch>
              </a:blipFill>
            </p:spPr>
            <p:txBody>
              <a:bodyPr/>
              <a:lstStyle/>
              <a:p>
                <a:r>
                  <a:rPr lang="en-CH">
                    <a:noFill/>
                  </a:rPr>
                  <a:t> </a:t>
                </a:r>
              </a:p>
            </p:txBody>
          </p:sp>
        </mc:Fallback>
      </mc:AlternateContent>
      <p:sp>
        <p:nvSpPr>
          <p:cNvPr id="74" name="Rounded Rectangle 73">
            <a:extLst>
              <a:ext uri="{FF2B5EF4-FFF2-40B4-BE49-F238E27FC236}">
                <a16:creationId xmlns:a16="http://schemas.microsoft.com/office/drawing/2014/main" id="{60BB342C-1695-6399-AA29-616445826A35}"/>
              </a:ext>
            </a:extLst>
          </p:cNvPr>
          <p:cNvSpPr/>
          <p:nvPr/>
        </p:nvSpPr>
        <p:spPr>
          <a:xfrm>
            <a:off x="1375372" y="2914011"/>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
            </a:r>
            <a:endParaRPr kumimoji="0" lang="en-US" b="0" i="0" u="none" strike="noStrike" kern="0" cap="none" spc="0" normalizeH="0" baseline="0" noProof="0" dirty="0">
              <a:ln>
                <a:noFill/>
              </a:ln>
              <a:solidFill>
                <a:prstClr val="white"/>
              </a:solidFill>
              <a:effectLst/>
              <a:uLnTx/>
              <a:uFillTx/>
              <a:latin typeface="Calibri"/>
            </a:endParaRPr>
          </a:p>
        </p:txBody>
      </p:sp>
      <p:sp>
        <p:nvSpPr>
          <p:cNvPr id="75" name="Rounded Rectangle 74">
            <a:extLst>
              <a:ext uri="{FF2B5EF4-FFF2-40B4-BE49-F238E27FC236}">
                <a16:creationId xmlns:a16="http://schemas.microsoft.com/office/drawing/2014/main" id="{B0867CE3-7A3B-C188-DCF8-3743652EDD7B}"/>
              </a:ext>
            </a:extLst>
          </p:cNvPr>
          <p:cNvSpPr/>
          <p:nvPr/>
        </p:nvSpPr>
        <p:spPr>
          <a:xfrm>
            <a:off x="1652354" y="3611803"/>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TATTACC</a:t>
            </a:r>
            <a:endParaRPr kumimoji="0" lang="en-US" b="0" i="0" u="none" strike="noStrike" kern="0" cap="none" spc="0" normalizeH="0" baseline="0" noProof="0" dirty="0">
              <a:ln>
                <a:noFill/>
              </a:ln>
              <a:solidFill>
                <a:prstClr val="white"/>
              </a:solidFill>
              <a:effectLst/>
              <a:uLnTx/>
              <a:uFillTx/>
              <a:latin typeface="Calibri"/>
            </a:endParaRPr>
          </a:p>
        </p:txBody>
      </p:sp>
      <p:sp>
        <p:nvSpPr>
          <p:cNvPr id="76" name="Rounded Rectangle 75">
            <a:extLst>
              <a:ext uri="{FF2B5EF4-FFF2-40B4-BE49-F238E27FC236}">
                <a16:creationId xmlns:a16="http://schemas.microsoft.com/office/drawing/2014/main" id="{2E02D530-A57A-994C-A226-E53C0B54DADD}"/>
              </a:ext>
            </a:extLst>
          </p:cNvPr>
          <p:cNvSpPr/>
          <p:nvPr/>
        </p:nvSpPr>
        <p:spPr>
          <a:xfrm>
            <a:off x="1513863" y="3262907"/>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CTATTAC</a:t>
            </a:r>
            <a:endParaRPr kumimoji="0" lang="en-US" b="0" i="0" u="none" strike="noStrike" kern="0" cap="none" spc="0" normalizeH="0" baseline="0" noProof="0" dirty="0">
              <a:ln>
                <a:noFill/>
              </a:ln>
              <a:solidFill>
                <a:prstClr val="white"/>
              </a:solidFill>
              <a:effectLst/>
              <a:uLnTx/>
              <a:uFillTx/>
              <a:latin typeface="Calibri"/>
            </a:endParaRPr>
          </a:p>
        </p:txBody>
      </p:sp>
      <p:sp>
        <p:nvSpPr>
          <p:cNvPr id="77" name="Rounded Rectangle 76">
            <a:extLst>
              <a:ext uri="{FF2B5EF4-FFF2-40B4-BE49-F238E27FC236}">
                <a16:creationId xmlns:a16="http://schemas.microsoft.com/office/drawing/2014/main" id="{EF558447-9E81-5A01-A8A2-D5177C87D02B}"/>
              </a:ext>
            </a:extLst>
          </p:cNvPr>
          <p:cNvSpPr/>
          <p:nvPr/>
        </p:nvSpPr>
        <p:spPr>
          <a:xfrm>
            <a:off x="1790845" y="3961562"/>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ATTACCT</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78" name="Elbow Connector 77">
            <a:extLst>
              <a:ext uri="{FF2B5EF4-FFF2-40B4-BE49-F238E27FC236}">
                <a16:creationId xmlns:a16="http://schemas.microsoft.com/office/drawing/2014/main" id="{FD97E5BD-27FA-BA8F-D1E2-839D63D089A3}"/>
              </a:ext>
            </a:extLst>
          </p:cNvPr>
          <p:cNvCxnSpPr>
            <a:cxnSpLocks/>
            <a:stCxn id="6" idx="3"/>
            <a:endCxn id="71" idx="1"/>
          </p:cNvCxnSpPr>
          <p:nvPr/>
        </p:nvCxnSpPr>
        <p:spPr>
          <a:xfrm>
            <a:off x="5361813" y="3047480"/>
            <a:ext cx="690469" cy="493858"/>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930DC07B-CD34-DE16-81EB-1AE86A07A35B}"/>
              </a:ext>
            </a:extLst>
          </p:cNvPr>
          <p:cNvCxnSpPr>
            <a:cxnSpLocks/>
            <a:stCxn id="34" idx="3"/>
            <a:endCxn id="71" idx="1"/>
          </p:cNvCxnSpPr>
          <p:nvPr/>
        </p:nvCxnSpPr>
        <p:spPr>
          <a:xfrm>
            <a:off x="5361813" y="3396574"/>
            <a:ext cx="690469" cy="144764"/>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294C9850-5FCE-1C79-559F-DF4AE90B4355}"/>
              </a:ext>
            </a:extLst>
          </p:cNvPr>
          <p:cNvCxnSpPr>
            <a:cxnSpLocks/>
            <a:stCxn id="67" idx="3"/>
            <a:endCxn id="71" idx="1"/>
          </p:cNvCxnSpPr>
          <p:nvPr/>
        </p:nvCxnSpPr>
        <p:spPr>
          <a:xfrm flipV="1">
            <a:off x="5361813" y="3541338"/>
            <a:ext cx="690469" cy="204330"/>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84833735-4E99-B7CB-1E3D-FACB3094B3C4}"/>
              </a:ext>
            </a:extLst>
          </p:cNvPr>
          <p:cNvCxnSpPr>
            <a:cxnSpLocks/>
            <a:stCxn id="69" idx="3"/>
            <a:endCxn id="71" idx="1"/>
          </p:cNvCxnSpPr>
          <p:nvPr/>
        </p:nvCxnSpPr>
        <p:spPr>
          <a:xfrm flipV="1">
            <a:off x="5361813" y="3541338"/>
            <a:ext cx="690469" cy="553425"/>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BEBF195C-7AD1-5DD4-1644-FBFAB7C51E1C}"/>
              </a:ext>
            </a:extLst>
          </p:cNvPr>
          <p:cNvSpPr/>
          <p:nvPr/>
        </p:nvSpPr>
        <p:spPr>
          <a:xfrm>
            <a:off x="7539626" y="2851282"/>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0x02</a:t>
            </a:r>
          </a:p>
        </p:txBody>
      </p:sp>
      <p:cxnSp>
        <p:nvCxnSpPr>
          <p:cNvPr id="83" name="Straight Connector 82">
            <a:extLst>
              <a:ext uri="{FF2B5EF4-FFF2-40B4-BE49-F238E27FC236}">
                <a16:creationId xmlns:a16="http://schemas.microsoft.com/office/drawing/2014/main" id="{82D0BCE8-8A36-92AF-D548-865DBA7DFEF3}"/>
              </a:ext>
            </a:extLst>
          </p:cNvPr>
          <p:cNvCxnSpPr>
            <a:cxnSpLocks/>
            <a:stCxn id="82" idx="2"/>
            <a:endCxn id="84" idx="0"/>
          </p:cNvCxnSpPr>
          <p:nvPr/>
        </p:nvCxnSpPr>
        <p:spPr>
          <a:xfrm>
            <a:off x="7899626" y="3103281"/>
            <a:ext cx="0" cy="376712"/>
          </a:xfrm>
          <a:prstGeom prst="line">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690E0AB4-B750-2629-EB9B-491595879403}"/>
              </a:ext>
            </a:extLst>
          </p:cNvPr>
          <p:cNvSpPr/>
          <p:nvPr/>
        </p:nvSpPr>
        <p:spPr>
          <a:xfrm>
            <a:off x="7338026" y="3479993"/>
            <a:ext cx="11232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CTATTAC</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85" name="Elbow Connector 84">
            <a:extLst>
              <a:ext uri="{FF2B5EF4-FFF2-40B4-BE49-F238E27FC236}">
                <a16:creationId xmlns:a16="http://schemas.microsoft.com/office/drawing/2014/main" id="{AFF52F52-CD1A-AF47-2A72-C74E98036F63}"/>
              </a:ext>
            </a:extLst>
          </p:cNvPr>
          <p:cNvCxnSpPr>
            <a:cxnSpLocks/>
            <a:stCxn id="71" idx="3"/>
            <a:endCxn id="82" idx="1"/>
          </p:cNvCxnSpPr>
          <p:nvPr/>
        </p:nvCxnSpPr>
        <p:spPr>
          <a:xfrm flipV="1">
            <a:off x="6908699" y="2977282"/>
            <a:ext cx="630927" cy="564056"/>
          </a:xfrm>
          <a:prstGeom prst="bentConnector3">
            <a:avLst>
              <a:gd name="adj1" fmla="val 50000"/>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6" name="Left Brace 85">
            <a:extLst>
              <a:ext uri="{FF2B5EF4-FFF2-40B4-BE49-F238E27FC236}">
                <a16:creationId xmlns:a16="http://schemas.microsoft.com/office/drawing/2014/main" id="{901ACD6E-D423-97F3-4C44-9422DE82CC1A}"/>
              </a:ext>
            </a:extLst>
          </p:cNvPr>
          <p:cNvSpPr/>
          <p:nvPr/>
        </p:nvSpPr>
        <p:spPr>
          <a:xfrm rot="16200000">
            <a:off x="7802837" y="3270406"/>
            <a:ext cx="193578" cy="1202880"/>
          </a:xfrm>
          <a:prstGeom prst="leftBrace">
            <a:avLst>
              <a:gd name="adj1" fmla="val 77564"/>
              <a:gd name="adj2" fmla="val 50000"/>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solidFill>
                <a:srgbClr val="C00000"/>
              </a:solidFill>
              <a:latin typeface="Cambria" panose="02040503050406030204" pitchFamily="18" charset="0"/>
            </a:endParaRPr>
          </a:p>
        </p:txBody>
      </p:sp>
      <p:sp>
        <p:nvSpPr>
          <p:cNvPr id="87" name="TextBox 86">
            <a:extLst>
              <a:ext uri="{FF2B5EF4-FFF2-40B4-BE49-F238E27FC236}">
                <a16:creationId xmlns:a16="http://schemas.microsoft.com/office/drawing/2014/main" id="{F839E8F0-7945-84A5-F992-BFF28251FB08}"/>
              </a:ext>
            </a:extLst>
          </p:cNvPr>
          <p:cNvSpPr txBox="1"/>
          <p:nvPr/>
        </p:nvSpPr>
        <p:spPr>
          <a:xfrm>
            <a:off x="7216320" y="3959169"/>
            <a:ext cx="1441075" cy="553998"/>
          </a:xfrm>
          <a:prstGeom prst="rect">
            <a:avLst/>
          </a:prstGeom>
          <a:noFill/>
        </p:spPr>
        <p:txBody>
          <a:bodyPr wrap="square" lIns="0" tIns="0" rIns="0" bIns="0" rtlCol="0">
            <a:spAutoFit/>
          </a:bodyPr>
          <a:lstStyle/>
          <a:p>
            <a:pPr algn="ctr"/>
            <a:r>
              <a:rPr lang="en-US" b="1" dirty="0">
                <a:solidFill>
                  <a:srgbClr val="C00000"/>
                </a:solidFill>
                <a:latin typeface="Cambria" panose="02040503050406030204" pitchFamily="18" charset="0"/>
              </a:rPr>
              <a:t>Minimizer</a:t>
            </a:r>
          </a:p>
          <a:p>
            <a:pPr algn="ctr"/>
            <a:r>
              <a:rPr lang="en-US" b="1" dirty="0">
                <a:solidFill>
                  <a:srgbClr val="C00000"/>
                </a:solidFill>
                <a:latin typeface="Cambria" panose="02040503050406030204" pitchFamily="18" charset="0"/>
              </a:rPr>
              <a:t>k-</a:t>
            </a:r>
            <a:r>
              <a:rPr lang="en-US" b="1" dirty="0" err="1">
                <a:solidFill>
                  <a:srgbClr val="C00000"/>
                </a:solidFill>
                <a:latin typeface="Cambria" panose="02040503050406030204" pitchFamily="18" charset="0"/>
              </a:rPr>
              <a:t>mer</a:t>
            </a:r>
            <a:endParaRPr lang="en-US" b="1" dirty="0">
              <a:solidFill>
                <a:srgbClr val="C00000"/>
              </a:solidFill>
              <a:latin typeface="Cambria" panose="02040503050406030204" pitchFamily="18" charset="0"/>
            </a:endParaRPr>
          </a:p>
        </p:txBody>
      </p:sp>
      <p:pic>
        <p:nvPicPr>
          <p:cNvPr id="88" name="Picture 87">
            <a:extLst>
              <a:ext uri="{FF2B5EF4-FFF2-40B4-BE49-F238E27FC236}">
                <a16:creationId xmlns:a16="http://schemas.microsoft.com/office/drawing/2014/main" id="{3C07F7F9-021A-76F1-A15D-A5559F4DB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605" y="2350806"/>
            <a:ext cx="314743" cy="306000"/>
          </a:xfrm>
          <a:prstGeom prst="rect">
            <a:avLst/>
          </a:prstGeom>
        </p:spPr>
      </p:pic>
      <p:sp>
        <p:nvSpPr>
          <p:cNvPr id="89" name="Rounded Rectangle 88">
            <a:extLst>
              <a:ext uri="{FF2B5EF4-FFF2-40B4-BE49-F238E27FC236}">
                <a16:creationId xmlns:a16="http://schemas.microsoft.com/office/drawing/2014/main" id="{97858C88-5B0F-B864-C450-E721230C04B3}"/>
              </a:ext>
            </a:extLst>
          </p:cNvPr>
          <p:cNvSpPr/>
          <p:nvPr/>
        </p:nvSpPr>
        <p:spPr>
          <a:xfrm>
            <a:off x="3369193" y="3262907"/>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90" name="Rounded Rectangle 89">
            <a:extLst>
              <a:ext uri="{FF2B5EF4-FFF2-40B4-BE49-F238E27FC236}">
                <a16:creationId xmlns:a16="http://schemas.microsoft.com/office/drawing/2014/main" id="{8B733985-EF71-1EC8-193F-57A1EA2DED23}"/>
              </a:ext>
            </a:extLst>
          </p:cNvPr>
          <p:cNvSpPr/>
          <p:nvPr/>
        </p:nvSpPr>
        <p:spPr>
          <a:xfrm>
            <a:off x="3369193" y="3611803"/>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91" name="Rounded Rectangle 90">
            <a:extLst>
              <a:ext uri="{FF2B5EF4-FFF2-40B4-BE49-F238E27FC236}">
                <a16:creationId xmlns:a16="http://schemas.microsoft.com/office/drawing/2014/main" id="{59682313-2D40-465A-6AE7-3729250A71C1}"/>
              </a:ext>
            </a:extLst>
          </p:cNvPr>
          <p:cNvSpPr/>
          <p:nvPr/>
        </p:nvSpPr>
        <p:spPr>
          <a:xfrm>
            <a:off x="3369193" y="3961562"/>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92" name="Content Placeholder 2">
            <a:extLst>
              <a:ext uri="{FF2B5EF4-FFF2-40B4-BE49-F238E27FC236}">
                <a16:creationId xmlns:a16="http://schemas.microsoft.com/office/drawing/2014/main" id="{87978861-5DE4-17E8-9699-8BF32435E8F6}"/>
              </a:ext>
            </a:extLst>
          </p:cNvPr>
          <p:cNvSpPr>
            <a:spLocks noGrp="1"/>
          </p:cNvSpPr>
          <p:nvPr>
            <p:ph idx="1"/>
          </p:nvPr>
        </p:nvSpPr>
        <p:spPr>
          <a:xfrm>
            <a:off x="189559" y="907673"/>
            <a:ext cx="8874053" cy="1042746"/>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a:pPr>
            <a:r>
              <a:rPr lang="en-US" sz="2200" dirty="0">
                <a:latin typeface="Tahoma" panose="020B0604030504040204" pitchFamily="34" charset="0"/>
                <a:ea typeface="Tahoma" panose="020B0604030504040204" pitchFamily="34" charset="0"/>
                <a:cs typeface="Tahoma" panose="020B0604030504040204" pitchFamily="34" charset="0"/>
              </a:rPr>
              <a:t>Sampling the overlapping k-</a:t>
            </a:r>
            <a:r>
              <a:rPr lang="en-US" sz="2200" dirty="0" err="1">
                <a:latin typeface="Tahoma" panose="020B0604030504040204" pitchFamily="34" charset="0"/>
                <a:ea typeface="Tahoma" panose="020B0604030504040204" pitchFamily="34" charset="0"/>
                <a:cs typeface="Tahoma" panose="020B0604030504040204" pitchFamily="34" charset="0"/>
              </a:rPr>
              <a:t>mers</a:t>
            </a:r>
            <a:endParaRPr lang="en-US" sz="2200"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Minimizers</a:t>
            </a: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Window length (w)</a:t>
            </a:r>
            <a:r>
              <a:rPr lang="en-US" sz="1800" dirty="0">
                <a:latin typeface="Tahoma" panose="020B0604030504040204" pitchFamily="34" charset="0"/>
                <a:ea typeface="Tahoma" panose="020B0604030504040204" pitchFamily="34" charset="0"/>
                <a:cs typeface="Tahoma" panose="020B0604030504040204" pitchFamily="34" charset="0"/>
              </a:rPr>
              <a:t>: accuracy &amp; performance trade-off</a:t>
            </a:r>
          </a:p>
        </p:txBody>
      </p:sp>
      <p:cxnSp>
        <p:nvCxnSpPr>
          <p:cNvPr id="95" name="Straight Connector 94">
            <a:extLst>
              <a:ext uri="{FF2B5EF4-FFF2-40B4-BE49-F238E27FC236}">
                <a16:creationId xmlns:a16="http://schemas.microsoft.com/office/drawing/2014/main" id="{39272129-5829-4296-474E-A6E5576FC0BC}"/>
              </a:ext>
            </a:extLst>
          </p:cNvPr>
          <p:cNvCxnSpPr>
            <a:cxnSpLocks/>
            <a:stCxn id="82" idx="0"/>
            <a:endCxn id="96" idx="2"/>
          </p:cNvCxnSpPr>
          <p:nvPr/>
        </p:nvCxnSpPr>
        <p:spPr>
          <a:xfrm flipV="1">
            <a:off x="7899626" y="2335959"/>
            <a:ext cx="0" cy="51532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E4B390D6-4D44-57DC-289B-9F6479E4003E}"/>
              </a:ext>
            </a:extLst>
          </p:cNvPr>
          <p:cNvSpPr/>
          <p:nvPr/>
        </p:nvSpPr>
        <p:spPr>
          <a:xfrm>
            <a:off x="7510826" y="1682025"/>
            <a:ext cx="777600" cy="653934"/>
          </a:xfrm>
          <a:prstGeom prst="roundRect">
            <a:avLst/>
          </a:prstGeom>
          <a:solidFill>
            <a:srgbClr val="FFF3CC"/>
          </a:solidFill>
          <a:ln w="31750" cap="flat" cmpd="sng" algn="ctr">
            <a:solidFill>
              <a:schemeClr val="tx1"/>
            </a:solidFill>
            <a:prstDash val="solid"/>
          </a:ln>
          <a:effectLst/>
        </p:spPr>
        <p:txBody>
          <a:bodyPr rtlCol="0" anchor="ctr"/>
          <a:lstStyle/>
          <a:p>
            <a:pPr lvl="0" algn="ctr" defTabSz="1600847"/>
            <a:r>
              <a:rPr kumimoji="0" lang="en-US" i="0" u="none" strike="noStrike" kern="0" cap="none" spc="0" normalizeH="0" baseline="0" noProof="0" dirty="0">
                <a:ln>
                  <a:noFill/>
                </a:ln>
                <a:effectLst/>
                <a:uLnTx/>
                <a:uFillTx/>
                <a:latin typeface="Calibri"/>
                <a:ea typeface="+mn-ea"/>
                <a:cs typeface="+mn-cs"/>
              </a:rPr>
              <a:t>Hash Table</a:t>
            </a:r>
          </a:p>
        </p:txBody>
      </p:sp>
    </p:spTree>
    <p:custDataLst>
      <p:tags r:id="rId1"/>
    </p:custDataLst>
    <p:extLst>
      <p:ext uri="{BB962C8B-B14F-4D97-AF65-F5344CB8AC3E}">
        <p14:creationId xmlns:p14="http://schemas.microsoft.com/office/powerpoint/2010/main" val="387854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82" grpId="0" animBg="1"/>
      <p:bldP spid="84" grpId="0" animBg="1"/>
      <p:bldP spid="86" grpId="1" animBg="1"/>
      <p:bldP spid="87" grpId="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rPr>
              <a:t>Seed Matching Techniques</a:t>
            </a:r>
            <a:endParaRPr lang="en-US" b="1" dirty="0">
              <a:latin typeface="Garamond" panose="02020404030301010803" pitchFamily="18" charset="0"/>
            </a:endParaRPr>
          </a:p>
        </p:txBody>
      </p:sp>
      <p:cxnSp>
        <p:nvCxnSpPr>
          <p:cNvPr id="4" name="Straight Connector 3">
            <a:extLst>
              <a:ext uri="{FF2B5EF4-FFF2-40B4-BE49-F238E27FC236}">
                <a16:creationId xmlns:a16="http://schemas.microsoft.com/office/drawing/2014/main" id="{B600CDA3-BAA0-B991-751B-1F05F3D535BD}"/>
              </a:ext>
            </a:extLst>
          </p:cNvPr>
          <p:cNvCxnSpPr>
            <a:cxnSpLocks/>
          </p:cNvCxnSpPr>
          <p:nvPr/>
        </p:nvCxnSpPr>
        <p:spPr>
          <a:xfrm>
            <a:off x="2583523" y="2877979"/>
            <a:ext cx="46068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816A8C9E-FB58-2518-BDD6-853FE05ECCA3}"/>
              </a:ext>
            </a:extLst>
          </p:cNvPr>
          <p:cNvSpPr/>
          <p:nvPr/>
        </p:nvSpPr>
        <p:spPr>
          <a:xfrm>
            <a:off x="3044209" y="2744779"/>
            <a:ext cx="1076400" cy="266400"/>
          </a:xfrm>
          <a:prstGeom prst="roundRect">
            <a:avLst/>
          </a:prstGeom>
          <a:solidFill>
            <a:srgbClr val="F0EEFB"/>
          </a:solidFill>
          <a:ln w="31750" cap="flat" cmpd="sng" algn="ctr">
            <a:solidFill>
              <a:schemeClr val="tx1"/>
            </a:solidFill>
            <a:prstDash val="solid"/>
          </a:ln>
          <a:effectLst/>
        </p:spPr>
        <p:txBody>
          <a:bodyPr rtlCol="0" anchor="ctr"/>
          <a:lstStyle/>
          <a:p>
            <a:pPr lvl="0" algn="ctr" defTabSz="1600847"/>
            <a:r>
              <a:rPr lang="en-US" noProof="0" dirty="0">
                <a:latin typeface="Cambria" panose="02040503050406030204" pitchFamily="18" charset="0"/>
              </a:rPr>
              <a:t>Pattern</a:t>
            </a:r>
            <a:endParaRPr kumimoji="0" lang="en-US" i="0" u="none" strike="noStrike" kern="0" cap="none" spc="0" normalizeH="0" baseline="0" noProof="0" dirty="0">
              <a:ln>
                <a:noFill/>
              </a:ln>
              <a:solidFill>
                <a:prstClr val="white"/>
              </a:solidFill>
              <a:effectLst/>
              <a:uLnTx/>
              <a:uFillTx/>
              <a:latin typeface="Calibri"/>
            </a:endParaRPr>
          </a:p>
        </p:txBody>
      </p:sp>
      <p:cxnSp>
        <p:nvCxnSpPr>
          <p:cNvPr id="6" name="Straight Connector 5">
            <a:extLst>
              <a:ext uri="{FF2B5EF4-FFF2-40B4-BE49-F238E27FC236}">
                <a16:creationId xmlns:a16="http://schemas.microsoft.com/office/drawing/2014/main" id="{F366E739-0AB0-1F39-784A-4FDBA8995C14}"/>
              </a:ext>
            </a:extLst>
          </p:cNvPr>
          <p:cNvCxnSpPr>
            <a:cxnSpLocks/>
          </p:cNvCxnSpPr>
          <p:nvPr/>
        </p:nvCxnSpPr>
        <p:spPr>
          <a:xfrm>
            <a:off x="4120609" y="2876616"/>
            <a:ext cx="461993" cy="136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E8D7A59-C0CC-8F73-6739-0B4F5CF16C3F}"/>
              </a:ext>
            </a:extLst>
          </p:cNvPr>
          <p:cNvSpPr/>
          <p:nvPr/>
        </p:nvSpPr>
        <p:spPr>
          <a:xfrm>
            <a:off x="4582602" y="2744779"/>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TA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sp>
        <p:nvSpPr>
          <p:cNvPr id="8" name="Rounded Rectangle 7">
            <a:extLst>
              <a:ext uri="{FF2B5EF4-FFF2-40B4-BE49-F238E27FC236}">
                <a16:creationId xmlns:a16="http://schemas.microsoft.com/office/drawing/2014/main" id="{E84C363F-0E18-BC9E-C2F5-A58C4DF34752}"/>
              </a:ext>
            </a:extLst>
          </p:cNvPr>
          <p:cNvSpPr/>
          <p:nvPr/>
        </p:nvSpPr>
        <p:spPr>
          <a:xfrm>
            <a:off x="1431523" y="2744779"/>
            <a:ext cx="1152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
            </a:r>
            <a:endParaRPr kumimoji="0" lang="en-US" b="0" i="0" u="none" strike="noStrike" kern="0" cap="none" spc="0" normalizeH="0" baseline="0" noProof="0" dirty="0">
              <a:ln>
                <a:noFill/>
              </a:ln>
              <a:solidFill>
                <a:prstClr val="white"/>
              </a:solidFill>
              <a:effectLst/>
              <a:uLnTx/>
              <a:uFillTx/>
              <a:latin typeface="Calibri"/>
            </a:endParaRPr>
          </a:p>
        </p:txBody>
      </p:sp>
      <p:sp>
        <p:nvSpPr>
          <p:cNvPr id="9" name="Rounded Rectangle 8">
            <a:extLst>
              <a:ext uri="{FF2B5EF4-FFF2-40B4-BE49-F238E27FC236}">
                <a16:creationId xmlns:a16="http://schemas.microsoft.com/office/drawing/2014/main" id="{97C26DE5-E82F-6DD8-FD81-D896F0C8976D}"/>
              </a:ext>
            </a:extLst>
          </p:cNvPr>
          <p:cNvSpPr/>
          <p:nvPr/>
        </p:nvSpPr>
        <p:spPr>
          <a:xfrm>
            <a:off x="1431523" y="3176335"/>
            <a:ext cx="1152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GATACTA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10" name="Straight Connector 9">
            <a:extLst>
              <a:ext uri="{FF2B5EF4-FFF2-40B4-BE49-F238E27FC236}">
                <a16:creationId xmlns:a16="http://schemas.microsoft.com/office/drawing/2014/main" id="{330492E6-A2C6-321D-631F-39A7D6BE38B6}"/>
              </a:ext>
            </a:extLst>
          </p:cNvPr>
          <p:cNvCxnSpPr>
            <a:cxnSpLocks/>
          </p:cNvCxnSpPr>
          <p:nvPr/>
        </p:nvCxnSpPr>
        <p:spPr>
          <a:xfrm>
            <a:off x="2583523" y="3309535"/>
            <a:ext cx="460686" cy="328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F1BF068-0A35-0174-F7FD-905D7FC0F0DD}"/>
              </a:ext>
            </a:extLst>
          </p:cNvPr>
          <p:cNvCxnSpPr>
            <a:cxnSpLocks/>
          </p:cNvCxnSpPr>
          <p:nvPr/>
        </p:nvCxnSpPr>
        <p:spPr>
          <a:xfrm flipV="1">
            <a:off x="4120609" y="3306248"/>
            <a:ext cx="461993" cy="657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F244120-65BF-84AE-68F2-17C98659E123}"/>
              </a:ext>
            </a:extLst>
          </p:cNvPr>
          <p:cNvSpPr/>
          <p:nvPr/>
        </p:nvSpPr>
        <p:spPr>
          <a:xfrm>
            <a:off x="4582602" y="3176335"/>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TA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sp>
        <p:nvSpPr>
          <p:cNvPr id="13" name="Rounded Rectangle 12">
            <a:extLst>
              <a:ext uri="{FF2B5EF4-FFF2-40B4-BE49-F238E27FC236}">
                <a16:creationId xmlns:a16="http://schemas.microsoft.com/office/drawing/2014/main" id="{372C8827-CAAD-4441-7F78-231507FB26C6}"/>
              </a:ext>
            </a:extLst>
          </p:cNvPr>
          <p:cNvSpPr/>
          <p:nvPr/>
        </p:nvSpPr>
        <p:spPr>
          <a:xfrm>
            <a:off x="1431523" y="3608729"/>
            <a:ext cx="11520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GACACTA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14" name="Straight Connector 13">
            <a:extLst>
              <a:ext uri="{FF2B5EF4-FFF2-40B4-BE49-F238E27FC236}">
                <a16:creationId xmlns:a16="http://schemas.microsoft.com/office/drawing/2014/main" id="{8174C2BC-1FE2-A4F9-F102-4A67C88DD3EC}"/>
              </a:ext>
            </a:extLst>
          </p:cNvPr>
          <p:cNvCxnSpPr>
            <a:cxnSpLocks/>
          </p:cNvCxnSpPr>
          <p:nvPr/>
        </p:nvCxnSpPr>
        <p:spPr>
          <a:xfrm>
            <a:off x="2583523" y="3741929"/>
            <a:ext cx="460686" cy="124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E43DA4-1388-C635-B663-AF249817A00A}"/>
              </a:ext>
            </a:extLst>
          </p:cNvPr>
          <p:cNvCxnSpPr>
            <a:cxnSpLocks/>
          </p:cNvCxnSpPr>
          <p:nvPr/>
        </p:nvCxnSpPr>
        <p:spPr>
          <a:xfrm flipV="1">
            <a:off x="4120609" y="3740686"/>
            <a:ext cx="461993" cy="2486"/>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162F3AA7-A325-7453-B1B4-4EADD91B5337}"/>
              </a:ext>
            </a:extLst>
          </p:cNvPr>
          <p:cNvSpPr/>
          <p:nvPr/>
        </p:nvSpPr>
        <p:spPr>
          <a:xfrm>
            <a:off x="4582602" y="3608729"/>
            <a:ext cx="12384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a:t>
            </a:r>
            <a:r>
              <a:rPr lang="en-US" dirty="0">
                <a:solidFill>
                  <a:srgbClr val="C00000"/>
                </a:solidFill>
                <a:latin typeface="Cambria" panose="02040503050406030204" pitchFamily="18" charset="0"/>
              </a:rPr>
              <a:t>X</a:t>
            </a:r>
            <a:r>
              <a:rPr lang="en-US" dirty="0">
                <a:latin typeface="Cambria" panose="02040503050406030204" pitchFamily="18" charset="0"/>
              </a:rPr>
              <a:t>CA</a:t>
            </a:r>
            <a:r>
              <a:rPr lang="en-US" dirty="0">
                <a:solidFill>
                  <a:srgbClr val="C00000"/>
                </a:solidFill>
                <a:latin typeface="Cambria" panose="02040503050406030204" pitchFamily="18" charset="0"/>
              </a:rPr>
              <a:t>X</a:t>
            </a:r>
            <a:r>
              <a:rPr lang="en-US" dirty="0">
                <a:latin typeface="Cambria" panose="02040503050406030204" pitchFamily="18" charset="0"/>
              </a:rPr>
              <a:t>TA</a:t>
            </a:r>
            <a:endParaRPr kumimoji="0" lang="en-US" b="0" i="0" u="none" strike="noStrike" kern="0" cap="none" spc="0" normalizeH="0" baseline="0" noProof="0" dirty="0">
              <a:ln>
                <a:noFill/>
              </a:ln>
              <a:solidFill>
                <a:prstClr val="white"/>
              </a:solidFill>
              <a:effectLst/>
              <a:uLnTx/>
              <a:uFillTx/>
              <a:latin typeface="Calibri"/>
            </a:endParaRPr>
          </a:p>
        </p:txBody>
      </p:sp>
      <p:cxnSp>
        <p:nvCxnSpPr>
          <p:cNvPr id="17" name="Straight Connector 16">
            <a:extLst>
              <a:ext uri="{FF2B5EF4-FFF2-40B4-BE49-F238E27FC236}">
                <a16:creationId xmlns:a16="http://schemas.microsoft.com/office/drawing/2014/main" id="{DCF01DFF-30FC-8499-200F-17F505484394}"/>
              </a:ext>
            </a:extLst>
          </p:cNvPr>
          <p:cNvCxnSpPr>
            <a:cxnSpLocks/>
          </p:cNvCxnSpPr>
          <p:nvPr/>
        </p:nvCxnSpPr>
        <p:spPr>
          <a:xfrm>
            <a:off x="5821002" y="2877979"/>
            <a:ext cx="4667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6DB8E6-8D81-9861-25A9-0A0F32523D6A}"/>
              </a:ext>
            </a:extLst>
          </p:cNvPr>
          <p:cNvCxnSpPr>
            <a:cxnSpLocks/>
          </p:cNvCxnSpPr>
          <p:nvPr/>
        </p:nvCxnSpPr>
        <p:spPr>
          <a:xfrm flipV="1">
            <a:off x="5821002" y="3309535"/>
            <a:ext cx="466700" cy="3287"/>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197846-BBDB-5223-21A1-89258AAE8B52}"/>
              </a:ext>
            </a:extLst>
          </p:cNvPr>
          <p:cNvCxnSpPr>
            <a:cxnSpLocks/>
          </p:cNvCxnSpPr>
          <p:nvPr/>
        </p:nvCxnSpPr>
        <p:spPr>
          <a:xfrm flipV="1">
            <a:off x="5821002" y="3741929"/>
            <a:ext cx="466700" cy="1243"/>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CCAFF35-9A5E-1B70-72DD-1FE113B36BA1}"/>
              </a:ext>
            </a:extLst>
          </p:cNvPr>
          <p:cNvSpPr/>
          <p:nvPr/>
        </p:nvSpPr>
        <p:spPr>
          <a:xfrm>
            <a:off x="7550163" y="2751980"/>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21" name="Straight Connector 20">
            <a:extLst>
              <a:ext uri="{FF2B5EF4-FFF2-40B4-BE49-F238E27FC236}">
                <a16:creationId xmlns:a16="http://schemas.microsoft.com/office/drawing/2014/main" id="{F4950B9E-3FA5-A419-4C8C-335A88E20092}"/>
              </a:ext>
            </a:extLst>
          </p:cNvPr>
          <p:cNvCxnSpPr>
            <a:cxnSpLocks/>
          </p:cNvCxnSpPr>
          <p:nvPr/>
        </p:nvCxnSpPr>
        <p:spPr>
          <a:xfrm>
            <a:off x="7079702" y="2874363"/>
            <a:ext cx="470461"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1BD98A-BDC1-A09F-0FCD-A8372165D447}"/>
              </a:ext>
            </a:extLst>
          </p:cNvPr>
          <p:cNvSpPr/>
          <p:nvPr/>
        </p:nvSpPr>
        <p:spPr>
          <a:xfrm>
            <a:off x="7550163" y="3183536"/>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cxnSp>
        <p:nvCxnSpPr>
          <p:cNvPr id="23" name="Straight Connector 22">
            <a:extLst>
              <a:ext uri="{FF2B5EF4-FFF2-40B4-BE49-F238E27FC236}">
                <a16:creationId xmlns:a16="http://schemas.microsoft.com/office/drawing/2014/main" id="{346263D0-3D0E-A833-E109-EF1E28A1463F}"/>
              </a:ext>
            </a:extLst>
          </p:cNvPr>
          <p:cNvCxnSpPr>
            <a:cxnSpLocks/>
          </p:cNvCxnSpPr>
          <p:nvPr/>
        </p:nvCxnSpPr>
        <p:spPr>
          <a:xfrm flipV="1">
            <a:off x="7081640" y="3307891"/>
            <a:ext cx="468523" cy="15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B5B7DEB-1B5A-1C97-F706-2F109F55DC33}"/>
              </a:ext>
            </a:extLst>
          </p:cNvPr>
          <p:cNvSpPr/>
          <p:nvPr/>
        </p:nvSpPr>
        <p:spPr>
          <a:xfrm>
            <a:off x="7550163" y="3615930"/>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0xFC</a:t>
            </a:r>
          </a:p>
        </p:txBody>
      </p:sp>
      <p:cxnSp>
        <p:nvCxnSpPr>
          <p:cNvPr id="25" name="Straight Connector 24">
            <a:extLst>
              <a:ext uri="{FF2B5EF4-FFF2-40B4-BE49-F238E27FC236}">
                <a16:creationId xmlns:a16="http://schemas.microsoft.com/office/drawing/2014/main" id="{50160A17-F849-E969-A714-FA077B7AE8E7}"/>
              </a:ext>
            </a:extLst>
          </p:cNvPr>
          <p:cNvCxnSpPr>
            <a:cxnSpLocks/>
          </p:cNvCxnSpPr>
          <p:nvPr/>
        </p:nvCxnSpPr>
        <p:spPr>
          <a:xfrm>
            <a:off x="7089477" y="3741929"/>
            <a:ext cx="460686" cy="1244"/>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D6EA25CF-B12C-CED2-A83F-900E1F544B29}"/>
              </a:ext>
            </a:extLst>
          </p:cNvPr>
          <p:cNvSpPr/>
          <p:nvPr/>
        </p:nvSpPr>
        <p:spPr>
          <a:xfrm>
            <a:off x="4394041" y="2623047"/>
            <a:ext cx="1618922" cy="1388752"/>
          </a:xfrm>
          <a:prstGeom prst="roundRect">
            <a:avLst>
              <a:gd name="adj" fmla="val 9166"/>
            </a:avLst>
          </a:prstGeom>
          <a:noFill/>
          <a:ln w="31750" cap="flat" cmpd="sng" algn="ctr">
            <a:solidFill>
              <a:srgbClr val="C00000"/>
            </a:solidFill>
            <a:prstDash val="sysDash"/>
          </a:ln>
          <a:effectLst/>
        </p:spPr>
        <p:txBody>
          <a:bodyPr rtlCol="0" anchor="ctr"/>
          <a:lstStyle/>
          <a:p>
            <a:pPr lvl="0" algn="ctr" defTabSz="1600847"/>
            <a:endParaRPr kumimoji="0" lang="en-US" b="1" i="0" u="none" strike="noStrike" kern="0" cap="none" spc="0" normalizeH="0" baseline="0" noProof="0" dirty="0">
              <a:ln>
                <a:noFill/>
              </a:ln>
              <a:solidFill>
                <a:srgbClr val="C00000"/>
              </a:solidFill>
              <a:effectLst/>
              <a:uLnTx/>
              <a:uFillTx/>
              <a:latin typeface="Calibri"/>
            </a:endParaRPr>
          </a:p>
        </p:txBody>
      </p:sp>
      <p:sp>
        <p:nvSpPr>
          <p:cNvPr id="28" name="TextBox 27">
            <a:extLst>
              <a:ext uri="{FF2B5EF4-FFF2-40B4-BE49-F238E27FC236}">
                <a16:creationId xmlns:a16="http://schemas.microsoft.com/office/drawing/2014/main" id="{84A9FEAD-6125-D6F6-A895-3C40110C7DD3}"/>
              </a:ext>
            </a:extLst>
          </p:cNvPr>
          <p:cNvSpPr txBox="1"/>
          <p:nvPr/>
        </p:nvSpPr>
        <p:spPr>
          <a:xfrm>
            <a:off x="4482965" y="4043358"/>
            <a:ext cx="1441075" cy="276999"/>
          </a:xfrm>
          <a:prstGeom prst="rect">
            <a:avLst/>
          </a:prstGeom>
          <a:noFill/>
        </p:spPr>
        <p:txBody>
          <a:bodyPr wrap="square" lIns="0" tIns="0" rIns="0" bIns="0" rtlCol="0">
            <a:spAutoFit/>
          </a:bodyPr>
          <a:lstStyle/>
          <a:p>
            <a:pPr algn="ctr"/>
            <a:r>
              <a:rPr lang="en-US" b="1" dirty="0">
                <a:solidFill>
                  <a:srgbClr val="C00000"/>
                </a:solidFill>
                <a:latin typeface="Cambria" panose="02040503050406030204" pitchFamily="18" charset="0"/>
              </a:rPr>
              <a:t>Spaced Seeds</a:t>
            </a:r>
          </a:p>
        </p:txBody>
      </p:sp>
      <p:pic>
        <p:nvPicPr>
          <p:cNvPr id="29" name="Picture 28">
            <a:extLst>
              <a:ext uri="{FF2B5EF4-FFF2-40B4-BE49-F238E27FC236}">
                <a16:creationId xmlns:a16="http://schemas.microsoft.com/office/drawing/2014/main" id="{25D1FCF4-A157-03A3-DC79-2FF86BC7E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838" y="2537644"/>
            <a:ext cx="314743" cy="306000"/>
          </a:xfrm>
          <a:prstGeom prst="rect">
            <a:avLst/>
          </a:prstGeom>
        </p:spPr>
      </p:pic>
      <p:sp>
        <p:nvSpPr>
          <p:cNvPr id="32" name="Rounded Rectangle 31">
            <a:extLst>
              <a:ext uri="{FF2B5EF4-FFF2-40B4-BE49-F238E27FC236}">
                <a16:creationId xmlns:a16="http://schemas.microsoft.com/office/drawing/2014/main" id="{79665B80-B45E-6267-2D95-947BE0160557}"/>
              </a:ext>
            </a:extLst>
          </p:cNvPr>
          <p:cNvSpPr/>
          <p:nvPr/>
        </p:nvSpPr>
        <p:spPr>
          <a:xfrm>
            <a:off x="6287702" y="2744779"/>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33" name="Rounded Rectangle 32">
            <a:extLst>
              <a:ext uri="{FF2B5EF4-FFF2-40B4-BE49-F238E27FC236}">
                <a16:creationId xmlns:a16="http://schemas.microsoft.com/office/drawing/2014/main" id="{5D50EEBB-2BC0-075B-7B2F-B8D8FEFB7BD6}"/>
              </a:ext>
            </a:extLst>
          </p:cNvPr>
          <p:cNvSpPr/>
          <p:nvPr/>
        </p:nvSpPr>
        <p:spPr>
          <a:xfrm>
            <a:off x="6287702" y="3176335"/>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34" name="Rounded Rectangle 33">
            <a:extLst>
              <a:ext uri="{FF2B5EF4-FFF2-40B4-BE49-F238E27FC236}">
                <a16:creationId xmlns:a16="http://schemas.microsoft.com/office/drawing/2014/main" id="{9C8E9203-DDF7-C14A-4A51-9AB1EBF64517}"/>
              </a:ext>
            </a:extLst>
          </p:cNvPr>
          <p:cNvSpPr/>
          <p:nvPr/>
        </p:nvSpPr>
        <p:spPr>
          <a:xfrm>
            <a:off x="6287702" y="3608729"/>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35" name="Rounded Rectangle 34">
            <a:extLst>
              <a:ext uri="{FF2B5EF4-FFF2-40B4-BE49-F238E27FC236}">
                <a16:creationId xmlns:a16="http://schemas.microsoft.com/office/drawing/2014/main" id="{7DAB942A-E854-F4D6-FC80-F66E1141E5FB}"/>
              </a:ext>
            </a:extLst>
          </p:cNvPr>
          <p:cNvSpPr/>
          <p:nvPr/>
        </p:nvSpPr>
        <p:spPr>
          <a:xfrm>
            <a:off x="3044209" y="3176335"/>
            <a:ext cx="1076400" cy="266400"/>
          </a:xfrm>
          <a:prstGeom prst="roundRect">
            <a:avLst/>
          </a:prstGeom>
          <a:solidFill>
            <a:srgbClr val="F0EEFB"/>
          </a:solidFill>
          <a:ln w="31750" cap="flat" cmpd="sng" algn="ctr">
            <a:solidFill>
              <a:schemeClr val="tx1"/>
            </a:solidFill>
            <a:prstDash val="solid"/>
          </a:ln>
          <a:effectLst/>
        </p:spPr>
        <p:txBody>
          <a:bodyPr rtlCol="0" anchor="ctr"/>
          <a:lstStyle/>
          <a:p>
            <a:pPr lvl="0" algn="ctr" defTabSz="1600847"/>
            <a:r>
              <a:rPr lang="en-US" noProof="0" dirty="0">
                <a:latin typeface="Cambria" panose="02040503050406030204" pitchFamily="18" charset="0"/>
              </a:rPr>
              <a:t>Pattern</a:t>
            </a:r>
            <a:endParaRPr kumimoji="0" lang="en-US" i="0" u="none" strike="noStrike" kern="0" cap="none" spc="0" normalizeH="0" baseline="0" noProof="0" dirty="0">
              <a:ln>
                <a:noFill/>
              </a:ln>
              <a:solidFill>
                <a:prstClr val="white"/>
              </a:solidFill>
              <a:effectLst/>
              <a:uLnTx/>
              <a:uFillTx/>
              <a:latin typeface="Calibri"/>
            </a:endParaRPr>
          </a:p>
        </p:txBody>
      </p:sp>
      <p:sp>
        <p:nvSpPr>
          <p:cNvPr id="36" name="Rounded Rectangle 35">
            <a:extLst>
              <a:ext uri="{FF2B5EF4-FFF2-40B4-BE49-F238E27FC236}">
                <a16:creationId xmlns:a16="http://schemas.microsoft.com/office/drawing/2014/main" id="{78D178D3-3C8A-E6DC-5D1C-4E76AC5EB582}"/>
              </a:ext>
            </a:extLst>
          </p:cNvPr>
          <p:cNvSpPr/>
          <p:nvPr/>
        </p:nvSpPr>
        <p:spPr>
          <a:xfrm>
            <a:off x="3044209" y="3608729"/>
            <a:ext cx="1076400" cy="266400"/>
          </a:xfrm>
          <a:prstGeom prst="roundRect">
            <a:avLst/>
          </a:prstGeom>
          <a:solidFill>
            <a:srgbClr val="F0EEFB"/>
          </a:solidFill>
          <a:ln w="31750" cap="flat" cmpd="sng" algn="ctr">
            <a:solidFill>
              <a:schemeClr val="tx1"/>
            </a:solidFill>
            <a:prstDash val="solid"/>
          </a:ln>
          <a:effectLst/>
        </p:spPr>
        <p:txBody>
          <a:bodyPr rtlCol="0" anchor="ctr"/>
          <a:lstStyle/>
          <a:p>
            <a:pPr lvl="0" algn="ctr" defTabSz="1600847"/>
            <a:r>
              <a:rPr lang="en-US" noProof="0" dirty="0">
                <a:latin typeface="Cambria" panose="02040503050406030204" pitchFamily="18" charset="0"/>
              </a:rPr>
              <a:t>Pattern</a:t>
            </a:r>
            <a:endParaRPr kumimoji="0" lang="en-US" i="0" u="none" strike="noStrike" kern="0" cap="none" spc="0" normalizeH="0" baseline="0" noProof="0" dirty="0">
              <a:ln>
                <a:noFill/>
              </a:ln>
              <a:solidFill>
                <a:prstClr val="white"/>
              </a:solidFill>
              <a:effectLst/>
              <a:uLnTx/>
              <a:uFillTx/>
              <a:latin typeface="Calibri"/>
            </a:endParaRPr>
          </a:p>
        </p:txBody>
      </p:sp>
      <p:sp>
        <p:nvSpPr>
          <p:cNvPr id="37" name="Content Placeholder 2">
            <a:extLst>
              <a:ext uri="{FF2B5EF4-FFF2-40B4-BE49-F238E27FC236}">
                <a16:creationId xmlns:a16="http://schemas.microsoft.com/office/drawing/2014/main" id="{B6F1F8A7-7E10-BE90-4639-FD64FFE4C244}"/>
              </a:ext>
            </a:extLst>
          </p:cNvPr>
          <p:cNvSpPr>
            <a:spLocks noGrp="1"/>
          </p:cNvSpPr>
          <p:nvPr>
            <p:ph idx="1"/>
          </p:nvPr>
        </p:nvSpPr>
        <p:spPr>
          <a:xfrm>
            <a:off x="189559" y="907673"/>
            <a:ext cx="8874053" cy="1042746"/>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startAt="2"/>
            </a:pPr>
            <a:r>
              <a:rPr lang="en-US" sz="2200" dirty="0">
                <a:latin typeface="Tahoma" panose="020B0604030504040204" pitchFamily="34" charset="0"/>
                <a:ea typeface="Tahoma" panose="020B0604030504040204" pitchFamily="34" charset="0"/>
                <a:cs typeface="Tahoma" panose="020B0604030504040204" pitchFamily="34" charset="0"/>
              </a:rPr>
              <a:t>Allowing mismatches at </a:t>
            </a:r>
            <a:r>
              <a:rPr lang="en-US" sz="2200" b="1" dirty="0">
                <a:latin typeface="Tahoma" panose="020B0604030504040204" pitchFamily="34" charset="0"/>
                <a:ea typeface="Tahoma" panose="020B0604030504040204" pitchFamily="34" charset="0"/>
                <a:cs typeface="Tahoma" panose="020B0604030504040204" pitchFamily="34" charset="0"/>
              </a:rPr>
              <a:t>certain positions</a:t>
            </a: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Spaced seeds</a:t>
            </a: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Choice of pattern</a:t>
            </a:r>
            <a:r>
              <a:rPr lang="en-US" sz="1800" dirty="0">
                <a:latin typeface="Tahoma" panose="020B0604030504040204" pitchFamily="34" charset="0"/>
                <a:ea typeface="Tahoma" panose="020B0604030504040204" pitchFamily="34" charset="0"/>
                <a:cs typeface="Tahoma" panose="020B0604030504040204" pitchFamily="34" charset="0"/>
              </a:rPr>
              <a:t> is critical for the effectiveness of spaced seeds</a:t>
            </a:r>
          </a:p>
        </p:txBody>
      </p:sp>
    </p:spTree>
    <p:custDataLst>
      <p:tags r:id="rId1"/>
    </p:custDataLst>
    <p:extLst>
      <p:ext uri="{BB962C8B-B14F-4D97-AF65-F5344CB8AC3E}">
        <p14:creationId xmlns:p14="http://schemas.microsoft.com/office/powerpoint/2010/main" val="8790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6" grpId="0" animBg="1"/>
      <p:bldP spid="20" grpId="0" animBg="1"/>
      <p:bldP spid="22" grpId="0" animBg="1"/>
      <p:bldP spid="24" grpId="0" animBg="1"/>
      <p:bldP spid="27" grpId="0" animBg="1"/>
      <p:bldP spid="28" grpId="0"/>
      <p:bldP spid="32" grpId="0" animBg="1"/>
      <p:bldP spid="33" grpId="0" animBg="1"/>
      <p:bldP spid="34"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panose="02020404030301010803" pitchFamily="18" charset="0"/>
                <a:ea typeface="Tahoma" panose="020B0604030504040204" pitchFamily="34" charset="0"/>
                <a:cs typeface="Tahoma" panose="020B0604030504040204" pitchFamily="34" charset="0"/>
              </a:rPr>
              <a:t>Seed Matching Techniques</a:t>
            </a:r>
            <a:endParaRPr lang="en-US" b="1" dirty="0">
              <a:latin typeface="Garamond" panose="02020404030301010803" pitchFamily="18"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882AB29D-DAB0-108F-5199-65DF4F89F29E}"/>
              </a:ext>
            </a:extLst>
          </p:cNvPr>
          <p:cNvCxnSpPr>
            <a:cxnSpLocks/>
          </p:cNvCxnSpPr>
          <p:nvPr/>
        </p:nvCxnSpPr>
        <p:spPr>
          <a:xfrm>
            <a:off x="3400835" y="2883854"/>
            <a:ext cx="469078" cy="1"/>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25B12F-A8E6-1411-D1A4-F1D7AD91DA5A}"/>
              </a:ext>
            </a:extLst>
          </p:cNvPr>
          <p:cNvCxnSpPr>
            <a:cxnSpLocks/>
          </p:cNvCxnSpPr>
          <p:nvPr/>
        </p:nvCxnSpPr>
        <p:spPr>
          <a:xfrm>
            <a:off x="3400835" y="3359643"/>
            <a:ext cx="46907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9FF45D-7EBE-CC84-B7EF-0AADF06E3E4E}"/>
              </a:ext>
            </a:extLst>
          </p:cNvPr>
          <p:cNvCxnSpPr>
            <a:cxnSpLocks/>
          </p:cNvCxnSpPr>
          <p:nvPr/>
        </p:nvCxnSpPr>
        <p:spPr>
          <a:xfrm>
            <a:off x="4491623" y="2883854"/>
            <a:ext cx="46907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C7C4AD-910C-B987-8A92-4619017728AE}"/>
              </a:ext>
            </a:extLst>
          </p:cNvPr>
          <p:cNvCxnSpPr>
            <a:cxnSpLocks/>
            <a:endCxn id="17" idx="1"/>
          </p:cNvCxnSpPr>
          <p:nvPr/>
        </p:nvCxnSpPr>
        <p:spPr>
          <a:xfrm flipV="1">
            <a:off x="4491623" y="3357938"/>
            <a:ext cx="469076" cy="170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B36D2D-86A6-5B83-08AB-A6953B41A89A}"/>
              </a:ext>
            </a:extLst>
          </p:cNvPr>
          <p:cNvCxnSpPr>
            <a:cxnSpLocks/>
          </p:cNvCxnSpPr>
          <p:nvPr/>
        </p:nvCxnSpPr>
        <p:spPr>
          <a:xfrm>
            <a:off x="3400835" y="3818431"/>
            <a:ext cx="469078"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10E304-A431-9DD5-A61D-68C45B111D8D}"/>
              </a:ext>
            </a:extLst>
          </p:cNvPr>
          <p:cNvCxnSpPr>
            <a:cxnSpLocks/>
            <a:endCxn id="24" idx="1"/>
          </p:cNvCxnSpPr>
          <p:nvPr/>
        </p:nvCxnSpPr>
        <p:spPr>
          <a:xfrm flipV="1">
            <a:off x="4491623" y="3804653"/>
            <a:ext cx="469076" cy="1705"/>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162E830-CEA7-6F4B-2E3F-FE56452917A9}"/>
              </a:ext>
            </a:extLst>
          </p:cNvPr>
          <p:cNvCxnSpPr>
            <a:cxnSpLocks/>
          </p:cNvCxnSpPr>
          <p:nvPr/>
        </p:nvCxnSpPr>
        <p:spPr>
          <a:xfrm>
            <a:off x="6678092" y="2883854"/>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9975CD-C579-8CBD-AFE8-FDF1CF02A7A8}"/>
              </a:ext>
            </a:extLst>
          </p:cNvPr>
          <p:cNvCxnSpPr>
            <a:cxnSpLocks/>
          </p:cNvCxnSpPr>
          <p:nvPr/>
        </p:nvCxnSpPr>
        <p:spPr>
          <a:xfrm flipV="1">
            <a:off x="6678092" y="3322502"/>
            <a:ext cx="460800" cy="74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FFE86B-2835-2490-B1AF-A0F5112841D5}"/>
              </a:ext>
            </a:extLst>
          </p:cNvPr>
          <p:cNvCxnSpPr>
            <a:cxnSpLocks/>
          </p:cNvCxnSpPr>
          <p:nvPr/>
        </p:nvCxnSpPr>
        <p:spPr>
          <a:xfrm>
            <a:off x="6678091" y="3753503"/>
            <a:ext cx="460800"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B4210F-346C-6615-845B-FEBD2747B30D}"/>
              </a:ext>
            </a:extLst>
          </p:cNvPr>
          <p:cNvCxnSpPr>
            <a:cxnSpLocks/>
          </p:cNvCxnSpPr>
          <p:nvPr/>
        </p:nvCxnSpPr>
        <p:spPr>
          <a:xfrm flipV="1">
            <a:off x="7804917" y="2883854"/>
            <a:ext cx="468523" cy="1072"/>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636DD6-EC10-B076-57F7-FEF99F10EDF5}"/>
              </a:ext>
            </a:extLst>
          </p:cNvPr>
          <p:cNvCxnSpPr>
            <a:cxnSpLocks/>
            <a:endCxn id="30" idx="1"/>
          </p:cNvCxnSpPr>
          <p:nvPr/>
        </p:nvCxnSpPr>
        <p:spPr>
          <a:xfrm flipV="1">
            <a:off x="7804917" y="3319215"/>
            <a:ext cx="468523" cy="3288"/>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5497440-FB53-FA55-E4C0-4000005C8F6A}"/>
              </a:ext>
            </a:extLst>
          </p:cNvPr>
          <p:cNvCxnSpPr>
            <a:cxnSpLocks/>
            <a:endCxn id="32" idx="1"/>
          </p:cNvCxnSpPr>
          <p:nvPr/>
        </p:nvCxnSpPr>
        <p:spPr>
          <a:xfrm>
            <a:off x="7812754" y="3753503"/>
            <a:ext cx="460686" cy="0"/>
          </a:xfrm>
          <a:prstGeom prst="line">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E4EF84E0-7DEF-3371-319F-ED1638993B51}"/>
              </a:ext>
            </a:extLst>
          </p:cNvPr>
          <p:cNvSpPr/>
          <p:nvPr/>
        </p:nvSpPr>
        <p:spPr>
          <a:xfrm>
            <a:off x="261959" y="2750654"/>
            <a:ext cx="3283839"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GCTATTACCTTAATGTGATGGAC</a:t>
            </a:r>
            <a:endParaRPr kumimoji="0" lang="en-US" b="0" i="0" u="none" strike="noStrike" kern="0" cap="none" spc="0" normalizeH="0" baseline="0" noProof="0" dirty="0">
              <a:ln>
                <a:noFill/>
              </a:ln>
              <a:solidFill>
                <a:prstClr val="white"/>
              </a:solidFill>
              <a:effectLst/>
              <a:uLnTx/>
              <a:uFillTx/>
              <a:latin typeface="Calibri"/>
            </a:endParaRPr>
          </a:p>
        </p:txBody>
      </p:sp>
      <p:sp>
        <p:nvSpPr>
          <p:cNvPr id="4" name="Rectangle 3">
            <a:extLst>
              <a:ext uri="{FF2B5EF4-FFF2-40B4-BE49-F238E27FC236}">
                <a16:creationId xmlns:a16="http://schemas.microsoft.com/office/drawing/2014/main" id="{9B049BEC-7F5E-ED2E-FAA3-6D41B614A773}"/>
              </a:ext>
            </a:extLst>
          </p:cNvPr>
          <p:cNvSpPr/>
          <p:nvPr/>
        </p:nvSpPr>
        <p:spPr>
          <a:xfrm>
            <a:off x="360419" y="2760096"/>
            <a:ext cx="565200" cy="247517"/>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 name="Rectangle 4">
            <a:extLst>
              <a:ext uri="{FF2B5EF4-FFF2-40B4-BE49-F238E27FC236}">
                <a16:creationId xmlns:a16="http://schemas.microsoft.com/office/drawing/2014/main" id="{80C22956-9806-BF0A-0B44-DF9465513D44}"/>
              </a:ext>
            </a:extLst>
          </p:cNvPr>
          <p:cNvSpPr/>
          <p:nvPr/>
        </p:nvSpPr>
        <p:spPr>
          <a:xfrm>
            <a:off x="1532497" y="2759655"/>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6" name="Rectangle 5">
            <a:extLst>
              <a:ext uri="{FF2B5EF4-FFF2-40B4-BE49-F238E27FC236}">
                <a16:creationId xmlns:a16="http://schemas.microsoft.com/office/drawing/2014/main" id="{0ACBCC1E-951C-4304-C6E1-D731DD302408}"/>
              </a:ext>
            </a:extLst>
          </p:cNvPr>
          <p:cNvSpPr/>
          <p:nvPr/>
        </p:nvSpPr>
        <p:spPr>
          <a:xfrm>
            <a:off x="2738582" y="2759655"/>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7" name="Rounded Rectangle 6">
            <a:extLst>
              <a:ext uri="{FF2B5EF4-FFF2-40B4-BE49-F238E27FC236}">
                <a16:creationId xmlns:a16="http://schemas.microsoft.com/office/drawing/2014/main" id="{C1C47BF9-96F3-5845-0AEA-57562576AA66}"/>
              </a:ext>
            </a:extLst>
          </p:cNvPr>
          <p:cNvSpPr/>
          <p:nvPr/>
        </p:nvSpPr>
        <p:spPr>
          <a:xfrm>
            <a:off x="261959" y="3222096"/>
            <a:ext cx="3283839"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GCTATCCCCTTAATGGGATGGAC</a:t>
            </a:r>
            <a:endParaRPr kumimoji="0" lang="en-US" b="0" i="0" u="none" strike="noStrike" kern="0" cap="none" spc="0" normalizeH="0" baseline="0" noProof="0" dirty="0">
              <a:ln>
                <a:noFill/>
              </a:ln>
              <a:solidFill>
                <a:prstClr val="white"/>
              </a:solidFill>
              <a:effectLst/>
              <a:uLnTx/>
              <a:uFillTx/>
              <a:latin typeface="Calibri"/>
            </a:endParaRPr>
          </a:p>
        </p:txBody>
      </p:sp>
      <p:sp>
        <p:nvSpPr>
          <p:cNvPr id="8" name="Rectangle 7">
            <a:extLst>
              <a:ext uri="{FF2B5EF4-FFF2-40B4-BE49-F238E27FC236}">
                <a16:creationId xmlns:a16="http://schemas.microsoft.com/office/drawing/2014/main" id="{8577991A-1037-F5A3-4FF0-055B89E4A2BD}"/>
              </a:ext>
            </a:extLst>
          </p:cNvPr>
          <p:cNvSpPr/>
          <p:nvPr/>
        </p:nvSpPr>
        <p:spPr>
          <a:xfrm>
            <a:off x="360419" y="3235752"/>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9" name="Rectangle 8">
            <a:extLst>
              <a:ext uri="{FF2B5EF4-FFF2-40B4-BE49-F238E27FC236}">
                <a16:creationId xmlns:a16="http://schemas.microsoft.com/office/drawing/2014/main" id="{C127B1C3-5E82-1A49-D2E6-7EF6BA22B1A7}"/>
              </a:ext>
            </a:extLst>
          </p:cNvPr>
          <p:cNvSpPr/>
          <p:nvPr/>
        </p:nvSpPr>
        <p:spPr>
          <a:xfrm>
            <a:off x="1525773" y="3235752"/>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10" name="Rectangle 9">
            <a:extLst>
              <a:ext uri="{FF2B5EF4-FFF2-40B4-BE49-F238E27FC236}">
                <a16:creationId xmlns:a16="http://schemas.microsoft.com/office/drawing/2014/main" id="{80DD25A3-7204-D1DE-F6A6-0D4229A59F57}"/>
              </a:ext>
            </a:extLst>
          </p:cNvPr>
          <p:cNvSpPr/>
          <p:nvPr/>
        </p:nvSpPr>
        <p:spPr>
          <a:xfrm>
            <a:off x="2738582" y="3235752"/>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11" name="Rounded Rectangle 10">
            <a:extLst>
              <a:ext uri="{FF2B5EF4-FFF2-40B4-BE49-F238E27FC236}">
                <a16:creationId xmlns:a16="http://schemas.microsoft.com/office/drawing/2014/main" id="{A51EB360-F72E-2D86-0BA8-5B51E891D825}"/>
              </a:ext>
            </a:extLst>
          </p:cNvPr>
          <p:cNvSpPr/>
          <p:nvPr/>
        </p:nvSpPr>
        <p:spPr>
          <a:xfrm>
            <a:off x="3868750" y="2750654"/>
            <a:ext cx="745200" cy="266400"/>
          </a:xfrm>
          <a:prstGeom prst="roundRect">
            <a:avLst/>
          </a:prstGeom>
          <a:solidFill>
            <a:srgbClr val="F2F2F2"/>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Link</a:t>
            </a:r>
            <a:endParaRPr kumimoji="0" lang="en-US" i="0" u="none" strike="noStrike" kern="0" cap="none" spc="0" normalizeH="0" baseline="0" noProof="0" dirty="0">
              <a:ln>
                <a:noFill/>
              </a:ln>
              <a:effectLst/>
              <a:uLnTx/>
              <a:uFillTx/>
              <a:latin typeface="Calibri"/>
            </a:endParaRPr>
          </a:p>
        </p:txBody>
      </p:sp>
      <p:sp>
        <p:nvSpPr>
          <p:cNvPr id="16" name="Rounded Rectangle 15">
            <a:extLst>
              <a:ext uri="{FF2B5EF4-FFF2-40B4-BE49-F238E27FC236}">
                <a16:creationId xmlns:a16="http://schemas.microsoft.com/office/drawing/2014/main" id="{E14E2B31-8A69-5F59-178F-20F2316DCF9D}"/>
              </a:ext>
            </a:extLst>
          </p:cNvPr>
          <p:cNvSpPr/>
          <p:nvPr/>
        </p:nvSpPr>
        <p:spPr>
          <a:xfrm>
            <a:off x="4960699" y="2750654"/>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17" name="Rounded Rectangle 16">
            <a:extLst>
              <a:ext uri="{FF2B5EF4-FFF2-40B4-BE49-F238E27FC236}">
                <a16:creationId xmlns:a16="http://schemas.microsoft.com/office/drawing/2014/main" id="{BFDB99C2-940D-2933-8FA5-F62BB59CDBDF}"/>
              </a:ext>
            </a:extLst>
          </p:cNvPr>
          <p:cNvSpPr/>
          <p:nvPr/>
        </p:nvSpPr>
        <p:spPr>
          <a:xfrm>
            <a:off x="4960699" y="3224738"/>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GCTATTAATGGA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18" name="Rounded Rectangle 17">
            <a:extLst>
              <a:ext uri="{FF2B5EF4-FFF2-40B4-BE49-F238E27FC236}">
                <a16:creationId xmlns:a16="http://schemas.microsoft.com/office/drawing/2014/main" id="{F66AFD8F-85F5-CCDB-F6E4-5CC589797CCE}"/>
              </a:ext>
            </a:extLst>
          </p:cNvPr>
          <p:cNvSpPr/>
          <p:nvPr/>
        </p:nvSpPr>
        <p:spPr>
          <a:xfrm>
            <a:off x="261959" y="3685231"/>
            <a:ext cx="3283839"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GCCCTCCCCTTAAAGGGATGGAC</a:t>
            </a:r>
            <a:endParaRPr kumimoji="0" lang="en-US" b="0" i="0" u="none" strike="noStrike" kern="0" cap="none" spc="0" normalizeH="0" baseline="0" noProof="0" dirty="0">
              <a:ln>
                <a:noFill/>
              </a:ln>
              <a:solidFill>
                <a:prstClr val="white"/>
              </a:solidFill>
              <a:effectLst/>
              <a:uLnTx/>
              <a:uFillTx/>
              <a:latin typeface="Calibri"/>
            </a:endParaRPr>
          </a:p>
        </p:txBody>
      </p:sp>
      <p:sp>
        <p:nvSpPr>
          <p:cNvPr id="19" name="Rectangle 18">
            <a:extLst>
              <a:ext uri="{FF2B5EF4-FFF2-40B4-BE49-F238E27FC236}">
                <a16:creationId xmlns:a16="http://schemas.microsoft.com/office/drawing/2014/main" id="{B46AC805-66B5-901E-431F-D72CD7C76945}"/>
              </a:ext>
            </a:extLst>
          </p:cNvPr>
          <p:cNvSpPr/>
          <p:nvPr/>
        </p:nvSpPr>
        <p:spPr>
          <a:xfrm>
            <a:off x="615917" y="3694540"/>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20" name="Rectangle 19">
            <a:extLst>
              <a:ext uri="{FF2B5EF4-FFF2-40B4-BE49-F238E27FC236}">
                <a16:creationId xmlns:a16="http://schemas.microsoft.com/office/drawing/2014/main" id="{57B5F245-808C-22B1-91F4-786BA1D93C2A}"/>
              </a:ext>
            </a:extLst>
          </p:cNvPr>
          <p:cNvSpPr/>
          <p:nvPr/>
        </p:nvSpPr>
        <p:spPr>
          <a:xfrm>
            <a:off x="1660247" y="3694540"/>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21" name="Rectangle 20">
            <a:extLst>
              <a:ext uri="{FF2B5EF4-FFF2-40B4-BE49-F238E27FC236}">
                <a16:creationId xmlns:a16="http://schemas.microsoft.com/office/drawing/2014/main" id="{351CC5A0-343A-D2C5-F8C6-96229CB307AE}"/>
              </a:ext>
            </a:extLst>
          </p:cNvPr>
          <p:cNvSpPr/>
          <p:nvPr/>
        </p:nvSpPr>
        <p:spPr>
          <a:xfrm>
            <a:off x="2738582" y="3694540"/>
            <a:ext cx="565200" cy="248399"/>
          </a:xfrm>
          <a:prstGeom prst="rect">
            <a:avLst/>
          </a:prstGeom>
          <a:no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24" name="Rounded Rectangle 23">
            <a:extLst>
              <a:ext uri="{FF2B5EF4-FFF2-40B4-BE49-F238E27FC236}">
                <a16:creationId xmlns:a16="http://schemas.microsoft.com/office/drawing/2014/main" id="{C2B3A47E-E6C3-2E2A-7767-FAC4E73C57CE}"/>
              </a:ext>
            </a:extLst>
          </p:cNvPr>
          <p:cNvSpPr/>
          <p:nvPr/>
        </p:nvSpPr>
        <p:spPr>
          <a:xfrm>
            <a:off x="4960699" y="3671453"/>
            <a:ext cx="1810800" cy="266400"/>
          </a:xfrm>
          <a:prstGeom prst="roundRect">
            <a:avLst/>
          </a:prstGeom>
          <a:solidFill>
            <a:srgbClr val="F79646">
              <a:lumMod val="20000"/>
              <a:lumOff val="80000"/>
            </a:srgbClr>
          </a:solidFill>
          <a:ln w="31750" cap="flat" cmpd="sng" algn="ctr">
            <a:solidFill>
              <a:srgbClr val="F79646">
                <a:lumMod val="75000"/>
              </a:srgbClr>
            </a:solidFill>
            <a:prstDash val="solid"/>
          </a:ln>
          <a:effectLst/>
        </p:spPr>
        <p:txBody>
          <a:bodyPr rtlCol="0" anchor="ctr"/>
          <a:lstStyle/>
          <a:p>
            <a:pPr lvl="0" algn="ctr" defTabSz="1600847"/>
            <a:r>
              <a:rPr lang="en-US" dirty="0">
                <a:latin typeface="Cambria" panose="02040503050406030204" pitchFamily="18" charset="0"/>
              </a:rPr>
              <a:t>CCTCTAAATGGA</a:t>
            </a:r>
            <a:endParaRPr kumimoji="0" lang="en-US" b="0" i="0" u="none" strike="noStrike" kern="0" cap="none" spc="0" normalizeH="0" baseline="0" noProof="0" dirty="0">
              <a:ln>
                <a:noFill/>
              </a:ln>
              <a:solidFill>
                <a:prstClr val="white"/>
              </a:solidFill>
              <a:effectLst/>
              <a:uLnTx/>
              <a:uFillTx/>
              <a:latin typeface="Calibri"/>
            </a:endParaRPr>
          </a:p>
        </p:txBody>
      </p:sp>
      <p:sp>
        <p:nvSpPr>
          <p:cNvPr id="28" name="Rectangle 27">
            <a:extLst>
              <a:ext uri="{FF2B5EF4-FFF2-40B4-BE49-F238E27FC236}">
                <a16:creationId xmlns:a16="http://schemas.microsoft.com/office/drawing/2014/main" id="{B161A9E7-AA94-5844-4C6A-77F9C7A9CC81}"/>
              </a:ext>
            </a:extLst>
          </p:cNvPr>
          <p:cNvSpPr/>
          <p:nvPr/>
        </p:nvSpPr>
        <p:spPr>
          <a:xfrm>
            <a:off x="8273440" y="2757855"/>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sp>
        <p:nvSpPr>
          <p:cNvPr id="30" name="Rectangle 29">
            <a:extLst>
              <a:ext uri="{FF2B5EF4-FFF2-40B4-BE49-F238E27FC236}">
                <a16:creationId xmlns:a16="http://schemas.microsoft.com/office/drawing/2014/main" id="{985B056B-C7FE-7F1A-44A3-47424AEB3A79}"/>
              </a:ext>
            </a:extLst>
          </p:cNvPr>
          <p:cNvSpPr/>
          <p:nvPr/>
        </p:nvSpPr>
        <p:spPr>
          <a:xfrm>
            <a:off x="8273440" y="3193215"/>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0xA1</a:t>
            </a:r>
          </a:p>
        </p:txBody>
      </p:sp>
      <p:sp>
        <p:nvSpPr>
          <p:cNvPr id="32" name="Rectangle 31">
            <a:extLst>
              <a:ext uri="{FF2B5EF4-FFF2-40B4-BE49-F238E27FC236}">
                <a16:creationId xmlns:a16="http://schemas.microsoft.com/office/drawing/2014/main" id="{B1AD4635-6E7F-46DB-387A-E4F854F6BB80}"/>
              </a:ext>
            </a:extLst>
          </p:cNvPr>
          <p:cNvSpPr/>
          <p:nvPr/>
        </p:nvSpPr>
        <p:spPr>
          <a:xfrm>
            <a:off x="8273440" y="3627503"/>
            <a:ext cx="720000" cy="251999"/>
          </a:xfrm>
          <a:prstGeom prst="rect">
            <a:avLst/>
          </a:prstGeom>
          <a:solidFill>
            <a:srgbClr val="FFEADC"/>
          </a:solidFill>
          <a:ln w="3175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0xFC</a:t>
            </a:r>
          </a:p>
        </p:txBody>
      </p:sp>
      <p:cxnSp>
        <p:nvCxnSpPr>
          <p:cNvPr id="34" name="Straight Connector 33">
            <a:extLst>
              <a:ext uri="{FF2B5EF4-FFF2-40B4-BE49-F238E27FC236}">
                <a16:creationId xmlns:a16="http://schemas.microsoft.com/office/drawing/2014/main" id="{0671D31D-6223-5505-A577-14BA9543DF51}"/>
              </a:ext>
            </a:extLst>
          </p:cNvPr>
          <p:cNvCxnSpPr>
            <a:cxnSpLocks/>
            <a:stCxn id="35" idx="0"/>
            <a:endCxn id="19" idx="2"/>
          </p:cNvCxnSpPr>
          <p:nvPr/>
        </p:nvCxnSpPr>
        <p:spPr>
          <a:xfrm flipH="1" flipV="1">
            <a:off x="898517" y="3942939"/>
            <a:ext cx="1044330" cy="264532"/>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D701AB1-9E7D-13CF-8889-A709E0C41D8E}"/>
              </a:ext>
            </a:extLst>
          </p:cNvPr>
          <p:cNvSpPr txBox="1"/>
          <p:nvPr/>
        </p:nvSpPr>
        <p:spPr>
          <a:xfrm>
            <a:off x="150561" y="4207471"/>
            <a:ext cx="3584572" cy="276999"/>
          </a:xfrm>
          <a:prstGeom prst="rect">
            <a:avLst/>
          </a:prstGeom>
          <a:noFill/>
        </p:spPr>
        <p:txBody>
          <a:bodyPr wrap="none" lIns="0" tIns="0" rIns="0" bIns="0" rtlCol="0">
            <a:spAutoFit/>
          </a:bodyPr>
          <a:lstStyle/>
          <a:p>
            <a:pPr algn="ctr"/>
            <a:r>
              <a:rPr lang="en-US" b="1" dirty="0">
                <a:solidFill>
                  <a:srgbClr val="2F528E"/>
                </a:solidFill>
                <a:latin typeface="Cambria" panose="02040503050406030204" pitchFamily="18" charset="0"/>
              </a:rPr>
              <a:t>Selected k-</a:t>
            </a:r>
            <a:r>
              <a:rPr lang="en-US" b="1" dirty="0" err="1">
                <a:solidFill>
                  <a:srgbClr val="2F528E"/>
                </a:solidFill>
                <a:latin typeface="Cambria" panose="02040503050406030204" pitchFamily="18" charset="0"/>
              </a:rPr>
              <a:t>mers</a:t>
            </a:r>
            <a:r>
              <a:rPr lang="en-US" b="1" dirty="0">
                <a:solidFill>
                  <a:srgbClr val="2F528E"/>
                </a:solidFill>
                <a:latin typeface="Cambria" panose="02040503050406030204" pitchFamily="18" charset="0"/>
              </a:rPr>
              <a:t> (e.g., minimizers)</a:t>
            </a:r>
          </a:p>
        </p:txBody>
      </p:sp>
      <p:cxnSp>
        <p:nvCxnSpPr>
          <p:cNvPr id="36" name="Straight Connector 35">
            <a:extLst>
              <a:ext uri="{FF2B5EF4-FFF2-40B4-BE49-F238E27FC236}">
                <a16:creationId xmlns:a16="http://schemas.microsoft.com/office/drawing/2014/main" id="{09EF7E0E-62FF-9B91-7724-A384E588ABEE}"/>
              </a:ext>
            </a:extLst>
          </p:cNvPr>
          <p:cNvCxnSpPr>
            <a:cxnSpLocks/>
            <a:stCxn id="35" idx="0"/>
            <a:endCxn id="20" idx="2"/>
          </p:cNvCxnSpPr>
          <p:nvPr/>
        </p:nvCxnSpPr>
        <p:spPr>
          <a:xfrm flipV="1">
            <a:off x="1942847" y="3942939"/>
            <a:ext cx="0" cy="264532"/>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4A37C0-B858-7C94-9B40-7393EE202DD4}"/>
              </a:ext>
            </a:extLst>
          </p:cNvPr>
          <p:cNvCxnSpPr>
            <a:cxnSpLocks/>
            <a:stCxn id="35" idx="0"/>
            <a:endCxn id="21" idx="2"/>
          </p:cNvCxnSpPr>
          <p:nvPr/>
        </p:nvCxnSpPr>
        <p:spPr>
          <a:xfrm flipV="1">
            <a:off x="1942847" y="3942939"/>
            <a:ext cx="1078335" cy="264532"/>
          </a:xfrm>
          <a:prstGeom prst="line">
            <a:avLst/>
          </a:prstGeom>
          <a:ln w="28575">
            <a:solidFill>
              <a:srgbClr val="2F528E"/>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44B0B205-8E1A-66DF-1656-1AC3323FE05B}"/>
              </a:ext>
            </a:extLst>
          </p:cNvPr>
          <p:cNvSpPr/>
          <p:nvPr/>
        </p:nvSpPr>
        <p:spPr>
          <a:xfrm>
            <a:off x="4760110" y="2609681"/>
            <a:ext cx="2149416" cy="1531207"/>
          </a:xfrm>
          <a:prstGeom prst="roundRect">
            <a:avLst>
              <a:gd name="adj" fmla="val 9166"/>
            </a:avLst>
          </a:prstGeom>
          <a:noFill/>
          <a:ln w="31750" cap="flat" cmpd="sng" algn="ctr">
            <a:solidFill>
              <a:srgbClr val="C00000"/>
            </a:solidFill>
            <a:prstDash val="sysDash"/>
          </a:ln>
          <a:effectLst/>
        </p:spPr>
        <p:txBody>
          <a:bodyPr rtlCol="0" anchor="ctr"/>
          <a:lstStyle/>
          <a:p>
            <a:pPr lvl="0" algn="ctr" defTabSz="1600847"/>
            <a:endParaRPr kumimoji="0" lang="en-US" b="1" i="0" u="none" strike="noStrike" kern="0" cap="none" spc="0" normalizeH="0" baseline="0" noProof="0" dirty="0">
              <a:ln>
                <a:noFill/>
              </a:ln>
              <a:solidFill>
                <a:srgbClr val="C00000"/>
              </a:solidFill>
              <a:effectLst/>
              <a:uLnTx/>
              <a:uFillTx/>
              <a:latin typeface="Calibri"/>
            </a:endParaRPr>
          </a:p>
        </p:txBody>
      </p:sp>
      <p:sp>
        <p:nvSpPr>
          <p:cNvPr id="39" name="TextBox 38">
            <a:extLst>
              <a:ext uri="{FF2B5EF4-FFF2-40B4-BE49-F238E27FC236}">
                <a16:creationId xmlns:a16="http://schemas.microsoft.com/office/drawing/2014/main" id="{E8335F17-FACA-D7FA-09E9-23E71DB98F2C}"/>
              </a:ext>
            </a:extLst>
          </p:cNvPr>
          <p:cNvSpPr txBox="1"/>
          <p:nvPr/>
        </p:nvSpPr>
        <p:spPr>
          <a:xfrm>
            <a:off x="4795622" y="4205187"/>
            <a:ext cx="2149416" cy="276999"/>
          </a:xfrm>
          <a:prstGeom prst="rect">
            <a:avLst/>
          </a:prstGeom>
          <a:noFill/>
        </p:spPr>
        <p:txBody>
          <a:bodyPr wrap="square" lIns="0" tIns="0" rIns="0" bIns="0" rtlCol="0">
            <a:spAutoFit/>
          </a:bodyPr>
          <a:lstStyle/>
          <a:p>
            <a:pPr algn="ctr"/>
            <a:r>
              <a:rPr lang="en-US" b="1" dirty="0">
                <a:solidFill>
                  <a:srgbClr val="C00000"/>
                </a:solidFill>
                <a:latin typeface="Cambria" panose="02040503050406030204" pitchFamily="18" charset="0"/>
              </a:rPr>
              <a:t>Strobemers</a:t>
            </a:r>
          </a:p>
        </p:txBody>
      </p:sp>
      <p:pic>
        <p:nvPicPr>
          <p:cNvPr id="40" name="Picture 39">
            <a:extLst>
              <a:ext uri="{FF2B5EF4-FFF2-40B4-BE49-F238E27FC236}">
                <a16:creationId xmlns:a16="http://schemas.microsoft.com/office/drawing/2014/main" id="{F2D02463-DCF4-054B-60A9-732ABD7DD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46" y="2340078"/>
            <a:ext cx="314743" cy="306000"/>
          </a:xfrm>
          <a:prstGeom prst="rect">
            <a:avLst/>
          </a:prstGeom>
        </p:spPr>
      </p:pic>
      <p:sp>
        <p:nvSpPr>
          <p:cNvPr id="41" name="Rounded Rectangle 40">
            <a:extLst>
              <a:ext uri="{FF2B5EF4-FFF2-40B4-BE49-F238E27FC236}">
                <a16:creationId xmlns:a16="http://schemas.microsoft.com/office/drawing/2014/main" id="{3AC18B79-13F7-18E0-E940-A48B87446957}"/>
              </a:ext>
            </a:extLst>
          </p:cNvPr>
          <p:cNvSpPr/>
          <p:nvPr/>
        </p:nvSpPr>
        <p:spPr>
          <a:xfrm>
            <a:off x="7145842" y="2750654"/>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42" name="Rounded Rectangle 41">
            <a:extLst>
              <a:ext uri="{FF2B5EF4-FFF2-40B4-BE49-F238E27FC236}">
                <a16:creationId xmlns:a16="http://schemas.microsoft.com/office/drawing/2014/main" id="{74942A98-BD41-2C9B-710B-7DF8ED7D1FD3}"/>
              </a:ext>
            </a:extLst>
          </p:cNvPr>
          <p:cNvSpPr/>
          <p:nvPr/>
        </p:nvSpPr>
        <p:spPr>
          <a:xfrm>
            <a:off x="7145842" y="3179478"/>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43" name="Rounded Rectangle 42">
            <a:extLst>
              <a:ext uri="{FF2B5EF4-FFF2-40B4-BE49-F238E27FC236}">
                <a16:creationId xmlns:a16="http://schemas.microsoft.com/office/drawing/2014/main" id="{FF465679-7314-320A-93F4-05367FADA9C6}"/>
              </a:ext>
            </a:extLst>
          </p:cNvPr>
          <p:cNvSpPr/>
          <p:nvPr/>
        </p:nvSpPr>
        <p:spPr>
          <a:xfrm>
            <a:off x="7145842" y="3613916"/>
            <a:ext cx="792000" cy="266400"/>
          </a:xfrm>
          <a:prstGeom prst="roundRect">
            <a:avLst/>
          </a:prstGeom>
          <a:solidFill>
            <a:srgbClr val="A1CBE6"/>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Hash</a:t>
            </a:r>
            <a:endParaRPr kumimoji="0" lang="en-US" i="0" u="none" strike="noStrike" kern="0" cap="none" spc="0" normalizeH="0" baseline="0" noProof="0" dirty="0">
              <a:ln>
                <a:noFill/>
              </a:ln>
              <a:solidFill>
                <a:prstClr val="white"/>
              </a:solidFill>
              <a:effectLst/>
              <a:uLnTx/>
              <a:uFillTx/>
              <a:latin typeface="Calibri"/>
            </a:endParaRPr>
          </a:p>
        </p:txBody>
      </p:sp>
      <p:sp>
        <p:nvSpPr>
          <p:cNvPr id="44" name="Rounded Rectangle 43">
            <a:extLst>
              <a:ext uri="{FF2B5EF4-FFF2-40B4-BE49-F238E27FC236}">
                <a16:creationId xmlns:a16="http://schemas.microsoft.com/office/drawing/2014/main" id="{BBB08188-22B3-554E-8DE8-0F97A0A058C5}"/>
              </a:ext>
            </a:extLst>
          </p:cNvPr>
          <p:cNvSpPr/>
          <p:nvPr/>
        </p:nvSpPr>
        <p:spPr>
          <a:xfrm>
            <a:off x="3868750" y="3217751"/>
            <a:ext cx="745200" cy="266400"/>
          </a:xfrm>
          <a:prstGeom prst="roundRect">
            <a:avLst/>
          </a:prstGeom>
          <a:solidFill>
            <a:srgbClr val="F2F2F2"/>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Link</a:t>
            </a:r>
            <a:endParaRPr kumimoji="0" lang="en-US" i="0" u="none" strike="noStrike" kern="0" cap="none" spc="0" normalizeH="0" baseline="0" noProof="0" dirty="0">
              <a:ln>
                <a:noFill/>
              </a:ln>
              <a:effectLst/>
              <a:uLnTx/>
              <a:uFillTx/>
              <a:latin typeface="Calibri"/>
            </a:endParaRPr>
          </a:p>
        </p:txBody>
      </p:sp>
      <p:sp>
        <p:nvSpPr>
          <p:cNvPr id="45" name="Rounded Rectangle 44">
            <a:extLst>
              <a:ext uri="{FF2B5EF4-FFF2-40B4-BE49-F238E27FC236}">
                <a16:creationId xmlns:a16="http://schemas.microsoft.com/office/drawing/2014/main" id="{21556195-B6F6-8099-06AA-0B719CCC6A48}"/>
              </a:ext>
            </a:extLst>
          </p:cNvPr>
          <p:cNvSpPr/>
          <p:nvPr/>
        </p:nvSpPr>
        <p:spPr>
          <a:xfrm>
            <a:off x="3868750" y="3683898"/>
            <a:ext cx="745200" cy="266400"/>
          </a:xfrm>
          <a:prstGeom prst="roundRect">
            <a:avLst/>
          </a:prstGeom>
          <a:solidFill>
            <a:srgbClr val="F2F2F2"/>
          </a:solidFill>
          <a:ln w="31750" cap="flat" cmpd="sng" algn="ctr">
            <a:solidFill>
              <a:schemeClr val="tx1"/>
            </a:solidFill>
            <a:prstDash val="solid"/>
          </a:ln>
          <a:effectLst/>
        </p:spPr>
        <p:txBody>
          <a:bodyPr rtlCol="0" anchor="ctr"/>
          <a:lstStyle/>
          <a:p>
            <a:pPr lvl="0" algn="ctr" defTabSz="1600847"/>
            <a:r>
              <a:rPr lang="en-US" dirty="0">
                <a:latin typeface="Cambria" panose="02040503050406030204" pitchFamily="18" charset="0"/>
              </a:rPr>
              <a:t>Link</a:t>
            </a:r>
            <a:endParaRPr kumimoji="0" lang="en-US" i="0" u="none" strike="noStrike" kern="0" cap="none" spc="0" normalizeH="0" baseline="0" noProof="0" dirty="0">
              <a:ln>
                <a:noFill/>
              </a:ln>
              <a:effectLst/>
              <a:uLnTx/>
              <a:uFillTx/>
              <a:latin typeface="Calibri"/>
            </a:endParaRPr>
          </a:p>
        </p:txBody>
      </p:sp>
      <p:sp>
        <p:nvSpPr>
          <p:cNvPr id="47" name="Content Placeholder 2">
            <a:extLst>
              <a:ext uri="{FF2B5EF4-FFF2-40B4-BE49-F238E27FC236}">
                <a16:creationId xmlns:a16="http://schemas.microsoft.com/office/drawing/2014/main" id="{A9D22E97-707D-1F21-F529-02147FBEF555}"/>
              </a:ext>
            </a:extLst>
          </p:cNvPr>
          <p:cNvSpPr>
            <a:spLocks noGrp="1"/>
          </p:cNvSpPr>
          <p:nvPr>
            <p:ph idx="1"/>
          </p:nvPr>
        </p:nvSpPr>
        <p:spPr>
          <a:xfrm>
            <a:off x="189559" y="907673"/>
            <a:ext cx="8874053" cy="1042746"/>
          </a:xfrm>
        </p:spPr>
        <p:txBody>
          <a:bodyPr lIns="91440" tIns="45720" rIns="91440" bIns="45720" anchor="t">
            <a:noAutofit/>
          </a:bodyPr>
          <a:lstStyle/>
          <a:p>
            <a:pPr marL="457200" indent="-457200">
              <a:lnSpc>
                <a:spcPct val="100000"/>
              </a:lnSpc>
              <a:spcBef>
                <a:spcPts val="400"/>
              </a:spcBef>
              <a:buClr>
                <a:schemeClr val="tx1"/>
              </a:buClr>
              <a:buFont typeface="+mj-lt"/>
              <a:buAutoNum type="arabicPeriod" startAt="3"/>
            </a:pPr>
            <a:r>
              <a:rPr lang="en-US" sz="2200" dirty="0">
                <a:latin typeface="Tahoma" panose="020B0604030504040204" pitchFamily="34" charset="0"/>
                <a:ea typeface="Tahoma" panose="020B0604030504040204" pitchFamily="34" charset="0"/>
                <a:cs typeface="Tahoma" panose="020B0604030504040204" pitchFamily="34" charset="0"/>
              </a:rPr>
              <a:t>Allowing insertions and deletions</a:t>
            </a:r>
            <a:endParaRPr lang="en-US" sz="2200" b="1" dirty="0">
              <a:latin typeface="Tahoma" panose="020B0604030504040204" pitchFamily="34" charset="0"/>
              <a:ea typeface="Tahoma" panose="020B0604030504040204" pitchFamily="34" charset="0"/>
              <a:cs typeface="Tahoma" panose="020B0604030504040204" pitchFamily="34" charset="0"/>
            </a:endParaRPr>
          </a:p>
          <a:p>
            <a:pPr lvl="1">
              <a:lnSpc>
                <a:spcPct val="100000"/>
              </a:lnSpc>
              <a:spcBef>
                <a:spcPts val="400"/>
              </a:spcBef>
              <a:buClr>
                <a:schemeClr val="tx1"/>
              </a:buClr>
              <a:buFont typeface="System Font Regular"/>
              <a:buChar char="-"/>
            </a:pPr>
            <a:r>
              <a:rPr lang="en-US" sz="1800" b="1" dirty="0">
                <a:latin typeface="Tahoma" panose="020B0604030504040204" pitchFamily="34" charset="0"/>
                <a:ea typeface="Tahoma" panose="020B0604030504040204" pitchFamily="34" charset="0"/>
                <a:cs typeface="Tahoma" panose="020B0604030504040204" pitchFamily="34" charset="0"/>
              </a:rPr>
              <a:t>Linked k-</a:t>
            </a:r>
            <a:r>
              <a:rPr lang="en-US" sz="1800" b="1" dirty="0" err="1">
                <a:latin typeface="Tahoma" panose="020B0604030504040204" pitchFamily="34" charset="0"/>
                <a:ea typeface="Tahoma" panose="020B0604030504040204" pitchFamily="34" charset="0"/>
                <a:cs typeface="Tahoma" panose="020B0604030504040204" pitchFamily="34" charset="0"/>
              </a:rPr>
              <a:t>mers</a:t>
            </a:r>
            <a:r>
              <a:rPr lang="en-US" sz="1800" b="1" dirty="0">
                <a:latin typeface="Tahoma" panose="020B0604030504040204" pitchFamily="34" charset="0"/>
                <a:ea typeface="Tahoma" panose="020B0604030504040204" pitchFamily="34" charset="0"/>
                <a:cs typeface="Tahoma" panose="020B0604030504040204" pitchFamily="34" charset="0"/>
              </a:rPr>
              <a:t> </a:t>
            </a:r>
            <a:r>
              <a:rPr lang="en-US" sz="1800" dirty="0">
                <a:latin typeface="Tahoma" panose="020B0604030504040204" pitchFamily="34" charset="0"/>
                <a:ea typeface="Tahoma" panose="020B0604030504040204" pitchFamily="34" charset="0"/>
                <a:cs typeface="Tahoma" panose="020B0604030504040204" pitchFamily="34" charset="0"/>
              </a:rPr>
              <a:t>(e.g., strobemers)</a:t>
            </a:r>
          </a:p>
        </p:txBody>
      </p:sp>
      <p:sp>
        <p:nvSpPr>
          <p:cNvPr id="48" name="Rectangle 47">
            <a:extLst>
              <a:ext uri="{FF2B5EF4-FFF2-40B4-BE49-F238E27FC236}">
                <a16:creationId xmlns:a16="http://schemas.microsoft.com/office/drawing/2014/main" id="{E7F731C4-613E-1535-FCF3-7771BE6528EB}"/>
              </a:ext>
            </a:extLst>
          </p:cNvPr>
          <p:cNvSpPr/>
          <p:nvPr/>
        </p:nvSpPr>
        <p:spPr>
          <a:xfrm>
            <a:off x="5027538" y="2759932"/>
            <a:ext cx="565200" cy="247517"/>
          </a:xfrm>
          <a:prstGeom prst="rect">
            <a:avLst/>
          </a:prstGeom>
          <a:noFill/>
          <a:ln w="254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49" name="Rectangle 48">
            <a:extLst>
              <a:ext uri="{FF2B5EF4-FFF2-40B4-BE49-F238E27FC236}">
                <a16:creationId xmlns:a16="http://schemas.microsoft.com/office/drawing/2014/main" id="{37A24E74-D083-7DED-BF2C-7BE5E134B0A4}"/>
              </a:ext>
            </a:extLst>
          </p:cNvPr>
          <p:cNvSpPr/>
          <p:nvPr/>
        </p:nvSpPr>
        <p:spPr>
          <a:xfrm>
            <a:off x="5592738" y="2759932"/>
            <a:ext cx="524740" cy="247517"/>
          </a:xfrm>
          <a:prstGeom prst="rect">
            <a:avLst/>
          </a:prstGeom>
          <a:noFill/>
          <a:ln w="254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
        <p:nvSpPr>
          <p:cNvPr id="50" name="Rectangle 49">
            <a:extLst>
              <a:ext uri="{FF2B5EF4-FFF2-40B4-BE49-F238E27FC236}">
                <a16:creationId xmlns:a16="http://schemas.microsoft.com/office/drawing/2014/main" id="{DDBF6B85-37DD-C1B9-1870-E5250289AA43}"/>
              </a:ext>
            </a:extLst>
          </p:cNvPr>
          <p:cNvSpPr/>
          <p:nvPr/>
        </p:nvSpPr>
        <p:spPr>
          <a:xfrm>
            <a:off x="6117479" y="2759932"/>
            <a:ext cx="553664" cy="247517"/>
          </a:xfrm>
          <a:prstGeom prst="rect">
            <a:avLst/>
          </a:prstGeom>
          <a:noFill/>
          <a:ln w="25400">
            <a:solidFill>
              <a:srgbClr val="2F52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mbria" panose="02040503050406030204" pitchFamily="18" charset="0"/>
            </a:endParaRPr>
          </a:p>
        </p:txBody>
      </p:sp>
    </p:spTree>
    <p:custDataLst>
      <p:tags r:id="rId1"/>
    </p:custDataLst>
    <p:extLst>
      <p:ext uri="{BB962C8B-B14F-4D97-AF65-F5344CB8AC3E}">
        <p14:creationId xmlns:p14="http://schemas.microsoft.com/office/powerpoint/2010/main" val="384010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6" grpId="0" animBg="1"/>
      <p:bldP spid="17" grpId="0" animBg="1"/>
      <p:bldP spid="19" grpId="0" animBg="1"/>
      <p:bldP spid="20" grpId="0" animBg="1"/>
      <p:bldP spid="21" grpId="0" animBg="1"/>
      <p:bldP spid="24" grpId="0" animBg="1"/>
      <p:bldP spid="28" grpId="0" animBg="1"/>
      <p:bldP spid="30" grpId="0" animBg="1"/>
      <p:bldP spid="32" grpId="0" animBg="1"/>
      <p:bldP spid="35" grpId="0"/>
      <p:bldP spid="38" grpId="0" animBg="1"/>
      <p:bldP spid="39" grpId="0"/>
      <p:bldP spid="41" grpId="0" animBg="1"/>
      <p:bldP spid="42" grpId="0" animBg="1"/>
      <p:bldP spid="43" grpId="0" animBg="1"/>
      <p:bldP spid="44" grpId="0" animBg="1"/>
      <p:bldP spid="45" grpId="0" animBg="1"/>
      <p:bldP spid="48" grpId="0" animBg="1"/>
      <p:bldP spid="49" grpId="0" animBg="1"/>
      <p:bldP spid="5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4|-3.4|0|0|4.3|3.6"/>
</p:tagLst>
</file>

<file path=ppt/tags/tag10.xml><?xml version="1.0" encoding="utf-8"?>
<p:tagLst xmlns:a="http://schemas.openxmlformats.org/drawingml/2006/main" xmlns:r="http://schemas.openxmlformats.org/officeDocument/2006/relationships" xmlns:p="http://schemas.openxmlformats.org/presentationml/2006/main">
  <p:tag name="TIMING" val="|0|0|0|1.5|1.8|2.9|4.8"/>
</p:tagLst>
</file>

<file path=ppt/tags/tag11.xml><?xml version="1.0" encoding="utf-8"?>
<p:tagLst xmlns:a="http://schemas.openxmlformats.org/drawingml/2006/main" xmlns:r="http://schemas.openxmlformats.org/officeDocument/2006/relationships" xmlns:p="http://schemas.openxmlformats.org/presentationml/2006/main">
  <p:tag name="TIMING" val="|0|0|0|1.5|1.8|2.9|4.8"/>
</p:tagLst>
</file>

<file path=ppt/tags/tag12.xml><?xml version="1.0" encoding="utf-8"?>
<p:tagLst xmlns:a="http://schemas.openxmlformats.org/drawingml/2006/main" xmlns:r="http://schemas.openxmlformats.org/officeDocument/2006/relationships" xmlns:p="http://schemas.openxmlformats.org/presentationml/2006/main">
  <p:tag name="TIMING" val="|3|3.4"/>
</p:tagLst>
</file>

<file path=ppt/tags/tag13.xml><?xml version="1.0" encoding="utf-8"?>
<p:tagLst xmlns:a="http://schemas.openxmlformats.org/drawingml/2006/main" xmlns:r="http://schemas.openxmlformats.org/officeDocument/2006/relationships" xmlns:p="http://schemas.openxmlformats.org/presentationml/2006/main">
  <p:tag name="TIMING" val="|0|0|0|1.5|1.8|2.9|4.8"/>
</p:tagLst>
</file>

<file path=ppt/tags/tag14.xml><?xml version="1.0" encoding="utf-8"?>
<p:tagLst xmlns:a="http://schemas.openxmlformats.org/drawingml/2006/main" xmlns:r="http://schemas.openxmlformats.org/officeDocument/2006/relationships" xmlns:p="http://schemas.openxmlformats.org/presentationml/2006/main">
  <p:tag name="TIMING" val="|0|0|0|1.5|1.8|2.9|4.8"/>
</p:tagLst>
</file>

<file path=ppt/tags/tag15.xml><?xml version="1.0" encoding="utf-8"?>
<p:tagLst xmlns:a="http://schemas.openxmlformats.org/drawingml/2006/main" xmlns:r="http://schemas.openxmlformats.org/officeDocument/2006/relationships" xmlns:p="http://schemas.openxmlformats.org/presentationml/2006/main">
  <p:tag name="TIMING" val="|0|0|0|1.5|1.8|2.9|4.8"/>
</p:tagLst>
</file>

<file path=ppt/tags/tag16.xml><?xml version="1.0" encoding="utf-8"?>
<p:tagLst xmlns:a="http://schemas.openxmlformats.org/drawingml/2006/main" xmlns:r="http://schemas.openxmlformats.org/officeDocument/2006/relationships" xmlns:p="http://schemas.openxmlformats.org/presentationml/2006/main">
  <p:tag name="TIMING" val="|0|0|0|1.5|1.8|2.9|4.8"/>
</p:tagLst>
</file>

<file path=ppt/tags/tag17.xml><?xml version="1.0" encoding="utf-8"?>
<p:tagLst xmlns:a="http://schemas.openxmlformats.org/drawingml/2006/main" xmlns:r="http://schemas.openxmlformats.org/officeDocument/2006/relationships" xmlns:p="http://schemas.openxmlformats.org/presentationml/2006/main">
  <p:tag name="TIMING" val="|0|0|0|1.5|1.8|2.9|4.8"/>
</p:tagLst>
</file>

<file path=ppt/tags/tag18.xml><?xml version="1.0" encoding="utf-8"?>
<p:tagLst xmlns:a="http://schemas.openxmlformats.org/drawingml/2006/main" xmlns:r="http://schemas.openxmlformats.org/officeDocument/2006/relationships" xmlns:p="http://schemas.openxmlformats.org/presentationml/2006/main">
  <p:tag name="TIMING" val="|0|0|0|1.5|1.8|2.9|4.8"/>
</p:tagLst>
</file>

<file path=ppt/tags/tag19.xml><?xml version="1.0" encoding="utf-8"?>
<p:tagLst xmlns:a="http://schemas.openxmlformats.org/drawingml/2006/main" xmlns:r="http://schemas.openxmlformats.org/officeDocument/2006/relationships" xmlns:p="http://schemas.openxmlformats.org/presentationml/2006/main">
  <p:tag name="TIMING" val="|0|0|0|1.5|1.8|2.9|4.8"/>
</p:tagLst>
</file>

<file path=ppt/tags/tag2.xml><?xml version="1.0" encoding="utf-8"?>
<p:tagLst xmlns:a="http://schemas.openxmlformats.org/drawingml/2006/main" xmlns:r="http://schemas.openxmlformats.org/officeDocument/2006/relationships" xmlns:p="http://schemas.openxmlformats.org/presentationml/2006/main">
  <p:tag name="TIMING" val="|0|0|0|1.5|1.8|2.9|4.8"/>
</p:tagLst>
</file>

<file path=ppt/tags/tag20.xml><?xml version="1.0" encoding="utf-8"?>
<p:tagLst xmlns:a="http://schemas.openxmlformats.org/drawingml/2006/main" xmlns:r="http://schemas.openxmlformats.org/officeDocument/2006/relationships" xmlns:p="http://schemas.openxmlformats.org/presentationml/2006/main">
  <p:tag name="TIMING" val="|0|0|0|1.5|1.8|2.9|4.8"/>
</p:tagLst>
</file>

<file path=ppt/tags/tag21.xml><?xml version="1.0" encoding="utf-8"?>
<p:tagLst xmlns:a="http://schemas.openxmlformats.org/drawingml/2006/main" xmlns:r="http://schemas.openxmlformats.org/officeDocument/2006/relationships" xmlns:p="http://schemas.openxmlformats.org/presentationml/2006/main">
  <p:tag name="TIMING" val="|0|0|0|1.5|1.8|2.9|4.8"/>
</p:tagLst>
</file>

<file path=ppt/tags/tag22.xml><?xml version="1.0" encoding="utf-8"?>
<p:tagLst xmlns:a="http://schemas.openxmlformats.org/drawingml/2006/main" xmlns:r="http://schemas.openxmlformats.org/officeDocument/2006/relationships" xmlns:p="http://schemas.openxmlformats.org/presentationml/2006/main">
  <p:tag name="TIMING" val="|0|0|0|1.5|1.8|2.9|4.8"/>
</p:tagLst>
</file>

<file path=ppt/tags/tag23.xml><?xml version="1.0" encoding="utf-8"?>
<p:tagLst xmlns:a="http://schemas.openxmlformats.org/drawingml/2006/main" xmlns:r="http://schemas.openxmlformats.org/officeDocument/2006/relationships" xmlns:p="http://schemas.openxmlformats.org/presentationml/2006/main">
  <p:tag name="TIMING" val="|0|0|0|1.5|1.8|2.9|4.8"/>
</p:tagLst>
</file>

<file path=ppt/tags/tag24.xml><?xml version="1.0" encoding="utf-8"?>
<p:tagLst xmlns:a="http://schemas.openxmlformats.org/drawingml/2006/main" xmlns:r="http://schemas.openxmlformats.org/officeDocument/2006/relationships" xmlns:p="http://schemas.openxmlformats.org/presentationml/2006/main">
  <p:tag name="TIMING" val="|0|0|0|1.5|1.8|2.9|4.8"/>
</p:tagLst>
</file>

<file path=ppt/tags/tag25.xml><?xml version="1.0" encoding="utf-8"?>
<p:tagLst xmlns:a="http://schemas.openxmlformats.org/drawingml/2006/main" xmlns:r="http://schemas.openxmlformats.org/officeDocument/2006/relationships" xmlns:p="http://schemas.openxmlformats.org/presentationml/2006/main">
  <p:tag name="TIMING" val="|0|0|0|1.5|1.8|2.9|4.8"/>
</p:tagLst>
</file>

<file path=ppt/tags/tag26.xml><?xml version="1.0" encoding="utf-8"?>
<p:tagLst xmlns:a="http://schemas.openxmlformats.org/drawingml/2006/main" xmlns:r="http://schemas.openxmlformats.org/officeDocument/2006/relationships" xmlns:p="http://schemas.openxmlformats.org/presentationml/2006/main">
  <p:tag name="TIMING" val="|0|0|0|1.5|1.8|2.9|4.8"/>
</p:tagLst>
</file>

<file path=ppt/tags/tag27.xml><?xml version="1.0" encoding="utf-8"?>
<p:tagLst xmlns:a="http://schemas.openxmlformats.org/drawingml/2006/main" xmlns:r="http://schemas.openxmlformats.org/officeDocument/2006/relationships" xmlns:p="http://schemas.openxmlformats.org/presentationml/2006/main">
  <p:tag name="TIMING" val="|0|0|0|1.5|1.8|2.9|4.8"/>
</p:tagLst>
</file>

<file path=ppt/tags/tag28.xml><?xml version="1.0" encoding="utf-8"?>
<p:tagLst xmlns:a="http://schemas.openxmlformats.org/drawingml/2006/main" xmlns:r="http://schemas.openxmlformats.org/officeDocument/2006/relationships" xmlns:p="http://schemas.openxmlformats.org/presentationml/2006/main">
  <p:tag name="TIMING" val="|0|0|0|1.5|1.8|2.9|4.8"/>
</p:tagLst>
</file>

<file path=ppt/tags/tag29.xml><?xml version="1.0" encoding="utf-8"?>
<p:tagLst xmlns:a="http://schemas.openxmlformats.org/drawingml/2006/main" xmlns:r="http://schemas.openxmlformats.org/officeDocument/2006/relationships" xmlns:p="http://schemas.openxmlformats.org/presentationml/2006/main">
  <p:tag name="TIMING" val="|0|0|0|1.5|1.8|2.9|4.8"/>
</p:tagLst>
</file>

<file path=ppt/tags/tag3.xml><?xml version="1.0" encoding="utf-8"?>
<p:tagLst xmlns:a="http://schemas.openxmlformats.org/drawingml/2006/main" xmlns:r="http://schemas.openxmlformats.org/officeDocument/2006/relationships" xmlns:p="http://schemas.openxmlformats.org/presentationml/2006/main">
  <p:tag name="TIMING" val="|0|0|0|1.5|1.8|2.9|4.8"/>
</p:tagLst>
</file>

<file path=ppt/tags/tag30.xml><?xml version="1.0" encoding="utf-8"?>
<p:tagLst xmlns:a="http://schemas.openxmlformats.org/drawingml/2006/main" xmlns:r="http://schemas.openxmlformats.org/officeDocument/2006/relationships" xmlns:p="http://schemas.openxmlformats.org/presentationml/2006/main">
  <p:tag name="TIMING" val="|0|0|0|1.5|1.8|2.9|4.8"/>
</p:tagLst>
</file>

<file path=ppt/tags/tag31.xml><?xml version="1.0" encoding="utf-8"?>
<p:tagLst xmlns:a="http://schemas.openxmlformats.org/drawingml/2006/main" xmlns:r="http://schemas.openxmlformats.org/officeDocument/2006/relationships" xmlns:p="http://schemas.openxmlformats.org/presentationml/2006/main">
  <p:tag name="TIMING" val="|0|0|0|1.5|1.8|2.9|4.8"/>
</p:tagLst>
</file>

<file path=ppt/tags/tag32.xml><?xml version="1.0" encoding="utf-8"?>
<p:tagLst xmlns:a="http://schemas.openxmlformats.org/drawingml/2006/main" xmlns:r="http://schemas.openxmlformats.org/officeDocument/2006/relationships" xmlns:p="http://schemas.openxmlformats.org/presentationml/2006/main">
  <p:tag name="TIMING" val="|0|0|0|1.5|1.8|2.9|4.8"/>
</p:tagLst>
</file>

<file path=ppt/tags/tag33.xml><?xml version="1.0" encoding="utf-8"?>
<p:tagLst xmlns:a="http://schemas.openxmlformats.org/drawingml/2006/main" xmlns:r="http://schemas.openxmlformats.org/officeDocument/2006/relationships" xmlns:p="http://schemas.openxmlformats.org/presentationml/2006/main">
  <p:tag name="TIMING" val="|0|0|0|1.5|1.8|2.9|4.8"/>
</p:tagLst>
</file>

<file path=ppt/tags/tag34.xml><?xml version="1.0" encoding="utf-8"?>
<p:tagLst xmlns:a="http://schemas.openxmlformats.org/drawingml/2006/main" xmlns:r="http://schemas.openxmlformats.org/officeDocument/2006/relationships" xmlns:p="http://schemas.openxmlformats.org/presentationml/2006/main">
  <p:tag name="TIMING" val="|0|0|0|1.5|1.8|2.9|4.8"/>
</p:tagLst>
</file>

<file path=ppt/tags/tag4.xml><?xml version="1.0" encoding="utf-8"?>
<p:tagLst xmlns:a="http://schemas.openxmlformats.org/drawingml/2006/main" xmlns:r="http://schemas.openxmlformats.org/officeDocument/2006/relationships" xmlns:p="http://schemas.openxmlformats.org/presentationml/2006/main">
  <p:tag name="TIMING" val="|0|0|0|1.5|1.8|2.9|4.8"/>
</p:tagLst>
</file>

<file path=ppt/tags/tag5.xml><?xml version="1.0" encoding="utf-8"?>
<p:tagLst xmlns:a="http://schemas.openxmlformats.org/drawingml/2006/main" xmlns:r="http://schemas.openxmlformats.org/officeDocument/2006/relationships" xmlns:p="http://schemas.openxmlformats.org/presentationml/2006/main">
  <p:tag name="TIMING" val="|0|0|0|1.5|1.8|2.9|4.8"/>
</p:tagLst>
</file>

<file path=ppt/tags/tag6.xml><?xml version="1.0" encoding="utf-8"?>
<p:tagLst xmlns:a="http://schemas.openxmlformats.org/drawingml/2006/main" xmlns:r="http://schemas.openxmlformats.org/officeDocument/2006/relationships" xmlns:p="http://schemas.openxmlformats.org/presentationml/2006/main">
  <p:tag name="TIMING" val="|0|0|0|1.5|1.8|2.9|4.8"/>
</p:tagLst>
</file>

<file path=ppt/tags/tag7.xml><?xml version="1.0" encoding="utf-8"?>
<p:tagLst xmlns:a="http://schemas.openxmlformats.org/drawingml/2006/main" xmlns:r="http://schemas.openxmlformats.org/officeDocument/2006/relationships" xmlns:p="http://schemas.openxmlformats.org/presentationml/2006/main">
  <p:tag name="TIMING" val="|0|0|0|1.5|1.8|2.9|4.8"/>
</p:tagLst>
</file>

<file path=ppt/tags/tag8.xml><?xml version="1.0" encoding="utf-8"?>
<p:tagLst xmlns:a="http://schemas.openxmlformats.org/drawingml/2006/main" xmlns:r="http://schemas.openxmlformats.org/officeDocument/2006/relationships" xmlns:p="http://schemas.openxmlformats.org/presentationml/2006/main">
  <p:tag name="TIMING" val="|0|0|0|1.5|1.8|2.9|4.8"/>
</p:tagLst>
</file>

<file path=ppt/tags/tag9.xml><?xml version="1.0" encoding="utf-8"?>
<p:tagLst xmlns:a="http://schemas.openxmlformats.org/drawingml/2006/main" xmlns:r="http://schemas.openxmlformats.org/officeDocument/2006/relationships" xmlns:p="http://schemas.openxmlformats.org/presentationml/2006/main">
  <p:tag name="TIMING" val="|0|0|0|1.5|1.8|2.9|4.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39931</TotalTime>
  <Words>3486</Words>
  <Application>Microsoft Macintosh PowerPoint</Application>
  <PresentationFormat>On-screen Show (4:3)</PresentationFormat>
  <Paragraphs>812</Paragraphs>
  <Slides>53</Slides>
  <Notes>53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Avenir Next</vt:lpstr>
      <vt:lpstr>Calibri</vt:lpstr>
      <vt:lpstr>Calibri Light</vt:lpstr>
      <vt:lpstr>Cambria</vt:lpstr>
      <vt:lpstr>Cambria Math</vt:lpstr>
      <vt:lpstr>Corbel</vt:lpstr>
      <vt:lpstr>Garamond</vt:lpstr>
      <vt:lpstr>PT Mono</vt:lpstr>
      <vt:lpstr>System Font Regular</vt:lpstr>
      <vt:lpstr>Tahoma</vt:lpstr>
      <vt:lpstr>Office Theme</vt:lpstr>
      <vt:lpstr>BLEND  A Fast, Memory-efficient and Accurate Mechanism  to Find Fuzzy Seed Matches in Genome Analysis</vt:lpstr>
      <vt:lpstr>Genome Analysis</vt:lpstr>
      <vt:lpstr>Identifying Sequence Similarities</vt:lpstr>
      <vt:lpstr>Identifying Sequence Similarities</vt:lpstr>
      <vt:lpstr>Practical Similarity Identification</vt:lpstr>
      <vt:lpstr>Finding Seed Matches in Hash Tables</vt:lpstr>
      <vt:lpstr>Seed Matching Techniques</vt:lpstr>
      <vt:lpstr>Seed Matching Techniques</vt:lpstr>
      <vt:lpstr>Seed Matching Techniques</vt:lpstr>
      <vt:lpstr>Hashing the Seeds</vt:lpstr>
      <vt:lpstr>Challenges - Exact-matching seeds</vt:lpstr>
      <vt:lpstr>Opportunities - Fuzzy matches of seeds</vt:lpstr>
      <vt:lpstr>Outline</vt:lpstr>
      <vt:lpstr>Our Goal</vt:lpstr>
      <vt:lpstr>PowerPoint Presentation</vt:lpstr>
      <vt:lpstr>The SimHash Technique – Example</vt:lpstr>
      <vt:lpstr>Outline</vt:lpstr>
      <vt:lpstr>BLEND Overview</vt:lpstr>
      <vt:lpstr>Sequence-to-Set Conversion (BLEND-I)</vt:lpstr>
      <vt:lpstr>Sequence-to-Set Conversion (BLEND-S)</vt:lpstr>
      <vt:lpstr>Generating the SimHash values</vt:lpstr>
      <vt:lpstr>Integrating BLEND for Seeding</vt:lpstr>
      <vt:lpstr>Outline</vt:lpstr>
      <vt:lpstr>Evaluation Methodology</vt:lpstr>
      <vt:lpstr>Emprical Analysis on Fuzzy Seed Matching</vt:lpstr>
      <vt:lpstr>Read Overlapping – Performance &amp; Memory</vt:lpstr>
      <vt:lpstr>Read Overlapping – Assembly Evaluation</vt:lpstr>
      <vt:lpstr>Read Mapping – Performance &amp; Memory</vt:lpstr>
      <vt:lpstr>Read Mapping – SV Calling</vt:lpstr>
      <vt:lpstr>Outline</vt:lpstr>
      <vt:lpstr>BLEND Summary</vt:lpstr>
      <vt:lpstr>BLEND</vt:lpstr>
      <vt:lpstr>BLEND Source Code</vt:lpstr>
      <vt:lpstr>BLEND  A Fast, Memory-efficient and Accurate Mechanism  to Find Fuzzy Seed Matches in Genome Analysis</vt:lpstr>
      <vt:lpstr>PowerPoint Presentation</vt:lpstr>
      <vt:lpstr>Integrating BLEND in Read Mappers</vt:lpstr>
      <vt:lpstr>Calculating SimHash using SIMD</vt:lpstr>
      <vt:lpstr>Encoding Hash Values into Vectors using SIMD</vt:lpstr>
      <vt:lpstr>Dataset</vt:lpstr>
      <vt:lpstr>Emprical Analysis on Fuzzy Seed Matching</vt:lpstr>
      <vt:lpstr>Finding Fuzzy Seed Matching between Minimizers</vt:lpstr>
      <vt:lpstr>Finding Fuzzy Seed Matching between Similar Sequences</vt:lpstr>
      <vt:lpstr>Read Overlapping – Assembly Accuracy</vt:lpstr>
      <vt:lpstr>Read Mapping – Mapping Accuracy</vt:lpstr>
      <vt:lpstr>Read Mapping – Mapping Accuracy</vt:lpstr>
      <vt:lpstr>Read Mapping Quality</vt:lpstr>
      <vt:lpstr>BLEND-I vs. BLEND-S (Accuracy)</vt:lpstr>
      <vt:lpstr>BLEND-I vs. BLEND-S (Performance and Memory)</vt:lpstr>
      <vt:lpstr>Read Overlapping Parameters</vt:lpstr>
      <vt:lpstr>BLEND Parameter Definitions</vt:lpstr>
      <vt:lpstr>Read Mapping Parameters</vt:lpstr>
      <vt:lpstr>Versions of each Tool</vt:lpstr>
      <vt:lpstr>BLEND Backup Slide</vt:lpstr>
    </vt:vector>
  </TitlesOfParts>
  <Manager/>
  <Company>Razer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Minesh Patel</dc:creator>
  <cp:keywords/>
  <dc:description/>
  <cp:lastModifiedBy>Firtina  Can</cp:lastModifiedBy>
  <cp:revision>508</cp:revision>
  <cp:lastPrinted>2019-02-23T04:26:38Z</cp:lastPrinted>
  <dcterms:created xsi:type="dcterms:W3CDTF">2017-06-05T15:22:10Z</dcterms:created>
  <dcterms:modified xsi:type="dcterms:W3CDTF">2023-05-03T16:16:59Z</dcterms:modified>
  <cp:category/>
</cp:coreProperties>
</file>